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326" r:id="rId3"/>
    <p:sldId id="332" r:id="rId4"/>
    <p:sldId id="344" r:id="rId5"/>
    <p:sldId id="343" r:id="rId6"/>
    <p:sldId id="336" r:id="rId7"/>
    <p:sldId id="337" r:id="rId8"/>
    <p:sldId id="345" r:id="rId9"/>
    <p:sldId id="329" r:id="rId10"/>
    <p:sldId id="338" r:id="rId11"/>
    <p:sldId id="341" r:id="rId12"/>
    <p:sldId id="330" r:id="rId13"/>
    <p:sldId id="346" r:id="rId14"/>
    <p:sldId id="342" r:id="rId15"/>
    <p:sldId id="33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9F9631-EF09-C87A-B3EE-CAF03DCBCECF}" name="Mary Elizabeth Newsom" initials="MN" userId="S::mary.e.newsom@phila.gov::8457b9d8-8ec0-445e-b531-4104a9ff91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ina F. Karten" userId="ad22dd80-2884-4503-aeb2-81e14283b702" providerId="ADAL" clId="{5713A516-62FA-4DC8-A428-B2C6FD3F38B8}"/>
    <pc:docChg chg="modSld">
      <pc:chgData name="Adina F. Karten" userId="ad22dd80-2884-4503-aeb2-81e14283b702" providerId="ADAL" clId="{5713A516-62FA-4DC8-A428-B2C6FD3F38B8}" dt="2024-10-28T18:38:59.251" v="18" actId="1076"/>
      <pc:docMkLst>
        <pc:docMk/>
      </pc:docMkLst>
      <pc:sldChg chg="modSp mod">
        <pc:chgData name="Adina F. Karten" userId="ad22dd80-2884-4503-aeb2-81e14283b702" providerId="ADAL" clId="{5713A516-62FA-4DC8-A428-B2C6FD3F38B8}" dt="2024-10-28T18:38:59.251" v="18" actId="1076"/>
        <pc:sldMkLst>
          <pc:docMk/>
          <pc:sldMk cId="446229255" sldId="342"/>
        </pc:sldMkLst>
        <pc:picChg chg="mod">
          <ac:chgData name="Adina F. Karten" userId="ad22dd80-2884-4503-aeb2-81e14283b702" providerId="ADAL" clId="{5713A516-62FA-4DC8-A428-B2C6FD3F38B8}" dt="2024-10-28T18:38:57.434" v="17" actId="14100"/>
          <ac:picMkLst>
            <pc:docMk/>
            <pc:sldMk cId="446229255" sldId="342"/>
            <ac:picMk id="4" creationId="{F7F6C7AC-0621-2463-A31A-41D40DA2EAFF}"/>
          </ac:picMkLst>
        </pc:picChg>
        <pc:picChg chg="mod">
          <ac:chgData name="Adina F. Karten" userId="ad22dd80-2884-4503-aeb2-81e14283b702" providerId="ADAL" clId="{5713A516-62FA-4DC8-A428-B2C6FD3F38B8}" dt="2024-10-28T18:38:18.137" v="5" actId="14100"/>
          <ac:picMkLst>
            <pc:docMk/>
            <pc:sldMk cId="446229255" sldId="342"/>
            <ac:picMk id="5" creationId="{AC700D65-52BF-C4E7-AEC4-FC9663D6D8E2}"/>
          </ac:picMkLst>
        </pc:picChg>
        <pc:picChg chg="mod">
          <ac:chgData name="Adina F. Karten" userId="ad22dd80-2884-4503-aeb2-81e14283b702" providerId="ADAL" clId="{5713A516-62FA-4DC8-A428-B2C6FD3F38B8}" dt="2024-10-28T18:38:49.113" v="15" actId="1076"/>
          <ac:picMkLst>
            <pc:docMk/>
            <pc:sldMk cId="446229255" sldId="342"/>
            <ac:picMk id="6" creationId="{596A0906-84D7-CA9A-A16C-7DBCDAF86491}"/>
          </ac:picMkLst>
        </pc:picChg>
        <pc:picChg chg="mod">
          <ac:chgData name="Adina F. Karten" userId="ad22dd80-2884-4503-aeb2-81e14283b702" providerId="ADAL" clId="{5713A516-62FA-4DC8-A428-B2C6FD3F38B8}" dt="2024-10-28T18:38:59.251" v="18" actId="1076"/>
          <ac:picMkLst>
            <pc:docMk/>
            <pc:sldMk cId="446229255" sldId="342"/>
            <ac:picMk id="8" creationId="{CEB9958E-8A16-DEB7-9C44-4244981A5EEF}"/>
          </ac:picMkLst>
        </pc:picChg>
        <pc:picChg chg="mod">
          <ac:chgData name="Adina F. Karten" userId="ad22dd80-2884-4503-aeb2-81e14283b702" providerId="ADAL" clId="{5713A516-62FA-4DC8-A428-B2C6FD3F38B8}" dt="2024-10-28T18:38:55.300" v="16" actId="1076"/>
          <ac:picMkLst>
            <pc:docMk/>
            <pc:sldMk cId="446229255" sldId="342"/>
            <ac:picMk id="13" creationId="{20E0CE06-AC86-1CDD-CC01-11EA4A81E8A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20626B-1D99-4744-9C4C-5E8FAB60B1F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D5C0CA-6AC0-405A-A7A0-15EE2F50C135}">
      <dgm:prSet phldrT="[Text]" phldr="0"/>
      <dgm:spPr/>
      <dgm:t>
        <a:bodyPr/>
        <a:lstStyle/>
        <a:p>
          <a:pPr rtl="0"/>
          <a:r>
            <a:rPr lang="en-US" dirty="0">
              <a:latin typeface="Tw Cen MT"/>
            </a:rPr>
            <a:t>Identifying Needs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Identifying Needs&#10;"/>
        </a:ext>
      </dgm:extLst>
    </dgm:pt>
    <dgm:pt modelId="{904F6062-40E4-4735-9EB0-EACC599D6FB1}" type="parTrans" cxnId="{101A9FFF-4CBE-4089-9459-71FAE07F649B}">
      <dgm:prSet/>
      <dgm:spPr/>
      <dgm:t>
        <a:bodyPr/>
        <a:lstStyle/>
        <a:p>
          <a:endParaRPr lang="en-US"/>
        </a:p>
      </dgm:t>
    </dgm:pt>
    <dgm:pt modelId="{45DA8E03-4C9E-4486-9AEE-E271C4522123}" type="sibTrans" cxnId="{101A9FFF-4CBE-4089-9459-71FAE07F649B}">
      <dgm:prSet/>
      <dgm:spPr/>
      <dgm:t>
        <a:bodyPr/>
        <a:lstStyle/>
        <a:p>
          <a:endParaRPr lang="en-US"/>
        </a:p>
      </dgm:t>
    </dgm:pt>
    <dgm:pt modelId="{B5B0B2C6-B0FF-48F2-AD2C-76D58B819945}">
      <dgm:prSet phldrT="[Text]" phldr="0"/>
      <dgm:spPr/>
      <dgm:t>
        <a:bodyPr/>
        <a:lstStyle/>
        <a:p>
          <a:pPr rtl="0"/>
          <a:r>
            <a:rPr lang="en-US" dirty="0">
              <a:latin typeface="Tw Cen MT"/>
            </a:rPr>
            <a:t>Who’s most affected?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Who’s most affected?&#10;"/>
        </a:ext>
      </dgm:extLst>
    </dgm:pt>
    <dgm:pt modelId="{E58EA1F0-F833-478A-87F5-CDA56EAF3973}" type="parTrans" cxnId="{D5051CE1-F9C5-449C-B707-37CF2FEB566C}">
      <dgm:prSet/>
      <dgm:spPr/>
      <dgm:t>
        <a:bodyPr/>
        <a:lstStyle/>
        <a:p>
          <a:endParaRPr lang="en-US"/>
        </a:p>
      </dgm:t>
    </dgm:pt>
    <dgm:pt modelId="{BD01B0A7-A72A-46B5-A5F6-EF15F2AB8B85}" type="sibTrans" cxnId="{D5051CE1-F9C5-449C-B707-37CF2FEB566C}">
      <dgm:prSet/>
      <dgm:spPr/>
      <dgm:t>
        <a:bodyPr/>
        <a:lstStyle/>
        <a:p>
          <a:endParaRPr lang="en-US"/>
        </a:p>
      </dgm:t>
    </dgm:pt>
    <dgm:pt modelId="{56533807-4DA5-42D3-B319-45AFF86BCD96}">
      <dgm:prSet phldrT="[Text]" phldr="0"/>
      <dgm:spPr/>
      <dgm:t>
        <a:bodyPr/>
        <a:lstStyle/>
        <a:p>
          <a:r>
            <a:rPr lang="en-US" dirty="0">
              <a:latin typeface="Tw Cen MT"/>
            </a:rPr>
            <a:t>Language Selection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Language Selection&#10;"/>
        </a:ext>
      </dgm:extLst>
    </dgm:pt>
    <dgm:pt modelId="{58B22644-C4CB-4C59-984F-06BD6C7E8E93}" type="parTrans" cxnId="{25C23D6D-705C-4960-80A1-AAD0C1AEB724}">
      <dgm:prSet/>
      <dgm:spPr/>
      <dgm:t>
        <a:bodyPr/>
        <a:lstStyle/>
        <a:p>
          <a:endParaRPr lang="en-US"/>
        </a:p>
      </dgm:t>
    </dgm:pt>
    <dgm:pt modelId="{69A9CC31-E11B-4FE7-88D6-ADE1508C21D6}" type="sibTrans" cxnId="{25C23D6D-705C-4960-80A1-AAD0C1AEB724}">
      <dgm:prSet/>
      <dgm:spPr/>
      <dgm:t>
        <a:bodyPr/>
        <a:lstStyle/>
        <a:p>
          <a:endParaRPr lang="en-US"/>
        </a:p>
      </dgm:t>
    </dgm:pt>
    <dgm:pt modelId="{806F7534-EBBD-4EB2-9755-5447D154C097}">
      <dgm:prSet phldrT="[Text]" phldr="0"/>
      <dgm:spPr/>
      <dgm:t>
        <a:bodyPr/>
        <a:lstStyle/>
        <a:p>
          <a:r>
            <a:rPr lang="en-US" dirty="0"/>
            <a:t>Message Planning</a:t>
          </a:r>
        </a:p>
      </dgm:t>
      <dgm:extLst>
        <a:ext uri="{E40237B7-FDA0-4F09-8148-C483321AD2D9}">
          <dgm14:cNvPr xmlns:dgm14="http://schemas.microsoft.com/office/drawing/2010/diagram" id="0" name="" descr="Message Planning&#10;"/>
        </a:ext>
      </dgm:extLst>
    </dgm:pt>
    <dgm:pt modelId="{5C76CABA-060C-44A8-89B9-21D13FD04329}" type="parTrans" cxnId="{F2717E9F-C1A5-4A09-8976-A798EC32A0C6}">
      <dgm:prSet/>
      <dgm:spPr/>
      <dgm:t>
        <a:bodyPr/>
        <a:lstStyle/>
        <a:p>
          <a:endParaRPr lang="en-US"/>
        </a:p>
      </dgm:t>
    </dgm:pt>
    <dgm:pt modelId="{89DB1284-8D7A-4921-8EAD-08529379A193}" type="sibTrans" cxnId="{F2717E9F-C1A5-4A09-8976-A798EC32A0C6}">
      <dgm:prSet/>
      <dgm:spPr/>
      <dgm:t>
        <a:bodyPr/>
        <a:lstStyle/>
        <a:p>
          <a:endParaRPr lang="en-US"/>
        </a:p>
      </dgm:t>
    </dgm:pt>
    <dgm:pt modelId="{7B2974A2-2CAC-4C13-AD78-49178EEDAB14}">
      <dgm:prSet phldrT="[Text]" phldr="0"/>
      <dgm:spPr/>
      <dgm:t>
        <a:bodyPr/>
        <a:lstStyle/>
        <a:p>
          <a:pPr rtl="0"/>
          <a:r>
            <a:rPr lang="en-US" dirty="0"/>
            <a:t>What messages should be translated?</a:t>
          </a:r>
        </a:p>
      </dgm:t>
      <dgm:extLst>
        <a:ext uri="{E40237B7-FDA0-4F09-8148-C483321AD2D9}">
          <dgm14:cNvPr xmlns:dgm14="http://schemas.microsoft.com/office/drawing/2010/diagram" id="0" name="" descr="What messages should be translated?&#10;"/>
        </a:ext>
      </dgm:extLst>
    </dgm:pt>
    <dgm:pt modelId="{1D47A5CE-B4DE-46C3-89B3-17026BCA3FC6}" type="parTrans" cxnId="{2BA7F718-9150-410E-BE65-56BA320A877E}">
      <dgm:prSet/>
      <dgm:spPr/>
      <dgm:t>
        <a:bodyPr/>
        <a:lstStyle/>
        <a:p>
          <a:endParaRPr lang="en-US"/>
        </a:p>
      </dgm:t>
    </dgm:pt>
    <dgm:pt modelId="{85C2B5B0-4753-483A-9EA0-888D6B94D05A}" type="sibTrans" cxnId="{2BA7F718-9150-410E-BE65-56BA320A877E}">
      <dgm:prSet/>
      <dgm:spPr/>
      <dgm:t>
        <a:bodyPr/>
        <a:lstStyle/>
        <a:p>
          <a:endParaRPr lang="en-US"/>
        </a:p>
      </dgm:t>
    </dgm:pt>
    <dgm:pt modelId="{85307A42-AF14-403A-AE8F-18CC741D5579}">
      <dgm:prSet phldr="0"/>
      <dgm:spPr/>
      <dgm:t>
        <a:bodyPr/>
        <a:lstStyle/>
        <a:p>
          <a:r>
            <a:rPr lang="en-US" dirty="0">
              <a:latin typeface="Tw Cen MT"/>
            </a:rPr>
            <a:t>Testing</a:t>
          </a:r>
        </a:p>
      </dgm:t>
      <dgm:extLst>
        <a:ext uri="{E40237B7-FDA0-4F09-8148-C483321AD2D9}">
          <dgm14:cNvPr xmlns:dgm14="http://schemas.microsoft.com/office/drawing/2010/diagram" id="0" name="" descr="Testing&#10;"/>
        </a:ext>
      </dgm:extLst>
    </dgm:pt>
    <dgm:pt modelId="{9F641CC4-D796-45A4-9E66-21CE1AC2D98D}" type="parTrans" cxnId="{C4D8DB08-EC9B-48DD-95E4-FA975C9D5513}">
      <dgm:prSet/>
      <dgm:spPr/>
      <dgm:t>
        <a:bodyPr/>
        <a:lstStyle/>
        <a:p>
          <a:endParaRPr lang="en-US"/>
        </a:p>
      </dgm:t>
    </dgm:pt>
    <dgm:pt modelId="{7005A46E-20A7-4FE3-BC7A-B8ED6DA11489}" type="sibTrans" cxnId="{C4D8DB08-EC9B-48DD-95E4-FA975C9D5513}">
      <dgm:prSet/>
      <dgm:spPr/>
      <dgm:t>
        <a:bodyPr/>
        <a:lstStyle/>
        <a:p>
          <a:endParaRPr lang="en-US"/>
        </a:p>
      </dgm:t>
    </dgm:pt>
    <dgm:pt modelId="{48ED4850-06AC-4677-AC7F-A7AF78692439}">
      <dgm:prSet phldr="0"/>
      <dgm:spPr/>
      <dgm:t>
        <a:bodyPr/>
        <a:lstStyle/>
        <a:p>
          <a:pPr rtl="0"/>
          <a:r>
            <a:rPr lang="en-US" dirty="0">
              <a:latin typeface="Tw Cen MT"/>
            </a:rPr>
            <a:t>Advertisement and Outreach</a:t>
          </a:r>
        </a:p>
      </dgm:t>
      <dgm:extLst>
        <a:ext uri="{E40237B7-FDA0-4F09-8148-C483321AD2D9}">
          <dgm14:cNvPr xmlns:dgm14="http://schemas.microsoft.com/office/drawing/2010/diagram" id="0" name="" descr="Advertisement and Outreach&#10;"/>
        </a:ext>
      </dgm:extLst>
    </dgm:pt>
    <dgm:pt modelId="{8F0712F6-0298-4154-8556-484633AE2332}" type="parTrans" cxnId="{001BB650-28B6-4981-9406-31EDEC37C811}">
      <dgm:prSet/>
      <dgm:spPr/>
      <dgm:t>
        <a:bodyPr/>
        <a:lstStyle/>
        <a:p>
          <a:endParaRPr lang="en-US"/>
        </a:p>
      </dgm:t>
    </dgm:pt>
    <dgm:pt modelId="{3B8393B3-173C-4A8F-97D7-47586075CE7D}" type="sibTrans" cxnId="{001BB650-28B6-4981-9406-31EDEC37C811}">
      <dgm:prSet/>
      <dgm:spPr/>
      <dgm:t>
        <a:bodyPr/>
        <a:lstStyle/>
        <a:p>
          <a:endParaRPr lang="en-US"/>
        </a:p>
      </dgm:t>
    </dgm:pt>
    <dgm:pt modelId="{6C6910A0-BD12-422E-815E-08EEAEB18BD7}">
      <dgm:prSet phldr="0"/>
      <dgm:spPr/>
      <dgm:t>
        <a:bodyPr/>
        <a:lstStyle/>
        <a:p>
          <a:pPr rtl="0"/>
          <a:r>
            <a:rPr lang="en-US" dirty="0">
              <a:latin typeface="Tw Cen MT"/>
            </a:rPr>
            <a:t>How will the translations be received?</a:t>
          </a:r>
        </a:p>
      </dgm:t>
      <dgm:extLst>
        <a:ext uri="{E40237B7-FDA0-4F09-8148-C483321AD2D9}">
          <dgm14:cNvPr xmlns:dgm14="http://schemas.microsoft.com/office/drawing/2010/diagram" id="0" name="" descr="How will the translations be received?&#10;"/>
        </a:ext>
      </dgm:extLst>
    </dgm:pt>
    <dgm:pt modelId="{49D635D5-E31A-4B4C-8418-20A7BCC98457}" type="parTrans" cxnId="{8328F2FD-720C-4744-8A63-EC69B16B59BA}">
      <dgm:prSet/>
      <dgm:spPr/>
      <dgm:t>
        <a:bodyPr/>
        <a:lstStyle/>
        <a:p>
          <a:endParaRPr lang="en-US"/>
        </a:p>
      </dgm:t>
    </dgm:pt>
    <dgm:pt modelId="{01AA91A2-B49F-46FC-A6E5-E0CB89BE2E86}" type="sibTrans" cxnId="{8328F2FD-720C-4744-8A63-EC69B16B59BA}">
      <dgm:prSet/>
      <dgm:spPr/>
      <dgm:t>
        <a:bodyPr/>
        <a:lstStyle/>
        <a:p>
          <a:endParaRPr lang="en-US"/>
        </a:p>
      </dgm:t>
    </dgm:pt>
    <dgm:pt modelId="{4526598D-407C-4BA5-A67F-537697447AF3}">
      <dgm:prSet phldr="0"/>
      <dgm:spPr/>
      <dgm:t>
        <a:bodyPr/>
        <a:lstStyle/>
        <a:p>
          <a:pPr rtl="0"/>
          <a:r>
            <a:rPr lang="en-US" dirty="0">
              <a:latin typeface="Tw Cen MT"/>
            </a:rPr>
            <a:t>How do we reach the local community?</a:t>
          </a:r>
        </a:p>
      </dgm:t>
      <dgm:extLst>
        <a:ext uri="{E40237B7-FDA0-4F09-8148-C483321AD2D9}">
          <dgm14:cNvPr xmlns:dgm14="http://schemas.microsoft.com/office/drawing/2010/diagram" id="0" name="" descr="How do we reach the local community?&#10;"/>
        </a:ext>
      </dgm:extLst>
    </dgm:pt>
    <dgm:pt modelId="{386F3703-FE7B-4B72-A29E-E9C76800EF48}" type="parTrans" cxnId="{DA2AA26F-1D9F-40B2-BBEC-DA8C4E9C5C76}">
      <dgm:prSet/>
      <dgm:spPr/>
      <dgm:t>
        <a:bodyPr/>
        <a:lstStyle/>
        <a:p>
          <a:endParaRPr lang="en-US"/>
        </a:p>
      </dgm:t>
    </dgm:pt>
    <dgm:pt modelId="{D2A3D94F-9ADE-4743-9BF9-D79ADA4FB951}" type="sibTrans" cxnId="{DA2AA26F-1D9F-40B2-BBEC-DA8C4E9C5C76}">
      <dgm:prSet/>
      <dgm:spPr/>
      <dgm:t>
        <a:bodyPr/>
        <a:lstStyle/>
        <a:p>
          <a:endParaRPr lang="en-US"/>
        </a:p>
      </dgm:t>
    </dgm:pt>
    <dgm:pt modelId="{3DDBBCCD-D020-4AC0-9171-352744D5F532}">
      <dgm:prSet phldrT="[Text]" phldr="0"/>
      <dgm:spPr/>
      <dgm:t>
        <a:bodyPr/>
        <a:lstStyle/>
        <a:p>
          <a:pPr rtl="0"/>
          <a:r>
            <a:rPr lang="en-US" dirty="0">
              <a:latin typeface="Tw Cen MT"/>
            </a:rPr>
            <a:t>What is the need?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What is the need?&#10;"/>
        </a:ext>
      </dgm:extLst>
    </dgm:pt>
    <dgm:pt modelId="{3BC3B69B-C9B2-4E8A-B3F0-DA88D3455C8C}" type="sibTrans" cxnId="{3EFAB528-9DCB-4A11-B8B5-C9E4338F2806}">
      <dgm:prSet/>
      <dgm:spPr/>
      <dgm:t>
        <a:bodyPr/>
        <a:lstStyle/>
        <a:p>
          <a:endParaRPr lang="en-US"/>
        </a:p>
      </dgm:t>
    </dgm:pt>
    <dgm:pt modelId="{AA44887F-E05B-4490-8278-4223521A4412}" type="parTrans" cxnId="{3EFAB528-9DCB-4A11-B8B5-C9E4338F2806}">
      <dgm:prSet/>
      <dgm:spPr/>
      <dgm:t>
        <a:bodyPr/>
        <a:lstStyle/>
        <a:p>
          <a:endParaRPr lang="en-US"/>
        </a:p>
      </dgm:t>
    </dgm:pt>
    <dgm:pt modelId="{9C716FA1-4241-4302-A254-0AE981840B7C}" type="pres">
      <dgm:prSet presAssocID="{A020626B-1D99-4744-9C4C-5E8FAB60B1FD}" presName="Name0" presStyleCnt="0">
        <dgm:presLayoutVars>
          <dgm:dir/>
          <dgm:animLvl val="lvl"/>
          <dgm:resizeHandles val="exact"/>
        </dgm:presLayoutVars>
      </dgm:prSet>
      <dgm:spPr/>
    </dgm:pt>
    <dgm:pt modelId="{5E80C479-330C-4D09-834C-E33FD926856F}" type="pres">
      <dgm:prSet presAssocID="{E0D5C0CA-6AC0-405A-A7A0-15EE2F50C135}" presName="linNode" presStyleCnt="0"/>
      <dgm:spPr/>
    </dgm:pt>
    <dgm:pt modelId="{A409F7F3-A4F5-4363-9511-E420E51EEB30}" type="pres">
      <dgm:prSet presAssocID="{E0D5C0CA-6AC0-405A-A7A0-15EE2F50C135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CCCA0A7B-F881-411A-B7F4-ACDC5218DF2D}" type="pres">
      <dgm:prSet presAssocID="{E0D5C0CA-6AC0-405A-A7A0-15EE2F50C135}" presName="descendantText" presStyleLbl="alignAccFollowNode1" presStyleIdx="0" presStyleCnt="5">
        <dgm:presLayoutVars>
          <dgm:bulletEnabled val="1"/>
        </dgm:presLayoutVars>
      </dgm:prSet>
      <dgm:spPr/>
    </dgm:pt>
    <dgm:pt modelId="{97D0E6D8-2DE8-4C3F-876E-3EF0D2424101}" type="pres">
      <dgm:prSet presAssocID="{45DA8E03-4C9E-4486-9AEE-E271C4522123}" presName="sp" presStyleCnt="0"/>
      <dgm:spPr/>
    </dgm:pt>
    <dgm:pt modelId="{3395560E-14FF-4BD8-BCEE-1973D7BCE370}" type="pres">
      <dgm:prSet presAssocID="{56533807-4DA5-42D3-B319-45AFF86BCD96}" presName="linNode" presStyleCnt="0"/>
      <dgm:spPr/>
    </dgm:pt>
    <dgm:pt modelId="{44BF4B1D-6544-440B-AEA5-23F514CE1A65}" type="pres">
      <dgm:prSet presAssocID="{56533807-4DA5-42D3-B319-45AFF86BCD96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B7F4F8BC-AAB5-49CA-9676-A1E7064A8EA7}" type="pres">
      <dgm:prSet presAssocID="{56533807-4DA5-42D3-B319-45AFF86BCD96}" presName="descendantText" presStyleLbl="alignAccFollowNode1" presStyleIdx="1" presStyleCnt="5">
        <dgm:presLayoutVars>
          <dgm:bulletEnabled val="1"/>
        </dgm:presLayoutVars>
      </dgm:prSet>
      <dgm:spPr/>
    </dgm:pt>
    <dgm:pt modelId="{4EA7F3D0-0816-4AAC-BA57-4C37016BF36A}" type="pres">
      <dgm:prSet presAssocID="{69A9CC31-E11B-4FE7-88D6-ADE1508C21D6}" presName="sp" presStyleCnt="0"/>
      <dgm:spPr/>
    </dgm:pt>
    <dgm:pt modelId="{E637A8E7-FBDB-4300-809F-08B9DD90A239}" type="pres">
      <dgm:prSet presAssocID="{806F7534-EBBD-4EB2-9755-5447D154C097}" presName="linNode" presStyleCnt="0"/>
      <dgm:spPr/>
    </dgm:pt>
    <dgm:pt modelId="{E0136852-F499-4F59-835F-C360BFE3F626}" type="pres">
      <dgm:prSet presAssocID="{806F7534-EBBD-4EB2-9755-5447D154C097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AFC35293-EC7C-461A-8950-3F409937D5FB}" type="pres">
      <dgm:prSet presAssocID="{806F7534-EBBD-4EB2-9755-5447D154C097}" presName="descendantText" presStyleLbl="alignAccFollowNode1" presStyleIdx="2" presStyleCnt="5">
        <dgm:presLayoutVars>
          <dgm:bulletEnabled val="1"/>
        </dgm:presLayoutVars>
      </dgm:prSet>
      <dgm:spPr/>
    </dgm:pt>
    <dgm:pt modelId="{FE5F753F-BECD-4AA4-BF60-54FAA68D2D50}" type="pres">
      <dgm:prSet presAssocID="{89DB1284-8D7A-4921-8EAD-08529379A193}" presName="sp" presStyleCnt="0"/>
      <dgm:spPr/>
    </dgm:pt>
    <dgm:pt modelId="{2EB911BB-09EC-4C10-8E63-9F68F0E59209}" type="pres">
      <dgm:prSet presAssocID="{85307A42-AF14-403A-AE8F-18CC741D5579}" presName="linNode" presStyleCnt="0"/>
      <dgm:spPr/>
    </dgm:pt>
    <dgm:pt modelId="{A358D841-CF58-44B7-AF5D-73A7FF1503DE}" type="pres">
      <dgm:prSet presAssocID="{85307A42-AF14-403A-AE8F-18CC741D5579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5F3E9F6C-A7C7-4EE4-80F9-342D71623707}" type="pres">
      <dgm:prSet presAssocID="{85307A42-AF14-403A-AE8F-18CC741D5579}" presName="descendantText" presStyleLbl="alignAccFollowNode1" presStyleIdx="3" presStyleCnt="5">
        <dgm:presLayoutVars>
          <dgm:bulletEnabled val="1"/>
        </dgm:presLayoutVars>
      </dgm:prSet>
      <dgm:spPr/>
    </dgm:pt>
    <dgm:pt modelId="{CE33594F-1F60-4882-9C2A-E39AA93086EF}" type="pres">
      <dgm:prSet presAssocID="{7005A46E-20A7-4FE3-BC7A-B8ED6DA11489}" presName="sp" presStyleCnt="0"/>
      <dgm:spPr/>
    </dgm:pt>
    <dgm:pt modelId="{3A76A678-245B-4CC1-98BE-6204E3190B3E}" type="pres">
      <dgm:prSet presAssocID="{48ED4850-06AC-4677-AC7F-A7AF78692439}" presName="linNode" presStyleCnt="0"/>
      <dgm:spPr/>
    </dgm:pt>
    <dgm:pt modelId="{4307C767-E80D-4AC7-959D-0BF59C1AA71F}" type="pres">
      <dgm:prSet presAssocID="{48ED4850-06AC-4677-AC7F-A7AF78692439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E12280CB-5A13-4E24-8D79-2F37C3548D53}" type="pres">
      <dgm:prSet presAssocID="{48ED4850-06AC-4677-AC7F-A7AF78692439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C4D8DB08-EC9B-48DD-95E4-FA975C9D5513}" srcId="{A020626B-1D99-4744-9C4C-5E8FAB60B1FD}" destId="{85307A42-AF14-403A-AE8F-18CC741D5579}" srcOrd="3" destOrd="0" parTransId="{9F641CC4-D796-45A4-9E66-21CE1AC2D98D}" sibTransId="{7005A46E-20A7-4FE3-BC7A-B8ED6DA11489}"/>
    <dgm:cxn modelId="{BC5FF80C-DBE6-4E1A-AD8A-88825ACC0379}" type="presOf" srcId="{B5B0B2C6-B0FF-48F2-AD2C-76D58B819945}" destId="{CCCA0A7B-F881-411A-B7F4-ACDC5218DF2D}" srcOrd="0" destOrd="0" presId="urn:microsoft.com/office/officeart/2005/8/layout/vList5"/>
    <dgm:cxn modelId="{2BA7F718-9150-410E-BE65-56BA320A877E}" srcId="{806F7534-EBBD-4EB2-9755-5447D154C097}" destId="{7B2974A2-2CAC-4C13-AD78-49178EEDAB14}" srcOrd="0" destOrd="0" parTransId="{1D47A5CE-B4DE-46C3-89B3-17026BCA3FC6}" sibTransId="{85C2B5B0-4753-483A-9EA0-888D6B94D05A}"/>
    <dgm:cxn modelId="{AA80F225-924A-40A4-AB37-0C7B2D45702C}" type="presOf" srcId="{7B2974A2-2CAC-4C13-AD78-49178EEDAB14}" destId="{AFC35293-EC7C-461A-8950-3F409937D5FB}" srcOrd="0" destOrd="0" presId="urn:microsoft.com/office/officeart/2005/8/layout/vList5"/>
    <dgm:cxn modelId="{3EFAB528-9DCB-4A11-B8B5-C9E4338F2806}" srcId="{56533807-4DA5-42D3-B319-45AFF86BCD96}" destId="{3DDBBCCD-D020-4AC0-9171-352744D5F532}" srcOrd="0" destOrd="0" parTransId="{AA44887F-E05B-4490-8278-4223521A4412}" sibTransId="{3BC3B69B-C9B2-4E8A-B3F0-DA88D3455C8C}"/>
    <dgm:cxn modelId="{A8EB2D2A-4674-4B9B-8ACB-7F419C8CD9FA}" type="presOf" srcId="{48ED4850-06AC-4677-AC7F-A7AF78692439}" destId="{4307C767-E80D-4AC7-959D-0BF59C1AA71F}" srcOrd="0" destOrd="0" presId="urn:microsoft.com/office/officeart/2005/8/layout/vList5"/>
    <dgm:cxn modelId="{B28E5C3B-7687-4934-A18E-A05AD6076D64}" type="presOf" srcId="{6C6910A0-BD12-422E-815E-08EEAEB18BD7}" destId="{5F3E9F6C-A7C7-4EE4-80F9-342D71623707}" srcOrd="0" destOrd="0" presId="urn:microsoft.com/office/officeart/2005/8/layout/vList5"/>
    <dgm:cxn modelId="{C045B56A-4FF9-4F5B-8955-AE6174528082}" type="presOf" srcId="{85307A42-AF14-403A-AE8F-18CC741D5579}" destId="{A358D841-CF58-44B7-AF5D-73A7FF1503DE}" srcOrd="0" destOrd="0" presId="urn:microsoft.com/office/officeart/2005/8/layout/vList5"/>
    <dgm:cxn modelId="{25C23D6D-705C-4960-80A1-AAD0C1AEB724}" srcId="{A020626B-1D99-4744-9C4C-5E8FAB60B1FD}" destId="{56533807-4DA5-42D3-B319-45AFF86BCD96}" srcOrd="1" destOrd="0" parTransId="{58B22644-C4CB-4C59-984F-06BD6C7E8E93}" sibTransId="{69A9CC31-E11B-4FE7-88D6-ADE1508C21D6}"/>
    <dgm:cxn modelId="{DA2AA26F-1D9F-40B2-BBEC-DA8C4E9C5C76}" srcId="{48ED4850-06AC-4677-AC7F-A7AF78692439}" destId="{4526598D-407C-4BA5-A67F-537697447AF3}" srcOrd="0" destOrd="0" parTransId="{386F3703-FE7B-4B72-A29E-E9C76800EF48}" sibTransId="{D2A3D94F-9ADE-4743-9BF9-D79ADA4FB951}"/>
    <dgm:cxn modelId="{001BB650-28B6-4981-9406-31EDEC37C811}" srcId="{A020626B-1D99-4744-9C4C-5E8FAB60B1FD}" destId="{48ED4850-06AC-4677-AC7F-A7AF78692439}" srcOrd="4" destOrd="0" parTransId="{8F0712F6-0298-4154-8556-484633AE2332}" sibTransId="{3B8393B3-173C-4A8F-97D7-47586075CE7D}"/>
    <dgm:cxn modelId="{B28CB580-8DE3-4558-A541-0E3E10CE47DE}" type="presOf" srcId="{A020626B-1D99-4744-9C4C-5E8FAB60B1FD}" destId="{9C716FA1-4241-4302-A254-0AE981840B7C}" srcOrd="0" destOrd="0" presId="urn:microsoft.com/office/officeart/2005/8/layout/vList5"/>
    <dgm:cxn modelId="{F2717E9F-C1A5-4A09-8976-A798EC32A0C6}" srcId="{A020626B-1D99-4744-9C4C-5E8FAB60B1FD}" destId="{806F7534-EBBD-4EB2-9755-5447D154C097}" srcOrd="2" destOrd="0" parTransId="{5C76CABA-060C-44A8-89B9-21D13FD04329}" sibTransId="{89DB1284-8D7A-4921-8EAD-08529379A193}"/>
    <dgm:cxn modelId="{78B6E0AB-24EB-4B99-9261-C50CFD5A6FE3}" type="presOf" srcId="{806F7534-EBBD-4EB2-9755-5447D154C097}" destId="{E0136852-F499-4F59-835F-C360BFE3F626}" srcOrd="0" destOrd="0" presId="urn:microsoft.com/office/officeart/2005/8/layout/vList5"/>
    <dgm:cxn modelId="{5177C3DF-0D74-41D9-9E78-85A0176987E3}" type="presOf" srcId="{4526598D-407C-4BA5-A67F-537697447AF3}" destId="{E12280CB-5A13-4E24-8D79-2F37C3548D53}" srcOrd="0" destOrd="0" presId="urn:microsoft.com/office/officeart/2005/8/layout/vList5"/>
    <dgm:cxn modelId="{80E2C8E0-98BE-4B6C-BB44-9EE7E80BE0B9}" type="presOf" srcId="{E0D5C0CA-6AC0-405A-A7A0-15EE2F50C135}" destId="{A409F7F3-A4F5-4363-9511-E420E51EEB30}" srcOrd="0" destOrd="0" presId="urn:microsoft.com/office/officeart/2005/8/layout/vList5"/>
    <dgm:cxn modelId="{D5051CE1-F9C5-449C-B707-37CF2FEB566C}" srcId="{E0D5C0CA-6AC0-405A-A7A0-15EE2F50C135}" destId="{B5B0B2C6-B0FF-48F2-AD2C-76D58B819945}" srcOrd="0" destOrd="0" parTransId="{E58EA1F0-F833-478A-87F5-CDA56EAF3973}" sibTransId="{BD01B0A7-A72A-46B5-A5F6-EF15F2AB8B85}"/>
    <dgm:cxn modelId="{488956E5-D255-48A2-998F-5DD8FF003EBC}" type="presOf" srcId="{56533807-4DA5-42D3-B319-45AFF86BCD96}" destId="{44BF4B1D-6544-440B-AEA5-23F514CE1A65}" srcOrd="0" destOrd="0" presId="urn:microsoft.com/office/officeart/2005/8/layout/vList5"/>
    <dgm:cxn modelId="{7F591EF3-7AC4-4B11-8091-0D72A8EE4826}" type="presOf" srcId="{3DDBBCCD-D020-4AC0-9171-352744D5F532}" destId="{B7F4F8BC-AAB5-49CA-9676-A1E7064A8EA7}" srcOrd="0" destOrd="0" presId="urn:microsoft.com/office/officeart/2005/8/layout/vList5"/>
    <dgm:cxn modelId="{8328F2FD-720C-4744-8A63-EC69B16B59BA}" srcId="{85307A42-AF14-403A-AE8F-18CC741D5579}" destId="{6C6910A0-BD12-422E-815E-08EEAEB18BD7}" srcOrd="0" destOrd="0" parTransId="{49D635D5-E31A-4B4C-8418-20A7BCC98457}" sibTransId="{01AA91A2-B49F-46FC-A6E5-E0CB89BE2E86}"/>
    <dgm:cxn modelId="{101A9FFF-4CBE-4089-9459-71FAE07F649B}" srcId="{A020626B-1D99-4744-9C4C-5E8FAB60B1FD}" destId="{E0D5C0CA-6AC0-405A-A7A0-15EE2F50C135}" srcOrd="0" destOrd="0" parTransId="{904F6062-40E4-4735-9EB0-EACC599D6FB1}" sibTransId="{45DA8E03-4C9E-4486-9AEE-E271C4522123}"/>
    <dgm:cxn modelId="{3CFE38BD-A74C-427C-B891-1341D6D239B0}" type="presParOf" srcId="{9C716FA1-4241-4302-A254-0AE981840B7C}" destId="{5E80C479-330C-4D09-834C-E33FD926856F}" srcOrd="0" destOrd="0" presId="urn:microsoft.com/office/officeart/2005/8/layout/vList5"/>
    <dgm:cxn modelId="{A3A17CF6-70A9-493A-876E-A9B1E15B189B}" type="presParOf" srcId="{5E80C479-330C-4D09-834C-E33FD926856F}" destId="{A409F7F3-A4F5-4363-9511-E420E51EEB30}" srcOrd="0" destOrd="0" presId="urn:microsoft.com/office/officeart/2005/8/layout/vList5"/>
    <dgm:cxn modelId="{5A0E4D60-0EAA-42E9-A12E-578E772607FB}" type="presParOf" srcId="{5E80C479-330C-4D09-834C-E33FD926856F}" destId="{CCCA0A7B-F881-411A-B7F4-ACDC5218DF2D}" srcOrd="1" destOrd="0" presId="urn:microsoft.com/office/officeart/2005/8/layout/vList5"/>
    <dgm:cxn modelId="{F8305C0B-B458-4ADB-AD4F-15EA66F492B3}" type="presParOf" srcId="{9C716FA1-4241-4302-A254-0AE981840B7C}" destId="{97D0E6D8-2DE8-4C3F-876E-3EF0D2424101}" srcOrd="1" destOrd="0" presId="urn:microsoft.com/office/officeart/2005/8/layout/vList5"/>
    <dgm:cxn modelId="{CE42BE12-AA6D-434B-BFCD-90D35F4C3F5D}" type="presParOf" srcId="{9C716FA1-4241-4302-A254-0AE981840B7C}" destId="{3395560E-14FF-4BD8-BCEE-1973D7BCE370}" srcOrd="2" destOrd="0" presId="urn:microsoft.com/office/officeart/2005/8/layout/vList5"/>
    <dgm:cxn modelId="{B12CEF0C-E460-4043-9D87-DDFC8218B669}" type="presParOf" srcId="{3395560E-14FF-4BD8-BCEE-1973D7BCE370}" destId="{44BF4B1D-6544-440B-AEA5-23F514CE1A65}" srcOrd="0" destOrd="0" presId="urn:microsoft.com/office/officeart/2005/8/layout/vList5"/>
    <dgm:cxn modelId="{249DC91B-DF9D-498D-8518-5DED82D5CACC}" type="presParOf" srcId="{3395560E-14FF-4BD8-BCEE-1973D7BCE370}" destId="{B7F4F8BC-AAB5-49CA-9676-A1E7064A8EA7}" srcOrd="1" destOrd="0" presId="urn:microsoft.com/office/officeart/2005/8/layout/vList5"/>
    <dgm:cxn modelId="{B3474CCD-AD00-40E9-AAC7-0502925755A0}" type="presParOf" srcId="{9C716FA1-4241-4302-A254-0AE981840B7C}" destId="{4EA7F3D0-0816-4AAC-BA57-4C37016BF36A}" srcOrd="3" destOrd="0" presId="urn:microsoft.com/office/officeart/2005/8/layout/vList5"/>
    <dgm:cxn modelId="{1D1263E6-BB5A-4B2D-BEBB-9CC1E03E58CA}" type="presParOf" srcId="{9C716FA1-4241-4302-A254-0AE981840B7C}" destId="{E637A8E7-FBDB-4300-809F-08B9DD90A239}" srcOrd="4" destOrd="0" presId="urn:microsoft.com/office/officeart/2005/8/layout/vList5"/>
    <dgm:cxn modelId="{3D3409EB-179D-4906-AF13-70D66A2595B6}" type="presParOf" srcId="{E637A8E7-FBDB-4300-809F-08B9DD90A239}" destId="{E0136852-F499-4F59-835F-C360BFE3F626}" srcOrd="0" destOrd="0" presId="urn:microsoft.com/office/officeart/2005/8/layout/vList5"/>
    <dgm:cxn modelId="{A26C93BB-405E-40BD-9033-8049614DEC34}" type="presParOf" srcId="{E637A8E7-FBDB-4300-809F-08B9DD90A239}" destId="{AFC35293-EC7C-461A-8950-3F409937D5FB}" srcOrd="1" destOrd="0" presId="urn:microsoft.com/office/officeart/2005/8/layout/vList5"/>
    <dgm:cxn modelId="{C8165C69-B56A-4CA9-B878-61FC75CEB585}" type="presParOf" srcId="{9C716FA1-4241-4302-A254-0AE981840B7C}" destId="{FE5F753F-BECD-4AA4-BF60-54FAA68D2D50}" srcOrd="5" destOrd="0" presId="urn:microsoft.com/office/officeart/2005/8/layout/vList5"/>
    <dgm:cxn modelId="{A9FD8033-3ECA-45C5-A4AF-A8CDDA551FE4}" type="presParOf" srcId="{9C716FA1-4241-4302-A254-0AE981840B7C}" destId="{2EB911BB-09EC-4C10-8E63-9F68F0E59209}" srcOrd="6" destOrd="0" presId="urn:microsoft.com/office/officeart/2005/8/layout/vList5"/>
    <dgm:cxn modelId="{5511619B-5083-40AD-8D7C-DB33F4AFD0A5}" type="presParOf" srcId="{2EB911BB-09EC-4C10-8E63-9F68F0E59209}" destId="{A358D841-CF58-44B7-AF5D-73A7FF1503DE}" srcOrd="0" destOrd="0" presId="urn:microsoft.com/office/officeart/2005/8/layout/vList5"/>
    <dgm:cxn modelId="{DE8D9E30-4F95-4418-AB88-BDA7DAA0BF3C}" type="presParOf" srcId="{2EB911BB-09EC-4C10-8E63-9F68F0E59209}" destId="{5F3E9F6C-A7C7-4EE4-80F9-342D71623707}" srcOrd="1" destOrd="0" presId="urn:microsoft.com/office/officeart/2005/8/layout/vList5"/>
    <dgm:cxn modelId="{F8590787-FCC1-4D2E-AEF8-EF247301C9DA}" type="presParOf" srcId="{9C716FA1-4241-4302-A254-0AE981840B7C}" destId="{CE33594F-1F60-4882-9C2A-E39AA93086EF}" srcOrd="7" destOrd="0" presId="urn:microsoft.com/office/officeart/2005/8/layout/vList5"/>
    <dgm:cxn modelId="{F143C407-1EC1-47D1-B81C-4FB3385D27BD}" type="presParOf" srcId="{9C716FA1-4241-4302-A254-0AE981840B7C}" destId="{3A76A678-245B-4CC1-98BE-6204E3190B3E}" srcOrd="8" destOrd="0" presId="urn:microsoft.com/office/officeart/2005/8/layout/vList5"/>
    <dgm:cxn modelId="{98F8165E-CA15-4A1D-BFBA-16E870E1EE7E}" type="presParOf" srcId="{3A76A678-245B-4CC1-98BE-6204E3190B3E}" destId="{4307C767-E80D-4AC7-959D-0BF59C1AA71F}" srcOrd="0" destOrd="0" presId="urn:microsoft.com/office/officeart/2005/8/layout/vList5"/>
    <dgm:cxn modelId="{51A03C4F-7831-4338-97C2-2FB66E851FF9}" type="presParOf" srcId="{3A76A678-245B-4CC1-98BE-6204E3190B3E}" destId="{E12280CB-5A13-4E24-8D79-2F37C3548D5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9FBAD2-0D23-4A39-8E7F-215090761A76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0FD1FB-5AB0-4AAA-85F5-D50AC7D2F110}">
      <dgm:prSet phldrT="[Text]"/>
      <dgm:spPr/>
      <dgm:t>
        <a:bodyPr/>
        <a:lstStyle/>
        <a:p>
          <a:r>
            <a:rPr lang="en-US" dirty="0"/>
            <a:t>Phone calls: </a:t>
          </a:r>
        </a:p>
        <a:p>
          <a:r>
            <a:rPr lang="en-US" b="1" dirty="0"/>
            <a:t>5,459</a:t>
          </a:r>
        </a:p>
        <a:p>
          <a:r>
            <a:rPr lang="en-US" dirty="0"/>
            <a:t>Conversations:</a:t>
          </a:r>
        </a:p>
        <a:p>
          <a:r>
            <a:rPr lang="en-US" b="1" dirty="0"/>
            <a:t>505</a:t>
          </a:r>
        </a:p>
      </dgm:t>
      <dgm:extLst>
        <a:ext uri="{E40237B7-FDA0-4F09-8148-C483321AD2D9}">
          <dgm14:cNvPr xmlns:dgm14="http://schemas.microsoft.com/office/drawing/2010/diagram" id="0" name="" descr="Phone calls: &#10;5,459&#10;Conversations:&#10;505&#10;"/>
        </a:ext>
      </dgm:extLst>
    </dgm:pt>
    <dgm:pt modelId="{DD883A57-E5AE-4A51-9512-1FF1926F95CD}" type="parTrans" cxnId="{822C235F-164D-4B47-86E6-38FF59CF5F79}">
      <dgm:prSet/>
      <dgm:spPr/>
      <dgm:t>
        <a:bodyPr/>
        <a:lstStyle/>
        <a:p>
          <a:endParaRPr lang="en-US"/>
        </a:p>
      </dgm:t>
    </dgm:pt>
    <dgm:pt modelId="{943A8853-008F-4172-AD42-635DBA0DF44F}" type="sibTrans" cxnId="{822C235F-164D-4B47-86E6-38FF59CF5F79}">
      <dgm:prSet/>
      <dgm:spPr/>
      <dgm:t>
        <a:bodyPr/>
        <a:lstStyle/>
        <a:p>
          <a:endParaRPr lang="en-US"/>
        </a:p>
      </dgm:t>
    </dgm:pt>
    <dgm:pt modelId="{FAE56A20-2ABC-4073-B233-D8AC9B7F6380}">
      <dgm:prSet phldrT="[Text]"/>
      <dgm:spPr/>
      <dgm:t>
        <a:bodyPr/>
        <a:lstStyle/>
        <a:p>
          <a:r>
            <a:rPr lang="en-US" dirty="0"/>
            <a:t>Doors Knocked:</a:t>
          </a:r>
        </a:p>
        <a:p>
          <a:r>
            <a:rPr lang="en-US" b="1" dirty="0"/>
            <a:t>4,512</a:t>
          </a:r>
        </a:p>
        <a:p>
          <a:r>
            <a:rPr lang="en-US" dirty="0"/>
            <a:t>Conversations:</a:t>
          </a:r>
        </a:p>
        <a:p>
          <a:r>
            <a:rPr lang="en-US" b="1" dirty="0"/>
            <a:t>674</a:t>
          </a:r>
        </a:p>
      </dgm:t>
      <dgm:extLst>
        <a:ext uri="{E40237B7-FDA0-4F09-8148-C483321AD2D9}">
          <dgm14:cNvPr xmlns:dgm14="http://schemas.microsoft.com/office/drawing/2010/diagram" id="0" name="" descr="Doors Knocked:&#10;4,512&#10;Conversations:&#10;674&#10;"/>
        </a:ext>
      </dgm:extLst>
    </dgm:pt>
    <dgm:pt modelId="{A490411E-CB10-4BC1-BDF2-A6DF2487D18B}" type="parTrans" cxnId="{7C54A000-9C8F-4BC7-9B7D-AC3B2FC1052D}">
      <dgm:prSet/>
      <dgm:spPr/>
      <dgm:t>
        <a:bodyPr/>
        <a:lstStyle/>
        <a:p>
          <a:endParaRPr lang="en-US"/>
        </a:p>
      </dgm:t>
    </dgm:pt>
    <dgm:pt modelId="{AB0230BC-413D-4CC1-A5C4-576E7A101591}" type="sibTrans" cxnId="{7C54A000-9C8F-4BC7-9B7D-AC3B2FC1052D}">
      <dgm:prSet/>
      <dgm:spPr/>
      <dgm:t>
        <a:bodyPr/>
        <a:lstStyle/>
        <a:p>
          <a:endParaRPr lang="en-US"/>
        </a:p>
      </dgm:t>
    </dgm:pt>
    <dgm:pt modelId="{851748E2-70C8-41A6-A525-E1215BFF7E36}">
      <dgm:prSet phldrT="[Text]"/>
      <dgm:spPr/>
      <dgm:t>
        <a:bodyPr/>
        <a:lstStyle/>
        <a:p>
          <a:r>
            <a:rPr lang="en-US" dirty="0"/>
            <a:t>In-Person Focus Groups:</a:t>
          </a:r>
        </a:p>
        <a:p>
          <a:r>
            <a:rPr lang="en-US" b="1" dirty="0"/>
            <a:t>2</a:t>
          </a:r>
        </a:p>
        <a:p>
          <a:r>
            <a:rPr lang="en-US" dirty="0"/>
            <a:t>Virtual Focus Groups:</a:t>
          </a:r>
        </a:p>
        <a:p>
          <a:r>
            <a:rPr lang="en-US" b="1" dirty="0"/>
            <a:t>1</a:t>
          </a:r>
        </a:p>
      </dgm:t>
      <dgm:extLst>
        <a:ext uri="{E40237B7-FDA0-4F09-8148-C483321AD2D9}">
          <dgm14:cNvPr xmlns:dgm14="http://schemas.microsoft.com/office/drawing/2010/diagram" id="0" name="" descr="In-Person Focus Groups:&#10;2&#10;Virtual Focus Groups:&#10;1&#10;"/>
        </a:ext>
      </dgm:extLst>
    </dgm:pt>
    <dgm:pt modelId="{AFF1AAF7-6720-43F3-9137-A6C25EB83FA9}" type="parTrans" cxnId="{BF9AA01D-E33E-471A-B8FE-6620578E7894}">
      <dgm:prSet/>
      <dgm:spPr/>
      <dgm:t>
        <a:bodyPr/>
        <a:lstStyle/>
        <a:p>
          <a:endParaRPr lang="en-US"/>
        </a:p>
      </dgm:t>
    </dgm:pt>
    <dgm:pt modelId="{C0AAE9A8-448A-4A43-9972-F7D743AF4728}" type="sibTrans" cxnId="{BF9AA01D-E33E-471A-B8FE-6620578E7894}">
      <dgm:prSet/>
      <dgm:spPr/>
      <dgm:t>
        <a:bodyPr/>
        <a:lstStyle/>
        <a:p>
          <a:endParaRPr lang="en-US"/>
        </a:p>
      </dgm:t>
    </dgm:pt>
    <dgm:pt modelId="{C4701E18-9893-4E66-A739-7764160DEED2}">
      <dgm:prSet phldrT="[Text]" custT="1"/>
      <dgm:spPr/>
      <dgm:t>
        <a:bodyPr/>
        <a:lstStyle/>
        <a:p>
          <a:r>
            <a:rPr lang="en-US" sz="1400" kern="1200" dirty="0"/>
            <a:t>Top form of “direct” communication</a:t>
          </a:r>
          <a:r>
            <a:rPr lang="en-US" sz="900" kern="1200" dirty="0"/>
            <a:t>1</a:t>
          </a:r>
          <a:r>
            <a:rPr lang="en-US" sz="800" kern="1200" dirty="0"/>
            <a:t> </a:t>
          </a:r>
          <a:r>
            <a:rPr lang="en-US" sz="1400" kern="1200" dirty="0">
              <a:latin typeface="Tw Cen MT"/>
              <a:ea typeface="+mn-ea"/>
              <a:cs typeface="+mn-cs"/>
            </a:rPr>
            <a:t>when receiving OEM alert messages:</a:t>
          </a:r>
        </a:p>
        <a:p>
          <a:r>
            <a:rPr lang="en-US" sz="1400" b="1" kern="1200" dirty="0">
              <a:latin typeface="Tw Cen MT"/>
              <a:ea typeface="+mn-ea"/>
              <a:cs typeface="+mn-cs"/>
            </a:rPr>
            <a:t>Text Message</a:t>
          </a:r>
          <a:r>
            <a:rPr lang="en-US" sz="400" kern="1200" dirty="0"/>
            <a:t> </a:t>
          </a:r>
        </a:p>
      </dgm:t>
      <dgm:extLst>
        <a:ext uri="{E40237B7-FDA0-4F09-8148-C483321AD2D9}">
          <dgm14:cNvPr xmlns:dgm14="http://schemas.microsoft.com/office/drawing/2010/diagram" id="0" name="" descr="Top form of “direct” communication1 when receiving OEM alert messages:&#10;Text Message &#10;"/>
        </a:ext>
      </dgm:extLst>
    </dgm:pt>
    <dgm:pt modelId="{7C4AAEFC-48AC-4CB8-961B-66F080E57982}" type="parTrans" cxnId="{523DBCAC-EFCE-4BE9-BEAA-A1808C3EA502}">
      <dgm:prSet/>
      <dgm:spPr/>
      <dgm:t>
        <a:bodyPr/>
        <a:lstStyle/>
        <a:p>
          <a:endParaRPr lang="en-US"/>
        </a:p>
      </dgm:t>
    </dgm:pt>
    <dgm:pt modelId="{2FA1673D-5322-4DD6-B54F-535B1134E63F}" type="sibTrans" cxnId="{523DBCAC-EFCE-4BE9-BEAA-A1808C3EA502}">
      <dgm:prSet/>
      <dgm:spPr/>
      <dgm:t>
        <a:bodyPr/>
        <a:lstStyle/>
        <a:p>
          <a:endParaRPr lang="en-US"/>
        </a:p>
      </dgm:t>
    </dgm:pt>
    <dgm:pt modelId="{F0859C3A-0772-47A3-938F-6E442846EB9E}">
      <dgm:prSet phldrT="[Text]" custT="1"/>
      <dgm:spPr/>
      <dgm:t>
        <a:bodyPr/>
        <a:lstStyle/>
        <a:p>
          <a:r>
            <a:rPr lang="en-US" sz="1400" kern="1200" dirty="0"/>
            <a:t>Top form of “direct” </a:t>
          </a:r>
          <a:r>
            <a:rPr lang="en-US" sz="1400" kern="1200" dirty="0">
              <a:latin typeface="Tw Cen MT"/>
              <a:ea typeface="+mn-ea"/>
              <a:cs typeface="+mn-cs"/>
            </a:rPr>
            <a:t>communication</a:t>
          </a:r>
          <a:r>
            <a:rPr lang="en-US" sz="800" kern="1200" dirty="0">
              <a:latin typeface="Tw Cen MT"/>
              <a:ea typeface="+mn-ea"/>
              <a:cs typeface="+mn-cs"/>
            </a:rPr>
            <a:t>2 </a:t>
          </a:r>
          <a:r>
            <a:rPr lang="en-US" sz="1400" kern="1200" dirty="0">
              <a:latin typeface="Tw Cen MT"/>
              <a:ea typeface="+mn-ea"/>
              <a:cs typeface="+mn-cs"/>
            </a:rPr>
            <a:t>when receiving OEM alert messages:</a:t>
          </a:r>
        </a:p>
        <a:p>
          <a:r>
            <a:rPr lang="en-US" sz="1400" b="1" kern="1200" dirty="0">
              <a:latin typeface="Tw Cen MT"/>
              <a:ea typeface="+mn-ea"/>
              <a:cs typeface="+mn-cs"/>
            </a:rPr>
            <a:t>Television</a:t>
          </a:r>
        </a:p>
      </dgm:t>
      <dgm:extLst>
        <a:ext uri="{E40237B7-FDA0-4F09-8148-C483321AD2D9}">
          <dgm14:cNvPr xmlns:dgm14="http://schemas.microsoft.com/office/drawing/2010/diagram" id="0" name="" descr="Top form of “direct” communication2 when receiving OEM alert messages:&#10;Television&#10;"/>
        </a:ext>
      </dgm:extLst>
    </dgm:pt>
    <dgm:pt modelId="{421C9B38-3C9F-4B3D-A551-AC89C86AA444}" type="parTrans" cxnId="{BC94085F-301B-4061-A730-5AF141C225EF}">
      <dgm:prSet/>
      <dgm:spPr/>
      <dgm:t>
        <a:bodyPr/>
        <a:lstStyle/>
        <a:p>
          <a:endParaRPr lang="en-US"/>
        </a:p>
      </dgm:t>
    </dgm:pt>
    <dgm:pt modelId="{EFE41412-1FD5-4F25-8C3B-4D9D92E8F12A}" type="sibTrans" cxnId="{BC94085F-301B-4061-A730-5AF141C225EF}">
      <dgm:prSet/>
      <dgm:spPr/>
      <dgm:t>
        <a:bodyPr/>
        <a:lstStyle/>
        <a:p>
          <a:endParaRPr lang="en-US"/>
        </a:p>
      </dgm:t>
    </dgm:pt>
    <dgm:pt modelId="{6FE76D2E-B245-4B85-9F88-20E9AA8A4F00}">
      <dgm:prSet phldrT="[Text]" custT="1"/>
      <dgm:spPr/>
      <dgm:t>
        <a:bodyPr/>
        <a:lstStyle/>
        <a:p>
          <a:r>
            <a:rPr lang="en-US" sz="1400" b="0" dirty="0"/>
            <a:t>Enrolled in OEM </a:t>
          </a:r>
          <a:r>
            <a:rPr lang="en-US" sz="1400" b="0" dirty="0" err="1"/>
            <a:t>ReadyPhiladelphia</a:t>
          </a:r>
          <a:r>
            <a:rPr lang="en-US" sz="1400" b="0" dirty="0"/>
            <a:t> Alerts:</a:t>
          </a:r>
        </a:p>
        <a:p>
          <a:r>
            <a:rPr lang="en-US" sz="1400" b="1" dirty="0"/>
            <a:t>316 residents</a:t>
          </a:r>
        </a:p>
      </dgm:t>
      <dgm:extLst>
        <a:ext uri="{E40237B7-FDA0-4F09-8148-C483321AD2D9}">
          <dgm14:cNvPr xmlns:dgm14="http://schemas.microsoft.com/office/drawing/2010/diagram" id="0" name="" descr="Enrolled in OEM ReadyPhiladelphia Alerts:&#10;316 residents&#10;"/>
        </a:ext>
      </dgm:extLst>
    </dgm:pt>
    <dgm:pt modelId="{9B8FAECF-5857-4B3A-A167-E4EA3294AE7C}" type="parTrans" cxnId="{2A0F8A18-50C2-4610-8258-9EA19EDDFF32}">
      <dgm:prSet/>
      <dgm:spPr/>
      <dgm:t>
        <a:bodyPr/>
        <a:lstStyle/>
        <a:p>
          <a:endParaRPr lang="en-US"/>
        </a:p>
      </dgm:t>
    </dgm:pt>
    <dgm:pt modelId="{F0A4CCBD-1519-4402-A87D-B10DC44B02E4}" type="sibTrans" cxnId="{2A0F8A18-50C2-4610-8258-9EA19EDDFF32}">
      <dgm:prSet/>
      <dgm:spPr/>
      <dgm:t>
        <a:bodyPr/>
        <a:lstStyle/>
        <a:p>
          <a:endParaRPr lang="en-US"/>
        </a:p>
      </dgm:t>
    </dgm:pt>
    <dgm:pt modelId="{1970CDDF-49ED-43CF-A00F-6D53C36F72A2}" type="pres">
      <dgm:prSet presAssocID="{609FBAD2-0D23-4A39-8E7F-215090761A7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031D2D9-2BC5-45F8-9546-024EBD70B154}" type="pres">
      <dgm:prSet presAssocID="{9A0FD1FB-5AB0-4AAA-85F5-D50AC7D2F110}" presName="vertOne" presStyleCnt="0"/>
      <dgm:spPr/>
    </dgm:pt>
    <dgm:pt modelId="{1BB502E0-7818-4687-A780-F9D31AB4D362}" type="pres">
      <dgm:prSet presAssocID="{9A0FD1FB-5AB0-4AAA-85F5-D50AC7D2F110}" presName="txOne" presStyleLbl="node0" presStyleIdx="0" presStyleCnt="6">
        <dgm:presLayoutVars>
          <dgm:chPref val="3"/>
        </dgm:presLayoutVars>
      </dgm:prSet>
      <dgm:spPr/>
    </dgm:pt>
    <dgm:pt modelId="{001E9787-7823-4802-942E-62FF07E97B02}" type="pres">
      <dgm:prSet presAssocID="{9A0FD1FB-5AB0-4AAA-85F5-D50AC7D2F110}" presName="horzOne" presStyleCnt="0"/>
      <dgm:spPr/>
    </dgm:pt>
    <dgm:pt modelId="{0FBF7541-0604-4CC3-B689-A981CF8D17CA}" type="pres">
      <dgm:prSet presAssocID="{943A8853-008F-4172-AD42-635DBA0DF44F}" presName="sibSpaceOne" presStyleCnt="0"/>
      <dgm:spPr/>
    </dgm:pt>
    <dgm:pt modelId="{E4D8CC1A-022C-43A0-BE36-872785F3F430}" type="pres">
      <dgm:prSet presAssocID="{FAE56A20-2ABC-4073-B233-D8AC9B7F6380}" presName="vertOne" presStyleCnt="0"/>
      <dgm:spPr/>
    </dgm:pt>
    <dgm:pt modelId="{A36DD920-7127-407B-A1AA-6D3650308B7E}" type="pres">
      <dgm:prSet presAssocID="{FAE56A20-2ABC-4073-B233-D8AC9B7F6380}" presName="txOne" presStyleLbl="node0" presStyleIdx="1" presStyleCnt="6">
        <dgm:presLayoutVars>
          <dgm:chPref val="3"/>
        </dgm:presLayoutVars>
      </dgm:prSet>
      <dgm:spPr/>
    </dgm:pt>
    <dgm:pt modelId="{84ACAEB8-D7B6-46C3-80C4-9C04FDB2FD50}" type="pres">
      <dgm:prSet presAssocID="{FAE56A20-2ABC-4073-B233-D8AC9B7F6380}" presName="horzOne" presStyleCnt="0"/>
      <dgm:spPr/>
    </dgm:pt>
    <dgm:pt modelId="{BEBCCCAF-66CB-4B8C-B9C8-12067F1E1251}" type="pres">
      <dgm:prSet presAssocID="{AB0230BC-413D-4CC1-A5C4-576E7A101591}" presName="sibSpaceOne" presStyleCnt="0"/>
      <dgm:spPr/>
    </dgm:pt>
    <dgm:pt modelId="{67484013-BA5A-42C6-BE3C-DEF49CAD2089}" type="pres">
      <dgm:prSet presAssocID="{851748E2-70C8-41A6-A525-E1215BFF7E36}" presName="vertOne" presStyleCnt="0"/>
      <dgm:spPr/>
    </dgm:pt>
    <dgm:pt modelId="{9C384120-67C9-4E6B-8D85-74704022F37D}" type="pres">
      <dgm:prSet presAssocID="{851748E2-70C8-41A6-A525-E1215BFF7E36}" presName="txOne" presStyleLbl="node0" presStyleIdx="2" presStyleCnt="6">
        <dgm:presLayoutVars>
          <dgm:chPref val="3"/>
        </dgm:presLayoutVars>
      </dgm:prSet>
      <dgm:spPr/>
    </dgm:pt>
    <dgm:pt modelId="{C1844265-FC30-42A1-BF68-5B32E513AF80}" type="pres">
      <dgm:prSet presAssocID="{851748E2-70C8-41A6-A525-E1215BFF7E36}" presName="horzOne" presStyleCnt="0"/>
      <dgm:spPr/>
    </dgm:pt>
    <dgm:pt modelId="{59626A8A-A028-49BA-9278-FA7FCDFA5C12}" type="pres">
      <dgm:prSet presAssocID="{C0AAE9A8-448A-4A43-9972-F7D743AF4728}" presName="sibSpaceOne" presStyleCnt="0"/>
      <dgm:spPr/>
    </dgm:pt>
    <dgm:pt modelId="{A66C90BA-BF00-4691-8DA4-A055E2317687}" type="pres">
      <dgm:prSet presAssocID="{C4701E18-9893-4E66-A739-7764160DEED2}" presName="vertOne" presStyleCnt="0"/>
      <dgm:spPr/>
    </dgm:pt>
    <dgm:pt modelId="{6909EC4A-735E-47F5-816E-2605371F97F3}" type="pres">
      <dgm:prSet presAssocID="{C4701E18-9893-4E66-A739-7764160DEED2}" presName="txOne" presStyleLbl="node0" presStyleIdx="3" presStyleCnt="6">
        <dgm:presLayoutVars>
          <dgm:chPref val="3"/>
        </dgm:presLayoutVars>
      </dgm:prSet>
      <dgm:spPr/>
    </dgm:pt>
    <dgm:pt modelId="{28AE8DF9-ED7A-45DE-8ED3-3BCEECB8BFB2}" type="pres">
      <dgm:prSet presAssocID="{C4701E18-9893-4E66-A739-7764160DEED2}" presName="horzOne" presStyleCnt="0"/>
      <dgm:spPr/>
    </dgm:pt>
    <dgm:pt modelId="{E8F31DE2-E69C-422E-8EF9-5E4130561B60}" type="pres">
      <dgm:prSet presAssocID="{2FA1673D-5322-4DD6-B54F-535B1134E63F}" presName="sibSpaceOne" presStyleCnt="0"/>
      <dgm:spPr/>
    </dgm:pt>
    <dgm:pt modelId="{4A0CF40B-C8DB-4FDA-B0AB-16CAA304FE2E}" type="pres">
      <dgm:prSet presAssocID="{F0859C3A-0772-47A3-938F-6E442846EB9E}" presName="vertOne" presStyleCnt="0"/>
      <dgm:spPr/>
    </dgm:pt>
    <dgm:pt modelId="{5DBBC2E2-59F7-4BC8-913C-A2A71898A485}" type="pres">
      <dgm:prSet presAssocID="{F0859C3A-0772-47A3-938F-6E442846EB9E}" presName="txOne" presStyleLbl="node0" presStyleIdx="4" presStyleCnt="6">
        <dgm:presLayoutVars>
          <dgm:chPref val="3"/>
        </dgm:presLayoutVars>
      </dgm:prSet>
      <dgm:spPr/>
    </dgm:pt>
    <dgm:pt modelId="{B39A5382-038C-49DF-A253-EE81480DDFCE}" type="pres">
      <dgm:prSet presAssocID="{F0859C3A-0772-47A3-938F-6E442846EB9E}" presName="horzOne" presStyleCnt="0"/>
      <dgm:spPr/>
    </dgm:pt>
    <dgm:pt modelId="{CF4F46AD-D5AF-491E-A954-5CC895D513A0}" type="pres">
      <dgm:prSet presAssocID="{EFE41412-1FD5-4F25-8C3B-4D9D92E8F12A}" presName="sibSpaceOne" presStyleCnt="0"/>
      <dgm:spPr/>
    </dgm:pt>
    <dgm:pt modelId="{6CEF007F-6DA3-4BCD-8D02-7EDEE0144606}" type="pres">
      <dgm:prSet presAssocID="{6FE76D2E-B245-4B85-9F88-20E9AA8A4F00}" presName="vertOne" presStyleCnt="0"/>
      <dgm:spPr/>
    </dgm:pt>
    <dgm:pt modelId="{E28179EA-04D0-47C7-9C41-8EBD05598403}" type="pres">
      <dgm:prSet presAssocID="{6FE76D2E-B245-4B85-9F88-20E9AA8A4F00}" presName="txOne" presStyleLbl="node0" presStyleIdx="5" presStyleCnt="6">
        <dgm:presLayoutVars>
          <dgm:chPref val="3"/>
        </dgm:presLayoutVars>
      </dgm:prSet>
      <dgm:spPr/>
    </dgm:pt>
    <dgm:pt modelId="{3342E819-5567-41E6-A944-B20696992515}" type="pres">
      <dgm:prSet presAssocID="{6FE76D2E-B245-4B85-9F88-20E9AA8A4F00}" presName="horzOne" presStyleCnt="0"/>
      <dgm:spPr/>
    </dgm:pt>
  </dgm:ptLst>
  <dgm:cxnLst>
    <dgm:cxn modelId="{7C54A000-9C8F-4BC7-9B7D-AC3B2FC1052D}" srcId="{609FBAD2-0D23-4A39-8E7F-215090761A76}" destId="{FAE56A20-2ABC-4073-B233-D8AC9B7F6380}" srcOrd="1" destOrd="0" parTransId="{A490411E-CB10-4BC1-BDF2-A6DF2487D18B}" sibTransId="{AB0230BC-413D-4CC1-A5C4-576E7A101591}"/>
    <dgm:cxn modelId="{D4ACDC16-23F3-4754-A3A3-AE8395925BED}" type="presOf" srcId="{F0859C3A-0772-47A3-938F-6E442846EB9E}" destId="{5DBBC2E2-59F7-4BC8-913C-A2A71898A485}" srcOrd="0" destOrd="0" presId="urn:microsoft.com/office/officeart/2005/8/layout/architecture"/>
    <dgm:cxn modelId="{2A0F8A18-50C2-4610-8258-9EA19EDDFF32}" srcId="{609FBAD2-0D23-4A39-8E7F-215090761A76}" destId="{6FE76D2E-B245-4B85-9F88-20E9AA8A4F00}" srcOrd="5" destOrd="0" parTransId="{9B8FAECF-5857-4B3A-A167-E4EA3294AE7C}" sibTransId="{F0A4CCBD-1519-4402-A87D-B10DC44B02E4}"/>
    <dgm:cxn modelId="{BF9AA01D-E33E-471A-B8FE-6620578E7894}" srcId="{609FBAD2-0D23-4A39-8E7F-215090761A76}" destId="{851748E2-70C8-41A6-A525-E1215BFF7E36}" srcOrd="2" destOrd="0" parTransId="{AFF1AAF7-6720-43F3-9137-A6C25EB83FA9}" sibTransId="{C0AAE9A8-448A-4A43-9972-F7D743AF4728}"/>
    <dgm:cxn modelId="{56896933-DAEC-4522-BDFD-BAC91E093E4F}" type="presOf" srcId="{C4701E18-9893-4E66-A739-7764160DEED2}" destId="{6909EC4A-735E-47F5-816E-2605371F97F3}" srcOrd="0" destOrd="0" presId="urn:microsoft.com/office/officeart/2005/8/layout/architecture"/>
    <dgm:cxn modelId="{BC94085F-301B-4061-A730-5AF141C225EF}" srcId="{609FBAD2-0D23-4A39-8E7F-215090761A76}" destId="{F0859C3A-0772-47A3-938F-6E442846EB9E}" srcOrd="4" destOrd="0" parTransId="{421C9B38-3C9F-4B3D-A551-AC89C86AA444}" sibTransId="{EFE41412-1FD5-4F25-8C3B-4D9D92E8F12A}"/>
    <dgm:cxn modelId="{822C235F-164D-4B47-86E6-38FF59CF5F79}" srcId="{609FBAD2-0D23-4A39-8E7F-215090761A76}" destId="{9A0FD1FB-5AB0-4AAA-85F5-D50AC7D2F110}" srcOrd="0" destOrd="0" parTransId="{DD883A57-E5AE-4A51-9512-1FF1926F95CD}" sibTransId="{943A8853-008F-4172-AD42-635DBA0DF44F}"/>
    <dgm:cxn modelId="{CB8F9D73-4693-426D-A9D2-593A5FA36EB7}" type="presOf" srcId="{851748E2-70C8-41A6-A525-E1215BFF7E36}" destId="{9C384120-67C9-4E6B-8D85-74704022F37D}" srcOrd="0" destOrd="0" presId="urn:microsoft.com/office/officeart/2005/8/layout/architecture"/>
    <dgm:cxn modelId="{523DBCAC-EFCE-4BE9-BEAA-A1808C3EA502}" srcId="{609FBAD2-0D23-4A39-8E7F-215090761A76}" destId="{C4701E18-9893-4E66-A739-7764160DEED2}" srcOrd="3" destOrd="0" parTransId="{7C4AAEFC-48AC-4CB8-961B-66F080E57982}" sibTransId="{2FA1673D-5322-4DD6-B54F-535B1134E63F}"/>
    <dgm:cxn modelId="{ECFA0BB0-F834-43D7-8B79-A83C84F02755}" type="presOf" srcId="{9A0FD1FB-5AB0-4AAA-85F5-D50AC7D2F110}" destId="{1BB502E0-7818-4687-A780-F9D31AB4D362}" srcOrd="0" destOrd="0" presId="urn:microsoft.com/office/officeart/2005/8/layout/architecture"/>
    <dgm:cxn modelId="{152808B4-8EB9-4315-9290-BE2A838F1114}" type="presOf" srcId="{6FE76D2E-B245-4B85-9F88-20E9AA8A4F00}" destId="{E28179EA-04D0-47C7-9C41-8EBD05598403}" srcOrd="0" destOrd="0" presId="urn:microsoft.com/office/officeart/2005/8/layout/architecture"/>
    <dgm:cxn modelId="{F4811BE2-B143-4FB1-AD46-3AE93FF7FEBD}" type="presOf" srcId="{609FBAD2-0D23-4A39-8E7F-215090761A76}" destId="{1970CDDF-49ED-43CF-A00F-6D53C36F72A2}" srcOrd="0" destOrd="0" presId="urn:microsoft.com/office/officeart/2005/8/layout/architecture"/>
    <dgm:cxn modelId="{3CFFB4EB-FDB4-4F61-ABC7-AAA699A5D1FA}" type="presOf" srcId="{FAE56A20-2ABC-4073-B233-D8AC9B7F6380}" destId="{A36DD920-7127-407B-A1AA-6D3650308B7E}" srcOrd="0" destOrd="0" presId="urn:microsoft.com/office/officeart/2005/8/layout/architecture"/>
    <dgm:cxn modelId="{2AA0775A-254E-4854-BA8B-148CE5C8DE4D}" type="presParOf" srcId="{1970CDDF-49ED-43CF-A00F-6D53C36F72A2}" destId="{9031D2D9-2BC5-45F8-9546-024EBD70B154}" srcOrd="0" destOrd="0" presId="urn:microsoft.com/office/officeart/2005/8/layout/architecture"/>
    <dgm:cxn modelId="{6367815A-FCC2-4DA2-9B29-E2E259153A19}" type="presParOf" srcId="{9031D2D9-2BC5-45F8-9546-024EBD70B154}" destId="{1BB502E0-7818-4687-A780-F9D31AB4D362}" srcOrd="0" destOrd="0" presId="urn:microsoft.com/office/officeart/2005/8/layout/architecture"/>
    <dgm:cxn modelId="{05BAA31A-E5AE-406D-AAFF-CA0869F1CFE8}" type="presParOf" srcId="{9031D2D9-2BC5-45F8-9546-024EBD70B154}" destId="{001E9787-7823-4802-942E-62FF07E97B02}" srcOrd="1" destOrd="0" presId="urn:microsoft.com/office/officeart/2005/8/layout/architecture"/>
    <dgm:cxn modelId="{C6B4B4B2-A130-4819-AA32-0052F60451ED}" type="presParOf" srcId="{1970CDDF-49ED-43CF-A00F-6D53C36F72A2}" destId="{0FBF7541-0604-4CC3-B689-A981CF8D17CA}" srcOrd="1" destOrd="0" presId="urn:microsoft.com/office/officeart/2005/8/layout/architecture"/>
    <dgm:cxn modelId="{3FF6951A-A1C7-41F5-BAA9-B14A5A6BC686}" type="presParOf" srcId="{1970CDDF-49ED-43CF-A00F-6D53C36F72A2}" destId="{E4D8CC1A-022C-43A0-BE36-872785F3F430}" srcOrd="2" destOrd="0" presId="urn:microsoft.com/office/officeart/2005/8/layout/architecture"/>
    <dgm:cxn modelId="{86623021-D037-4B44-9F5B-89E3944ABCA7}" type="presParOf" srcId="{E4D8CC1A-022C-43A0-BE36-872785F3F430}" destId="{A36DD920-7127-407B-A1AA-6D3650308B7E}" srcOrd="0" destOrd="0" presId="urn:microsoft.com/office/officeart/2005/8/layout/architecture"/>
    <dgm:cxn modelId="{530AB0EA-99EB-4F30-8266-5E7713AD4543}" type="presParOf" srcId="{E4D8CC1A-022C-43A0-BE36-872785F3F430}" destId="{84ACAEB8-D7B6-46C3-80C4-9C04FDB2FD50}" srcOrd="1" destOrd="0" presId="urn:microsoft.com/office/officeart/2005/8/layout/architecture"/>
    <dgm:cxn modelId="{5325B5CF-0B36-4049-9A45-292E0E2D2C41}" type="presParOf" srcId="{1970CDDF-49ED-43CF-A00F-6D53C36F72A2}" destId="{BEBCCCAF-66CB-4B8C-B9C8-12067F1E1251}" srcOrd="3" destOrd="0" presId="urn:microsoft.com/office/officeart/2005/8/layout/architecture"/>
    <dgm:cxn modelId="{C0EA8E3D-4377-4699-84EF-2C0A72732075}" type="presParOf" srcId="{1970CDDF-49ED-43CF-A00F-6D53C36F72A2}" destId="{67484013-BA5A-42C6-BE3C-DEF49CAD2089}" srcOrd="4" destOrd="0" presId="urn:microsoft.com/office/officeart/2005/8/layout/architecture"/>
    <dgm:cxn modelId="{366DB07E-0DB1-4AD1-A6DF-6C5BD36F95CA}" type="presParOf" srcId="{67484013-BA5A-42C6-BE3C-DEF49CAD2089}" destId="{9C384120-67C9-4E6B-8D85-74704022F37D}" srcOrd="0" destOrd="0" presId="urn:microsoft.com/office/officeart/2005/8/layout/architecture"/>
    <dgm:cxn modelId="{2C15CF0F-1E23-42DA-8566-B0C692E03F9C}" type="presParOf" srcId="{67484013-BA5A-42C6-BE3C-DEF49CAD2089}" destId="{C1844265-FC30-42A1-BF68-5B32E513AF80}" srcOrd="1" destOrd="0" presId="urn:microsoft.com/office/officeart/2005/8/layout/architecture"/>
    <dgm:cxn modelId="{E2C012E7-ED32-4844-97E3-7E8D46A5C365}" type="presParOf" srcId="{1970CDDF-49ED-43CF-A00F-6D53C36F72A2}" destId="{59626A8A-A028-49BA-9278-FA7FCDFA5C12}" srcOrd="5" destOrd="0" presId="urn:microsoft.com/office/officeart/2005/8/layout/architecture"/>
    <dgm:cxn modelId="{2E0A1D89-0976-400F-BF52-1638E91A46A7}" type="presParOf" srcId="{1970CDDF-49ED-43CF-A00F-6D53C36F72A2}" destId="{A66C90BA-BF00-4691-8DA4-A055E2317687}" srcOrd="6" destOrd="0" presId="urn:microsoft.com/office/officeart/2005/8/layout/architecture"/>
    <dgm:cxn modelId="{D9E7CE16-545C-4488-9A10-69A486615D95}" type="presParOf" srcId="{A66C90BA-BF00-4691-8DA4-A055E2317687}" destId="{6909EC4A-735E-47F5-816E-2605371F97F3}" srcOrd="0" destOrd="0" presId="urn:microsoft.com/office/officeart/2005/8/layout/architecture"/>
    <dgm:cxn modelId="{76463053-0A82-4F7E-B00A-795D1A0FCC95}" type="presParOf" srcId="{A66C90BA-BF00-4691-8DA4-A055E2317687}" destId="{28AE8DF9-ED7A-45DE-8ED3-3BCEECB8BFB2}" srcOrd="1" destOrd="0" presId="urn:microsoft.com/office/officeart/2005/8/layout/architecture"/>
    <dgm:cxn modelId="{C3F6AF86-404B-4B00-9600-EACCC99ADE30}" type="presParOf" srcId="{1970CDDF-49ED-43CF-A00F-6D53C36F72A2}" destId="{E8F31DE2-E69C-422E-8EF9-5E4130561B60}" srcOrd="7" destOrd="0" presId="urn:microsoft.com/office/officeart/2005/8/layout/architecture"/>
    <dgm:cxn modelId="{3D563AE2-96EF-4A55-AAAF-C4B3315B06AA}" type="presParOf" srcId="{1970CDDF-49ED-43CF-A00F-6D53C36F72A2}" destId="{4A0CF40B-C8DB-4FDA-B0AB-16CAA304FE2E}" srcOrd="8" destOrd="0" presId="urn:microsoft.com/office/officeart/2005/8/layout/architecture"/>
    <dgm:cxn modelId="{9648C803-3998-4980-A4A7-A81D6B434F2C}" type="presParOf" srcId="{4A0CF40B-C8DB-4FDA-B0AB-16CAA304FE2E}" destId="{5DBBC2E2-59F7-4BC8-913C-A2A71898A485}" srcOrd="0" destOrd="0" presId="urn:microsoft.com/office/officeart/2005/8/layout/architecture"/>
    <dgm:cxn modelId="{B92471F3-84C9-45E1-9235-D4E2BC72E521}" type="presParOf" srcId="{4A0CF40B-C8DB-4FDA-B0AB-16CAA304FE2E}" destId="{B39A5382-038C-49DF-A253-EE81480DDFCE}" srcOrd="1" destOrd="0" presId="urn:microsoft.com/office/officeart/2005/8/layout/architecture"/>
    <dgm:cxn modelId="{1D44515A-9FD4-43A7-AFAF-23394F3AA648}" type="presParOf" srcId="{1970CDDF-49ED-43CF-A00F-6D53C36F72A2}" destId="{CF4F46AD-D5AF-491E-A954-5CC895D513A0}" srcOrd="9" destOrd="0" presId="urn:microsoft.com/office/officeart/2005/8/layout/architecture"/>
    <dgm:cxn modelId="{079F89E8-709F-493F-96D1-6002A004C5D0}" type="presParOf" srcId="{1970CDDF-49ED-43CF-A00F-6D53C36F72A2}" destId="{6CEF007F-6DA3-4BCD-8D02-7EDEE0144606}" srcOrd="10" destOrd="0" presId="urn:microsoft.com/office/officeart/2005/8/layout/architecture"/>
    <dgm:cxn modelId="{916FBADA-FD72-41AE-9263-AF9F7FD364D9}" type="presParOf" srcId="{6CEF007F-6DA3-4BCD-8D02-7EDEE0144606}" destId="{E28179EA-04D0-47C7-9C41-8EBD05598403}" srcOrd="0" destOrd="0" presId="urn:microsoft.com/office/officeart/2005/8/layout/architecture"/>
    <dgm:cxn modelId="{A498482F-93E2-48E7-A7D9-E2F8E79E2F57}" type="presParOf" srcId="{6CEF007F-6DA3-4BCD-8D02-7EDEE0144606}" destId="{3342E819-5567-41E6-A944-B20696992515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A0A7B-F881-411A-B7F4-ACDC5218DF2D}">
      <dsp:nvSpPr>
        <dsp:cNvPr id="0" name=""/>
        <dsp:cNvSpPr/>
      </dsp:nvSpPr>
      <dsp:spPr>
        <a:xfrm rot="5400000">
          <a:off x="3791140" y="-1506020"/>
          <a:ext cx="708278" cy="39014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Tw Cen MT"/>
            </a:rPr>
            <a:t>Who’s most affected?</a:t>
          </a:r>
          <a:endParaRPr lang="en-US" sz="2200" kern="1200" dirty="0"/>
        </a:p>
      </dsp:txBody>
      <dsp:txXfrm rot="-5400000">
        <a:off x="2194560" y="125135"/>
        <a:ext cx="3866864" cy="639128"/>
      </dsp:txXfrm>
    </dsp:sp>
    <dsp:sp modelId="{A409F7F3-A4F5-4363-9511-E420E51EEB30}">
      <dsp:nvSpPr>
        <dsp:cNvPr id="0" name=""/>
        <dsp:cNvSpPr/>
      </dsp:nvSpPr>
      <dsp:spPr>
        <a:xfrm>
          <a:off x="0" y="2024"/>
          <a:ext cx="2194559" cy="8853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Tw Cen MT"/>
            </a:rPr>
            <a:t>Identifying Needs</a:t>
          </a:r>
          <a:endParaRPr lang="en-US" sz="2500" kern="1200" dirty="0"/>
        </a:p>
      </dsp:txBody>
      <dsp:txXfrm>
        <a:off x="43219" y="45243"/>
        <a:ext cx="2108121" cy="798909"/>
      </dsp:txXfrm>
    </dsp:sp>
    <dsp:sp modelId="{B7F4F8BC-AAB5-49CA-9676-A1E7064A8EA7}">
      <dsp:nvSpPr>
        <dsp:cNvPr id="0" name=""/>
        <dsp:cNvSpPr/>
      </dsp:nvSpPr>
      <dsp:spPr>
        <a:xfrm rot="5400000">
          <a:off x="3791140" y="-576406"/>
          <a:ext cx="708278" cy="39014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Tw Cen MT"/>
            </a:rPr>
            <a:t>What is the need?</a:t>
          </a:r>
          <a:endParaRPr lang="en-US" sz="2200" kern="1200" dirty="0"/>
        </a:p>
      </dsp:txBody>
      <dsp:txXfrm rot="-5400000">
        <a:off x="2194560" y="1054749"/>
        <a:ext cx="3866864" cy="639128"/>
      </dsp:txXfrm>
    </dsp:sp>
    <dsp:sp modelId="{44BF4B1D-6544-440B-AEA5-23F514CE1A65}">
      <dsp:nvSpPr>
        <dsp:cNvPr id="0" name=""/>
        <dsp:cNvSpPr/>
      </dsp:nvSpPr>
      <dsp:spPr>
        <a:xfrm>
          <a:off x="0" y="931639"/>
          <a:ext cx="2194559" cy="8853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Tw Cen MT"/>
            </a:rPr>
            <a:t>Language Selection</a:t>
          </a:r>
          <a:endParaRPr lang="en-US" sz="2500" kern="1200" dirty="0"/>
        </a:p>
      </dsp:txBody>
      <dsp:txXfrm>
        <a:off x="43219" y="974858"/>
        <a:ext cx="2108121" cy="798909"/>
      </dsp:txXfrm>
    </dsp:sp>
    <dsp:sp modelId="{AFC35293-EC7C-461A-8950-3F409937D5FB}">
      <dsp:nvSpPr>
        <dsp:cNvPr id="0" name=""/>
        <dsp:cNvSpPr/>
      </dsp:nvSpPr>
      <dsp:spPr>
        <a:xfrm rot="5400000">
          <a:off x="3791140" y="353208"/>
          <a:ext cx="708278" cy="39014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What messages should be translated?</a:t>
          </a:r>
        </a:p>
      </dsp:txBody>
      <dsp:txXfrm rot="-5400000">
        <a:off x="2194560" y="1984364"/>
        <a:ext cx="3866864" cy="639128"/>
      </dsp:txXfrm>
    </dsp:sp>
    <dsp:sp modelId="{E0136852-F499-4F59-835F-C360BFE3F626}">
      <dsp:nvSpPr>
        <dsp:cNvPr id="0" name=""/>
        <dsp:cNvSpPr/>
      </dsp:nvSpPr>
      <dsp:spPr>
        <a:xfrm>
          <a:off x="0" y="1861254"/>
          <a:ext cx="2194559" cy="8853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Message Planning</a:t>
          </a:r>
        </a:p>
      </dsp:txBody>
      <dsp:txXfrm>
        <a:off x="43219" y="1904473"/>
        <a:ext cx="2108121" cy="798909"/>
      </dsp:txXfrm>
    </dsp:sp>
    <dsp:sp modelId="{5F3E9F6C-A7C7-4EE4-80F9-342D71623707}">
      <dsp:nvSpPr>
        <dsp:cNvPr id="0" name=""/>
        <dsp:cNvSpPr/>
      </dsp:nvSpPr>
      <dsp:spPr>
        <a:xfrm rot="5400000">
          <a:off x="3791140" y="1282823"/>
          <a:ext cx="708278" cy="39014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Tw Cen MT"/>
            </a:rPr>
            <a:t>How will the translations be received?</a:t>
          </a:r>
        </a:p>
      </dsp:txBody>
      <dsp:txXfrm rot="-5400000">
        <a:off x="2194560" y="2913979"/>
        <a:ext cx="3866864" cy="639128"/>
      </dsp:txXfrm>
    </dsp:sp>
    <dsp:sp modelId="{A358D841-CF58-44B7-AF5D-73A7FF1503DE}">
      <dsp:nvSpPr>
        <dsp:cNvPr id="0" name=""/>
        <dsp:cNvSpPr/>
      </dsp:nvSpPr>
      <dsp:spPr>
        <a:xfrm>
          <a:off x="0" y="2790869"/>
          <a:ext cx="2194559" cy="8853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Tw Cen MT"/>
            </a:rPr>
            <a:t>Testing</a:t>
          </a:r>
        </a:p>
      </dsp:txBody>
      <dsp:txXfrm>
        <a:off x="43219" y="2834088"/>
        <a:ext cx="2108121" cy="798909"/>
      </dsp:txXfrm>
    </dsp:sp>
    <dsp:sp modelId="{E12280CB-5A13-4E24-8D79-2F37C3548D53}">
      <dsp:nvSpPr>
        <dsp:cNvPr id="0" name=""/>
        <dsp:cNvSpPr/>
      </dsp:nvSpPr>
      <dsp:spPr>
        <a:xfrm rot="5400000">
          <a:off x="3791140" y="2212438"/>
          <a:ext cx="708278" cy="39014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Tw Cen MT"/>
            </a:rPr>
            <a:t>How do we reach the local community?</a:t>
          </a:r>
        </a:p>
      </dsp:txBody>
      <dsp:txXfrm rot="-5400000">
        <a:off x="2194560" y="3843594"/>
        <a:ext cx="3866864" cy="639128"/>
      </dsp:txXfrm>
    </dsp:sp>
    <dsp:sp modelId="{4307C767-E80D-4AC7-959D-0BF59C1AA71F}">
      <dsp:nvSpPr>
        <dsp:cNvPr id="0" name=""/>
        <dsp:cNvSpPr/>
      </dsp:nvSpPr>
      <dsp:spPr>
        <a:xfrm>
          <a:off x="0" y="3720484"/>
          <a:ext cx="2194559" cy="8853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Tw Cen MT"/>
            </a:rPr>
            <a:t>Advertisement and Outreach</a:t>
          </a:r>
        </a:p>
      </dsp:txBody>
      <dsp:txXfrm>
        <a:off x="43219" y="3763703"/>
        <a:ext cx="2108121" cy="798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502E0-7818-4687-A780-F9D31AB4D362}">
      <dsp:nvSpPr>
        <dsp:cNvPr id="0" name=""/>
        <dsp:cNvSpPr/>
      </dsp:nvSpPr>
      <dsp:spPr>
        <a:xfrm>
          <a:off x="7670" y="0"/>
          <a:ext cx="1615097" cy="1281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Phone calls: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5,459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Conversations: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505</a:t>
          </a:r>
        </a:p>
      </dsp:txBody>
      <dsp:txXfrm>
        <a:off x="45193" y="37523"/>
        <a:ext cx="1540051" cy="1206070"/>
      </dsp:txXfrm>
    </dsp:sp>
    <dsp:sp modelId="{A36DD920-7127-407B-A1AA-6D3650308B7E}">
      <dsp:nvSpPr>
        <dsp:cNvPr id="0" name=""/>
        <dsp:cNvSpPr/>
      </dsp:nvSpPr>
      <dsp:spPr>
        <a:xfrm>
          <a:off x="1894104" y="0"/>
          <a:ext cx="1615097" cy="1281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Doors Knocked: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4,512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Conversations: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674</a:t>
          </a:r>
        </a:p>
      </dsp:txBody>
      <dsp:txXfrm>
        <a:off x="1931627" y="37523"/>
        <a:ext cx="1540051" cy="1206070"/>
      </dsp:txXfrm>
    </dsp:sp>
    <dsp:sp modelId="{9C384120-67C9-4E6B-8D85-74704022F37D}">
      <dsp:nvSpPr>
        <dsp:cNvPr id="0" name=""/>
        <dsp:cNvSpPr/>
      </dsp:nvSpPr>
      <dsp:spPr>
        <a:xfrm>
          <a:off x="3780537" y="0"/>
          <a:ext cx="1615097" cy="1281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In-Person Focus Groups: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2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Virtual Focus Groups: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1</a:t>
          </a:r>
        </a:p>
      </dsp:txBody>
      <dsp:txXfrm>
        <a:off x="3818060" y="37523"/>
        <a:ext cx="1540051" cy="1206070"/>
      </dsp:txXfrm>
    </dsp:sp>
    <dsp:sp modelId="{6909EC4A-735E-47F5-816E-2605371F97F3}">
      <dsp:nvSpPr>
        <dsp:cNvPr id="0" name=""/>
        <dsp:cNvSpPr/>
      </dsp:nvSpPr>
      <dsp:spPr>
        <a:xfrm>
          <a:off x="5666971" y="0"/>
          <a:ext cx="1615097" cy="1281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Top form of “direct” communication</a:t>
          </a:r>
          <a:r>
            <a:rPr lang="en-US" sz="900" kern="1200" dirty="0"/>
            <a:t>1</a:t>
          </a:r>
          <a:r>
            <a:rPr lang="en-US" sz="800" kern="1200" dirty="0"/>
            <a:t> </a:t>
          </a:r>
          <a:r>
            <a:rPr lang="en-US" sz="1400" kern="1200" dirty="0">
              <a:latin typeface="Tw Cen MT"/>
              <a:ea typeface="+mn-ea"/>
              <a:cs typeface="+mn-cs"/>
            </a:rPr>
            <a:t>when receiving OEM alert messages: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w Cen MT"/>
              <a:ea typeface="+mn-ea"/>
              <a:cs typeface="+mn-cs"/>
            </a:rPr>
            <a:t>Text Message</a:t>
          </a:r>
          <a:r>
            <a:rPr lang="en-US" sz="400" kern="1200" dirty="0"/>
            <a:t> </a:t>
          </a:r>
        </a:p>
      </dsp:txBody>
      <dsp:txXfrm>
        <a:off x="5704494" y="37523"/>
        <a:ext cx="1540051" cy="1206070"/>
      </dsp:txXfrm>
    </dsp:sp>
    <dsp:sp modelId="{5DBBC2E2-59F7-4BC8-913C-A2A71898A485}">
      <dsp:nvSpPr>
        <dsp:cNvPr id="0" name=""/>
        <dsp:cNvSpPr/>
      </dsp:nvSpPr>
      <dsp:spPr>
        <a:xfrm>
          <a:off x="7553405" y="0"/>
          <a:ext cx="1615097" cy="1281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Top form of “direct” </a:t>
          </a:r>
          <a:r>
            <a:rPr lang="en-US" sz="1400" kern="1200" dirty="0">
              <a:latin typeface="Tw Cen MT"/>
              <a:ea typeface="+mn-ea"/>
              <a:cs typeface="+mn-cs"/>
            </a:rPr>
            <a:t>communication</a:t>
          </a:r>
          <a:r>
            <a:rPr lang="en-US" sz="800" kern="1200" dirty="0">
              <a:latin typeface="Tw Cen MT"/>
              <a:ea typeface="+mn-ea"/>
              <a:cs typeface="+mn-cs"/>
            </a:rPr>
            <a:t>2 </a:t>
          </a:r>
          <a:r>
            <a:rPr lang="en-US" sz="1400" kern="1200" dirty="0">
              <a:latin typeface="Tw Cen MT"/>
              <a:ea typeface="+mn-ea"/>
              <a:cs typeface="+mn-cs"/>
            </a:rPr>
            <a:t>when receiving OEM alert messages: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w Cen MT"/>
              <a:ea typeface="+mn-ea"/>
              <a:cs typeface="+mn-cs"/>
            </a:rPr>
            <a:t>Television</a:t>
          </a:r>
        </a:p>
      </dsp:txBody>
      <dsp:txXfrm>
        <a:off x="7590928" y="37523"/>
        <a:ext cx="1540051" cy="1206070"/>
      </dsp:txXfrm>
    </dsp:sp>
    <dsp:sp modelId="{E28179EA-04D0-47C7-9C41-8EBD05598403}">
      <dsp:nvSpPr>
        <dsp:cNvPr id="0" name=""/>
        <dsp:cNvSpPr/>
      </dsp:nvSpPr>
      <dsp:spPr>
        <a:xfrm>
          <a:off x="9439839" y="0"/>
          <a:ext cx="1615097" cy="1281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Enrolled in OEM </a:t>
          </a:r>
          <a:r>
            <a:rPr lang="en-US" sz="1400" b="0" kern="1200" dirty="0" err="1"/>
            <a:t>ReadyPhiladelphia</a:t>
          </a:r>
          <a:r>
            <a:rPr lang="en-US" sz="1400" b="0" kern="1200" dirty="0"/>
            <a:t> Alerts: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316 residents</a:t>
          </a:r>
        </a:p>
      </dsp:txBody>
      <dsp:txXfrm>
        <a:off x="9477362" y="37523"/>
        <a:ext cx="1540051" cy="1206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30E8C-F3E3-43E5-B7E6-F29999BBA1A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8E339-A5FC-4CF9-97FB-7EC97A7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8E339-A5FC-4CF9-97FB-7EC97A748F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8E339-A5FC-4CF9-97FB-7EC97A748F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97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8E339-A5FC-4CF9-97FB-7EC97A748F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60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rgbClr val="FFE389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15824" y="6205794"/>
            <a:ext cx="2743200" cy="40830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1F497D"/>
                </a:solidFill>
              </a:defRPr>
            </a:lvl1pPr>
          </a:lstStyle>
          <a:p>
            <a:r>
              <a:rPr lang="en-US"/>
              <a:t>September 2014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  <p:pic>
        <p:nvPicPr>
          <p:cNvPr id="12" name="Picture 11" descr="C:\Users\erik.iverson\Downloads\Best Skyline 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8288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0" r="11553" b="55658"/>
          <a:stretch/>
        </p:blipFill>
        <p:spPr>
          <a:xfrm>
            <a:off x="0" y="1"/>
            <a:ext cx="12192000" cy="23081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5984026"/>
            <a:ext cx="1438656" cy="851837"/>
          </a:xfrm>
          <a:prstGeom prst="rect">
            <a:avLst/>
          </a:prstGeom>
        </p:spPr>
      </p:pic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673600" y="6050037"/>
            <a:ext cx="7010400" cy="685800"/>
          </a:xfrm>
        </p:spPr>
        <p:txBody>
          <a:bodyPr>
            <a:normAutofit fontScale="77500" lnSpcReduction="20000"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1944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rgbClr val="4F81B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rgbClr val="FFE389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6019800"/>
            <a:ext cx="1422400" cy="842210"/>
          </a:xfrm>
          <a:prstGeom prst="rect">
            <a:avLst/>
          </a:prstGeom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02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6019800"/>
            <a:ext cx="1422400" cy="84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59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rgbClr val="4F81B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rgbClr val="FFE389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15824" y="6205794"/>
            <a:ext cx="2743200" cy="40830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/>
              <a:t>September 2014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0" r="11553" b="55658"/>
          <a:stretch/>
        </p:blipFill>
        <p:spPr>
          <a:xfrm>
            <a:off x="0" y="1"/>
            <a:ext cx="12192000" cy="23081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572000" y="6050037"/>
            <a:ext cx="7010400" cy="685800"/>
          </a:xfrm>
        </p:spPr>
        <p:txBody>
          <a:bodyPr>
            <a:normAutofit fontScale="77500" lnSpcReduction="20000"/>
          </a:bodyPr>
          <a:lstStyle>
            <a:lvl1pPr marL="0" indent="0">
              <a:buNone/>
              <a:defRPr>
                <a:solidFill>
                  <a:srgbClr val="1F497D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1" y="6003199"/>
            <a:ext cx="1371607" cy="81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92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rgbClr val="FFE389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6019800"/>
            <a:ext cx="1422400" cy="84221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63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rgbClr val="4F81B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rgbClr val="FFE389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1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6019800"/>
            <a:ext cx="1422400" cy="84221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07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6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400800" y="1828800"/>
            <a:ext cx="5181600" cy="640080"/>
          </a:xfrm>
          <a:solidFill>
            <a:srgbClr val="FFE389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812800" y="1828800"/>
            <a:ext cx="5181600" cy="640080"/>
          </a:xfrm>
          <a:solidFill>
            <a:srgbClr val="1F497D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7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374308-8B2F-4F29-B5CF-30CA1A7B1B9B}" type="slidenum">
              <a:rPr lang="en-US" sz="1800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8650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/>
          <a:p>
            <a:fld id="{211E170E-255D-4546-9E78-0112F22753D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0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solidFill>
            <a:srgbClr val="FFE389"/>
          </a:solidFill>
          <a:ln w="50800" cap="sq" cmpd="dbl" algn="ctr">
            <a:solidFill>
              <a:srgbClr val="FFE389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9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rgbClr val="FFE389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6019800"/>
            <a:ext cx="1422400" cy="84221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74308-8B2F-4F29-B5CF-30CA1A7B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3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tx2"/>
        </a:buClr>
        <a:buSzPct val="60000"/>
        <a:buFont typeface="Wingdings"/>
        <a:buChar char=""/>
        <a:defRPr kumimoji="0" sz="2900" kern="1200">
          <a:solidFill>
            <a:srgbClr val="1F497D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rgbClr val="4F81BD"/>
        </a:buClr>
        <a:buSzPct val="70000"/>
        <a:buFont typeface="Wingdings 2"/>
        <a:buChar char=""/>
        <a:defRPr kumimoji="0" sz="2600" kern="1200">
          <a:solidFill>
            <a:srgbClr val="1F497D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rgbClr val="FFE389"/>
        </a:buClr>
        <a:buSzPct val="75000"/>
        <a:buFont typeface="Wingdings"/>
        <a:buChar char=""/>
        <a:defRPr kumimoji="0" sz="2300" kern="1200">
          <a:solidFill>
            <a:srgbClr val="1F497D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tx2"/>
        </a:buClr>
        <a:buSzPct val="75000"/>
        <a:buFont typeface="Wingdings"/>
        <a:buChar char=""/>
        <a:defRPr kumimoji="0" sz="2000" kern="1200">
          <a:solidFill>
            <a:srgbClr val="1F497D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rgbClr val="4F81BD"/>
        </a:buClr>
        <a:buSzPct val="65000"/>
        <a:buFont typeface="Wingdings"/>
        <a:buChar char=""/>
        <a:defRPr kumimoji="0" sz="2000" kern="1200">
          <a:solidFill>
            <a:srgbClr val="1F497D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cXW1PqFOtY?feature=oembed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cid:d674ccac-6029-4ba9-a7fb-8de8bea5668e@namprd09.prod.outlook.com" TargetMode="External"/><Relationship Id="rId5" Type="http://schemas.openxmlformats.org/officeDocument/2006/relationships/image" Target="../media/image15.png"/><Relationship Id="rId4" Type="http://schemas.openxmlformats.org/officeDocument/2006/relationships/image" Target="cid:be517d10-a573-4f50-ae41-9838a3467ed7@namprd09.prod.outlook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xperience.arcgis.com/experience/51923768a6b14d5bb773bfcc1cf74cd1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0B0C-6555-4F73-AA41-1D2574CE8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004" y="2788290"/>
            <a:ext cx="5257800" cy="2143125"/>
          </a:xfrm>
        </p:spPr>
        <p:txBody>
          <a:bodyPr vert="horz" lIns="91440" tIns="45720" rIns="91440" bIns="45720" anchor="b">
            <a:normAutofit/>
          </a:bodyPr>
          <a:lstStyle/>
          <a:p>
            <a:r>
              <a:rPr lang="en-US" sz="3200">
                <a:ea typeface="Calibri" panose="020F0502020204030204" pitchFamily="34" charset="0"/>
              </a:rPr>
              <a:t>Philadelphia </a:t>
            </a:r>
            <a:br>
              <a:rPr lang="en-US" sz="3200">
                <a:ea typeface="Calibri" panose="020F0502020204030204" pitchFamily="34" charset="0"/>
              </a:rPr>
            </a:br>
            <a:r>
              <a:rPr lang="en-US" sz="3200">
                <a:ea typeface="Calibri" panose="020F0502020204030204" pitchFamily="34" charset="0"/>
              </a:rPr>
              <a:t>Multi-Lingual </a:t>
            </a:r>
            <a:br>
              <a:rPr lang="en-US" sz="3200">
                <a:ea typeface="Calibri" panose="020F0502020204030204" pitchFamily="34" charset="0"/>
              </a:rPr>
            </a:br>
            <a:r>
              <a:rPr lang="en-US" sz="3200">
                <a:ea typeface="Calibri" panose="020F0502020204030204" pitchFamily="34" charset="0"/>
              </a:rPr>
              <a:t>Emergency Alerts </a:t>
            </a:r>
            <a:br>
              <a:rPr lang="en-US" sz="3200">
                <a:ea typeface="Calibri" panose="020F0502020204030204" pitchFamily="34" charset="0"/>
              </a:rPr>
            </a:br>
            <a:endParaRPr lang="en-US" sz="3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A74B5-9F6A-4233-93E2-3B890AC68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7609" y="6176336"/>
            <a:ext cx="5257800" cy="471093"/>
          </a:xfrm>
        </p:spPr>
        <p:txBody>
          <a:bodyPr vert="horz" lIns="91440" tIns="45720" rIns="91440" bIns="45720" anchor="t">
            <a:normAutofit/>
          </a:bodyPr>
          <a:lstStyle/>
          <a:p>
            <a:r>
              <a:rPr lang="en-US" sz="2000"/>
              <a:t>Philadelphia Office of Emergency Management</a:t>
            </a:r>
          </a:p>
        </p:txBody>
      </p:sp>
      <p:pic>
        <p:nvPicPr>
          <p:cNvPr id="6" name="Picture 5" descr="ReadyPhiladelphia">
            <a:extLst>
              <a:ext uri="{FF2B5EF4-FFF2-40B4-BE49-F238E27FC236}">
                <a16:creationId xmlns:a16="http://schemas.microsoft.com/office/drawing/2014/main" id="{88C8E372-3F55-D20A-F1BA-14B14D515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7" t="4722" r="4773" b="4397"/>
          <a:stretch/>
        </p:blipFill>
        <p:spPr>
          <a:xfrm>
            <a:off x="2548128" y="2889504"/>
            <a:ext cx="1947672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2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8B4C6-CBB5-7B06-0E8F-F5125866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ASL Translation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EAA31-3A84-923C-F5F5-266F4D34A57E}"/>
              </a:ext>
            </a:extLst>
          </p:cNvPr>
          <p:cNvSpPr txBox="1"/>
          <p:nvPr/>
        </p:nvSpPr>
        <p:spPr>
          <a:xfrm>
            <a:off x="4587240" y="1641423"/>
            <a:ext cx="574348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Met with people from the community: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Office for People with Disabilities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Director of the ASL Program at the University of Pennsylvania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Regional Disability Integration Specialist for FEMA Region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Director, Independent Living, Liberty Resources</a:t>
            </a:r>
          </a:p>
        </p:txBody>
      </p:sp>
      <p:pic>
        <p:nvPicPr>
          <p:cNvPr id="3074" name="Picture 2" descr="Nothing About Us, Without Us Poster">
            <a:extLst>
              <a:ext uri="{FF2B5EF4-FFF2-40B4-BE49-F238E27FC236}">
                <a16:creationId xmlns:a16="http://schemas.microsoft.com/office/drawing/2014/main" id="{AE787563-EE3C-0635-8698-663AD9A2A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06" y="1641422"/>
            <a:ext cx="2286000" cy="171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E9A415-2117-3274-47BC-F4A4FE99C102}"/>
              </a:ext>
            </a:extLst>
          </p:cNvPr>
          <p:cNvSpPr txBox="1"/>
          <p:nvPr/>
        </p:nvSpPr>
        <p:spPr>
          <a:xfrm>
            <a:off x="6059432" y="3657491"/>
            <a:ext cx="4117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Advised to work with Certified Deaf Interpreters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Worked with the Deaf-Hearing Communication Center (DHCC) to record the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Editing and voice over was done in house</a:t>
            </a:r>
          </a:p>
        </p:txBody>
      </p:sp>
      <p:pic>
        <p:nvPicPr>
          <p:cNvPr id="5" name="Online Media 4" title="ReadyPhiladelphia Alert: Evacuation Notice">
            <a:hlinkClick r:id="" action="ppaction://media"/>
            <a:extLst>
              <a:ext uri="{FF2B5EF4-FFF2-40B4-BE49-F238E27FC236}">
                <a16:creationId xmlns:a16="http://schemas.microsoft.com/office/drawing/2014/main" id="{51A1BA14-882A-78D0-C095-8E441A32EC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5012" y="3674969"/>
            <a:ext cx="4285130" cy="24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3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B2C50-1140-573D-605A-4B875AC9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ASL Alerts  </a:t>
            </a:r>
          </a:p>
        </p:txBody>
      </p:sp>
      <p:pic>
        <p:nvPicPr>
          <p:cNvPr id="4" name="Picture 3" descr="Screenshot of ReadyPhiladelphia email alert, highlighting ASL link">
            <a:extLst>
              <a:ext uri="{FF2B5EF4-FFF2-40B4-BE49-F238E27FC236}">
                <a16:creationId xmlns:a16="http://schemas.microsoft.com/office/drawing/2014/main" id="{AE417575-12E2-E773-BC64-784F693DA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592" y="2235707"/>
            <a:ext cx="6505914" cy="3602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Screenshot of ReadyPhiladelphia email alert">
            <a:extLst>
              <a:ext uri="{FF2B5EF4-FFF2-40B4-BE49-F238E27FC236}">
                <a16:creationId xmlns:a16="http://schemas.microsoft.com/office/drawing/2014/main" id="{96B45F34-3DBB-816E-0AFE-F91C6928C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9"/>
          <a:stretch>
            <a:fillRect/>
          </a:stretch>
        </p:blipFill>
        <p:spPr bwMode="auto">
          <a:xfrm>
            <a:off x="1820740" y="1600200"/>
            <a:ext cx="1930718" cy="3143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Screenshot of ReadyPhiladelphia email alert, highlighting ASL link">
            <a:extLst>
              <a:ext uri="{FF2B5EF4-FFF2-40B4-BE49-F238E27FC236}">
                <a16:creationId xmlns:a16="http://schemas.microsoft.com/office/drawing/2014/main" id="{2DB934B6-DE6C-35D0-F0D2-2548CFEB654F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8" b="7335"/>
          <a:stretch>
            <a:fillRect/>
          </a:stretch>
        </p:blipFill>
        <p:spPr bwMode="auto">
          <a:xfrm>
            <a:off x="1852760" y="4743450"/>
            <a:ext cx="2004952" cy="20367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CDB9D7-9BB6-D6E7-E5A9-892074924FCC}"/>
              </a:ext>
            </a:extLst>
          </p:cNvPr>
          <p:cNvSpPr/>
          <p:nvPr/>
        </p:nvSpPr>
        <p:spPr>
          <a:xfrm>
            <a:off x="4011592" y="4210050"/>
            <a:ext cx="2389209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3A7AB6-C0EB-D912-8A85-B8C28B273032}"/>
              </a:ext>
            </a:extLst>
          </p:cNvPr>
          <p:cNvSpPr/>
          <p:nvPr/>
        </p:nvSpPr>
        <p:spPr>
          <a:xfrm>
            <a:off x="1852761" y="5991225"/>
            <a:ext cx="1898697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671486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91E7-8464-0069-5523-708951D6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Launch and Outreach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2C3F3-1F46-22EA-F2DE-92E441168A3B}"/>
              </a:ext>
            </a:extLst>
          </p:cNvPr>
          <p:cNvSpPr txBox="1"/>
          <p:nvPr/>
        </p:nvSpPr>
        <p:spPr>
          <a:xfrm>
            <a:off x="573932" y="1664208"/>
            <a:ext cx="985632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Officially launched on June 17, 2024 with a launch message to all subscribers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30 multi-lingual emergency messages have been sent since that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Ongoing outreach and advertising campaign lead by Community Engagement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02DAF-9CB7-4E2E-9AA3-CC4D01BD2578}"/>
              </a:ext>
            </a:extLst>
          </p:cNvPr>
          <p:cNvSpPr txBox="1"/>
          <p:nvPr/>
        </p:nvSpPr>
        <p:spPr>
          <a:xfrm>
            <a:off x="4038600" y="2659082"/>
            <a:ext cx="8153400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w Cen MT"/>
              </a:rPr>
              <a:t>Outreach Efforts: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</a:rPr>
              <a:t>Translated outreach materials including flyers and postcards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Community-based organizations (CBOs) that support language access groups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Postcard mailers to Philadelphia school, library systems and CBOs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Social Media outreach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Outreach via Community Engagement events and partner amplification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Ads on a local Spanish radio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Ads posted in the Fashion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</a:rPr>
              <a:t>GIS mapping of language demographics throughout Philadelphia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Future ads on SEPTA bus stop structures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</a:rPr>
              <a:t>Digital assets owned by the City</a:t>
            </a:r>
            <a:endParaRPr lang="en-US">
              <a:solidFill>
                <a:prstClr val="black"/>
              </a:solidFill>
              <a:latin typeface="Tw Cen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Lights on Philadelphia Energy Company (PECO) building</a:t>
            </a:r>
          </a:p>
        </p:txBody>
      </p:sp>
      <p:pic>
        <p:nvPicPr>
          <p:cNvPr id="5" name="Picture 4" descr="Mall kiosk with ReadyPhiladelphia advertisement for the roll-out of multilingual alerts in 11 languages">
            <a:extLst>
              <a:ext uri="{FF2B5EF4-FFF2-40B4-BE49-F238E27FC236}">
                <a16:creationId xmlns:a16="http://schemas.microsoft.com/office/drawing/2014/main" id="{6BE31DF3-BC6D-2DD3-5479-F8430BCB0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" t="4604" r="8851" b="8366"/>
          <a:stretch/>
        </p:blipFill>
        <p:spPr>
          <a:xfrm>
            <a:off x="812800" y="2815431"/>
            <a:ext cx="2641115" cy="36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8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BEAA-F03D-556F-7309-64000D17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719BB-A6DF-5102-FC34-3E2ED9D996A1}"/>
              </a:ext>
            </a:extLst>
          </p:cNvPr>
          <p:cNvSpPr txBox="1"/>
          <p:nvPr/>
        </p:nvSpPr>
        <p:spPr>
          <a:xfrm>
            <a:off x="812800" y="1645920"/>
            <a:ext cx="110926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project was funded by an Operations Transformation Fund (OTF) grant awarded to us by the Chief Administrative Officer (CAO) of Philadelphia.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purpose of this grant was to support transformative projects in Philadelphia city government by providing efficient and equitable services to Philadelphia residents.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Philadelphia OEM received $550,00 which was budgeted to cover the following: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Translated Emergency Alerts - $10,000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Place Based Message System  - $400,000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Outreach - $140,000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Translation costs included: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Professional translation company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 Certified Deaf Interpreters and ASL support to record ASL videos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Outreach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4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01BDF-19B5-4698-579B-38F923FF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Advertising</a:t>
            </a:r>
          </a:p>
        </p:txBody>
      </p:sp>
      <p:pic>
        <p:nvPicPr>
          <p:cNvPr id="3" name="Picture 2" descr="Poster advertisement featuring ASL ReadyPhiladelphia alerts&#10;Who is ReadyPhiladelphia for? You!">
            <a:extLst>
              <a:ext uri="{FF2B5EF4-FFF2-40B4-BE49-F238E27FC236}">
                <a16:creationId xmlns:a16="http://schemas.microsoft.com/office/drawing/2014/main" id="{4435009B-89E7-5052-A642-FE0A34B69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83" y="1743738"/>
            <a:ext cx="2876752" cy="3711389"/>
          </a:xfrm>
          <a:prstGeom prst="rect">
            <a:avLst/>
          </a:prstGeom>
        </p:spPr>
      </p:pic>
      <p:pic>
        <p:nvPicPr>
          <p:cNvPr id="4" name="Picture 3" descr="Poster advertisement featuring Swahili ReadyPhiladelphia alerts&#10;Who is ReadyPhiladelphia for? You! translated in Swahili">
            <a:extLst>
              <a:ext uri="{FF2B5EF4-FFF2-40B4-BE49-F238E27FC236}">
                <a16:creationId xmlns:a16="http://schemas.microsoft.com/office/drawing/2014/main" id="{F7F6C7AC-0621-2463-A31A-41D40DA2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931" y="2963635"/>
            <a:ext cx="2459373" cy="3216025"/>
          </a:xfrm>
          <a:prstGeom prst="rect">
            <a:avLst/>
          </a:prstGeom>
        </p:spPr>
      </p:pic>
      <p:pic>
        <p:nvPicPr>
          <p:cNvPr id="6" name="Picture 5" descr="Poster advertisement featuring Araic ReadyPhiladelphia alerts&#10;Who is ReadyPhiladelphia for? You! translated in Arabic">
            <a:extLst>
              <a:ext uri="{FF2B5EF4-FFF2-40B4-BE49-F238E27FC236}">
                <a16:creationId xmlns:a16="http://schemas.microsoft.com/office/drawing/2014/main" id="{596A0906-84D7-CA9A-A16C-7DBCDAF86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" t="2027" r="1312" b="2027"/>
          <a:stretch/>
        </p:blipFill>
        <p:spPr>
          <a:xfrm>
            <a:off x="3548582" y="4446847"/>
            <a:ext cx="2874401" cy="2182553"/>
          </a:xfrm>
          <a:prstGeom prst="rect">
            <a:avLst/>
          </a:prstGeom>
        </p:spPr>
      </p:pic>
      <p:pic>
        <p:nvPicPr>
          <p:cNvPr id="8" name="Picture 7" descr="Digital sidewalk asset example, for future ReadyPhiladelphia advertisements">
            <a:extLst>
              <a:ext uri="{FF2B5EF4-FFF2-40B4-BE49-F238E27FC236}">
                <a16:creationId xmlns:a16="http://schemas.microsoft.com/office/drawing/2014/main" id="{CEB9958E-8A16-DEB7-9C44-4244981A5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787" y="436193"/>
            <a:ext cx="2357517" cy="2090552"/>
          </a:xfrm>
          <a:prstGeom prst="rect">
            <a:avLst/>
          </a:prstGeom>
        </p:spPr>
      </p:pic>
      <p:pic>
        <p:nvPicPr>
          <p:cNvPr id="13" name="Picture 12" descr="Philadelphia Energy Company (PECO) building, will feature ReadyPhiladelphia advertisement in the future">
            <a:extLst>
              <a:ext uri="{FF2B5EF4-FFF2-40B4-BE49-F238E27FC236}">
                <a16:creationId xmlns:a16="http://schemas.microsoft.com/office/drawing/2014/main" id="{20E0CE06-AC86-1CDD-CC01-11EA4A81E8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47" t="11671" r="7285" b="265"/>
          <a:stretch/>
        </p:blipFill>
        <p:spPr>
          <a:xfrm>
            <a:off x="9581619" y="1651018"/>
            <a:ext cx="2434332" cy="3151406"/>
          </a:xfrm>
          <a:prstGeom prst="rect">
            <a:avLst/>
          </a:prstGeom>
        </p:spPr>
      </p:pic>
      <p:pic>
        <p:nvPicPr>
          <p:cNvPr id="5" name="Picture 4" descr="Live ReadyPhiladelphia advertisement in English with ASL signage: A-S-L.&#10;&#10;Be Ready with city-wide updates as you head to the polls on November 5th.">
            <a:extLst>
              <a:ext uri="{FF2B5EF4-FFF2-40B4-BE49-F238E27FC236}">
                <a16:creationId xmlns:a16="http://schemas.microsoft.com/office/drawing/2014/main" id="{AC700D65-52BF-C4E7-AEC4-FC9663D6D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8366" y="123274"/>
            <a:ext cx="2737687" cy="404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29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25792-7006-3493-EF09-4CA87948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Next Steps for Multi-Lingual Alerts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1E6CC-09E7-EFF4-40EF-A92E755649B4}"/>
              </a:ext>
            </a:extLst>
          </p:cNvPr>
          <p:cNvSpPr txBox="1"/>
          <p:nvPr/>
        </p:nvSpPr>
        <p:spPr>
          <a:xfrm>
            <a:off x="2124636" y="1640541"/>
            <a:ext cx="838199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Continued review and assessment of the system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Yearly updates to existing messaging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Adding more messages to our library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Continued conversation on live translations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FIFA 2026</a:t>
            </a:r>
          </a:p>
        </p:txBody>
      </p:sp>
      <p:pic>
        <p:nvPicPr>
          <p:cNvPr id="5" name="Picture 4" descr="Philadelphia Office of Emergency Management - We want to give a big thank  you to our 24/7 watch desk! Our dedicated Regional Integration Center staff helps send out emergency alerts and the pictured coordinator filmed voiceovers for our ASL videos.">
            <a:extLst>
              <a:ext uri="{FF2B5EF4-FFF2-40B4-BE49-F238E27FC236}">
                <a16:creationId xmlns:a16="http://schemas.microsoft.com/office/drawing/2014/main" id="{12CFA038-A3D7-4375-BD07-D201B0B74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64" y="3432643"/>
            <a:ext cx="3255868" cy="2440080"/>
          </a:xfrm>
          <a:prstGeom prst="rect">
            <a:avLst/>
          </a:prstGeom>
        </p:spPr>
      </p:pic>
      <p:pic>
        <p:nvPicPr>
          <p:cNvPr id="7" name="Picture 6" descr="FIFA announces 2026 World Cup US sites, including Philadelphia.">
            <a:extLst>
              <a:ext uri="{FF2B5EF4-FFF2-40B4-BE49-F238E27FC236}">
                <a16:creationId xmlns:a16="http://schemas.microsoft.com/office/drawing/2014/main" id="{94260898-E637-6BE4-3F15-FDFDEF40C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051" y="3429000"/>
            <a:ext cx="4464425" cy="25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4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43E2F-977E-A54A-B860-6314FC5A6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4F098-BE01-95C5-6FDF-74219AAD9BA4}"/>
              </a:ext>
            </a:extLst>
          </p:cNvPr>
          <p:cNvSpPr txBox="1"/>
          <p:nvPr/>
        </p:nvSpPr>
        <p:spPr>
          <a:xfrm>
            <a:off x="1257300" y="1676401"/>
            <a:ext cx="494030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June 17, 2024 – The Philadelphia Office of Emergency Management (OEM) launched multi-lingual emergency alerts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Pre-translated emergency messages are now available in: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Arabic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Simplified Chinese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English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French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Portuguese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Haitian Creole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Spanish, Russian, Vietnamese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Swahili 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American Sign Language (ASL)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This was the product of a grant OEM received in 2022 to make Alert &amp; Warning more accessible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797F17-659A-AA9E-B7A5-683773E5E39E}"/>
              </a:ext>
            </a:extLst>
          </p:cNvPr>
          <p:cNvGrpSpPr/>
          <p:nvPr/>
        </p:nvGrpSpPr>
        <p:grpSpPr>
          <a:xfrm>
            <a:off x="6590151" y="2031990"/>
            <a:ext cx="3786000" cy="3657601"/>
            <a:chOff x="5066151" y="2031989"/>
            <a:chExt cx="3786000" cy="3657601"/>
          </a:xfrm>
        </p:grpSpPr>
        <p:pic>
          <p:nvPicPr>
            <p:cNvPr id="1028" name="Picture 4" descr="Phone Outline Images - Free Download on Freepik">
              <a:extLst>
                <a:ext uri="{FF2B5EF4-FFF2-40B4-BE49-F238E27FC236}">
                  <a16:creationId xmlns:a16="http://schemas.microsoft.com/office/drawing/2014/main" id="{BB409534-7EA7-9910-2224-FF8CC1E528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19329" r="27208" b="19329"/>
            <a:stretch/>
          </p:blipFill>
          <p:spPr bwMode="auto">
            <a:xfrm>
              <a:off x="5066151" y="2031989"/>
              <a:ext cx="1792225" cy="3657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Graphic of a phone&#10;">
              <a:extLst>
                <a:ext uri="{FF2B5EF4-FFF2-40B4-BE49-F238E27FC236}">
                  <a16:creationId xmlns:a16="http://schemas.microsoft.com/office/drawing/2014/main" id="{E2035892-DF1E-F40A-5058-E4A0849253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19329" r="27208" b="19329"/>
            <a:stretch/>
          </p:blipFill>
          <p:spPr bwMode="auto">
            <a:xfrm>
              <a:off x="7059926" y="2031989"/>
              <a:ext cx="1792225" cy="3657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2" descr="Graphic of a phone&#10;&#10;ReadyPhiladelphia is NOW available in 11 different languages!&#10;&#10;ReadyPhiladelphia website to sign up and receive alerts in your preferred language.&#10; &#10;">
              <a:extLst>
                <a:ext uri="{FF2B5EF4-FFF2-40B4-BE49-F238E27FC236}">
                  <a16:creationId xmlns:a16="http://schemas.microsoft.com/office/drawing/2014/main" id="{E63E919C-B6A8-F21A-3FCD-D2DBF27D4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9506" y="2402321"/>
              <a:ext cx="1445513" cy="29169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ReadyPhiladelphia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is NOW available in 11 different languages!</a:t>
              </a:r>
              <a:endParaRPr lang="en-US" sz="1200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</a:pPr>
              <a:endParaRPr lang="en-US" sz="1100" kern="0" dirty="0">
                <a:solidFill>
                  <a:srgbClr val="37474F"/>
                </a:solidFill>
                <a:highlight>
                  <a:srgbClr val="F5F7F8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ReadyPhiladelphia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website to sign up and receive alerts in your preferred language.</a:t>
              </a:r>
              <a:endParaRPr lang="en-US" sz="1200" kern="100" dirty="0">
                <a:solidFill>
                  <a:prstClr val="black"/>
                </a:solidFill>
                <a:highlight>
                  <a:srgbClr val="F5F7F8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kern="100" dirty="0">
                  <a:solidFill>
                    <a:prstClr val="black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8" name="Text Box 2" descr="Graphic of a phone&#10;&#10;Vietnamese Text:&#10;BÂY GIỜ, ReadyPhiladelphia đã có sẵn với 11 ngôn ngữ khác nhau! &#10;&#10;Truy cập trang web ReadyPhiladelphia để đăng ký và nhận thông báo bằng ngôn ngữ ưu tiên mà quý vị muốn.&#10;">
              <a:extLst>
                <a:ext uri="{FF2B5EF4-FFF2-40B4-BE49-F238E27FC236}">
                  <a16:creationId xmlns:a16="http://schemas.microsoft.com/office/drawing/2014/main" id="{A0161DF3-BCB1-2A07-CDDE-2F52BAA8A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2331" y="2402321"/>
              <a:ext cx="1436369" cy="29169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BÂY GIỜ,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ReadyPhiladelphia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sẵn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11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  <a:p>
              <a:pPr>
                <a:lnSpc>
                  <a:spcPct val="115000"/>
                </a:lnSpc>
              </a:pPr>
              <a:endParaRPr lang="en-US" sz="1100" kern="0" dirty="0">
                <a:solidFill>
                  <a:srgbClr val="37474F"/>
                </a:solidFill>
                <a:highlight>
                  <a:srgbClr val="F5F7F8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ReadyPhiladelphia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đăng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110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105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5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105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5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105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5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ưu</a:t>
              </a:r>
              <a:r>
                <a:rPr lang="en-US" sz="105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5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105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5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105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5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105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5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105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50" kern="0" dirty="0" err="1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1050" kern="0" dirty="0">
                  <a:solidFill>
                    <a:srgbClr val="37474F"/>
                  </a:solidFill>
                  <a:highlight>
                    <a:srgbClr val="F5F7F8"/>
                  </a:highlight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200" kern="100" dirty="0">
                <a:solidFill>
                  <a:prstClr val="black"/>
                </a:solidFill>
                <a:highlight>
                  <a:srgbClr val="F5F7F8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kern="100" dirty="0">
                  <a:solidFill>
                    <a:prstClr val="black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154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7705-7328-E2CF-89A3-0D2D94AE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Agenda</a:t>
            </a:r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3FC607B7-3435-25F4-E5E5-84067A61F8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1011564"/>
              </p:ext>
            </p:extLst>
          </p:nvPr>
        </p:nvGraphicFramePr>
        <p:xfrm>
          <a:off x="3048000" y="1842249"/>
          <a:ext cx="6095999" cy="4607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01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BC6FD-8D62-9249-269F-C58ADC5D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with</a:t>
            </a:r>
            <a:r>
              <a:rPr lang="en-US" i="1"/>
              <a:t> </a:t>
            </a:r>
            <a:r>
              <a:rPr lang="en-US"/>
              <a:t>most affected populations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50EEE-EBE1-6D2A-1A80-65C3EE4A3257}"/>
              </a:ext>
            </a:extLst>
          </p:cNvPr>
          <p:cNvSpPr txBox="1"/>
          <p:nvPr/>
        </p:nvSpPr>
        <p:spPr>
          <a:xfrm>
            <a:off x="1012372" y="1714501"/>
            <a:ext cx="99359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Who is most impacted by local hazards?</a:t>
            </a:r>
          </a:p>
          <a:p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Geography related needs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Neighborhoods with geography-related hazards (such as flood risk) will have disproportionate disaster related impacts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Language related needs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Demographics that have limited English proficiency will need to access information in their spoken language.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Accessibility related needs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Federal Communication Commission (FCC)’s Plain language guidelines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Reaching the D/deaf and Hard of Hearing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Reaching people who are blind and/or low vision and use screen readers</a:t>
            </a:r>
          </a:p>
        </p:txBody>
      </p:sp>
    </p:spTree>
    <p:extLst>
      <p:ext uri="{BB962C8B-B14F-4D97-AF65-F5344CB8AC3E}">
        <p14:creationId xmlns:p14="http://schemas.microsoft.com/office/powerpoint/2010/main" val="184034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2999-E1EB-57EA-EFB0-ACC3F1510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Eastwick, Philadelphia: Place-based messaging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53C5BC-43A8-F274-3439-DDD361AA300D}"/>
              </a:ext>
            </a:extLst>
          </p:cNvPr>
          <p:cNvSpPr txBox="1"/>
          <p:nvPr/>
        </p:nvSpPr>
        <p:spPr>
          <a:xfrm>
            <a:off x="717096" y="1835459"/>
            <a:ext cx="110626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Eastwick, Philadelphia is a neighborhood identified as having geography related risks.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 partnership with the Office of Emergency Management (OEM), Philly Counts lead an outreach initiative in Eastwick. Philly Counts gathered residents’ feedback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Messaging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Effective timing of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Methods to deploy information about environmental emergencies.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9DF38A3-25A1-70B8-E928-43EDA49982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6792725"/>
              </p:ext>
            </p:extLst>
          </p:nvPr>
        </p:nvGraphicFramePr>
        <p:xfrm>
          <a:off x="717096" y="4143783"/>
          <a:ext cx="11062607" cy="1281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9D52E57-CF33-6371-BD08-9C0023428773}"/>
              </a:ext>
            </a:extLst>
          </p:cNvPr>
          <p:cNvSpPr txBox="1"/>
          <p:nvPr/>
        </p:nvSpPr>
        <p:spPr>
          <a:xfrm>
            <a:off x="717096" y="5763310"/>
            <a:ext cx="6119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000"/>
              <a:t>Cellphone, Home Phone, Text Message, Email </a:t>
            </a:r>
          </a:p>
          <a:p>
            <a:pPr marL="342900" indent="-342900">
              <a:buAutoNum type="arabicPeriod"/>
            </a:pPr>
            <a:r>
              <a:rPr lang="en-US" sz="1000"/>
              <a:t>Family/Friend, Radio, Television, Social Media, Community Org, Elected Official</a:t>
            </a:r>
          </a:p>
        </p:txBody>
      </p:sp>
    </p:spTree>
    <p:extLst>
      <p:ext uri="{BB962C8B-B14F-4D97-AF65-F5344CB8AC3E}">
        <p14:creationId xmlns:p14="http://schemas.microsoft.com/office/powerpoint/2010/main" val="300007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E1AA-1834-EA7F-CDA8-674F093C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Language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49E2E-0BB6-1922-FDC0-56459F430AD8}"/>
              </a:ext>
            </a:extLst>
          </p:cNvPr>
          <p:cNvSpPr txBox="1"/>
          <p:nvPr/>
        </p:nvSpPr>
        <p:spPr>
          <a:xfrm>
            <a:off x="2133600" y="1746204"/>
            <a:ext cx="819212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Philadelphia is currently home to roughly 1.6 million people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24.9% of this population speaks a language other than English per the 2020 census.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Thanks to the Philadelphia Office of Immigrant Affairs' Language Access Dashboard, we know that the city provided language translation services for 114 different languages since the FY2022 (</a:t>
            </a:r>
            <a:r>
              <a:rPr lang="en-US">
                <a:solidFill>
                  <a:prstClr val="black"/>
                </a:solidFill>
                <a:latin typeface="Tw Cen MT"/>
                <a:ea typeface="+mn-lt"/>
                <a:cs typeface="+mn-lt"/>
                <a:hlinkClick r:id="rId2"/>
              </a:rPr>
              <a:t>LAP- Experience Builder (arcgis.com)</a:t>
            </a:r>
            <a:endParaRPr lang="en-US">
              <a:solidFill>
                <a:prstClr val="black"/>
              </a:solidFill>
              <a:latin typeface="Tw Cen M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prstClr val="black"/>
              </a:solidFill>
              <a:latin typeface="Tw Cen MT"/>
            </a:endParaRPr>
          </a:p>
        </p:txBody>
      </p:sp>
      <p:pic>
        <p:nvPicPr>
          <p:cNvPr id="6" name="Picture 5" descr="Left: Pie chart displaying language demographics , spoken after English&#10;&#10;Pie chart displaying non-Spanish  language demographics , spoken after English and Spanish.  The most prevalent language spoken is Portuguese followed by Chinese Mandarin">
            <a:extLst>
              <a:ext uri="{FF2B5EF4-FFF2-40B4-BE49-F238E27FC236}">
                <a16:creationId xmlns:a16="http://schemas.microsoft.com/office/drawing/2014/main" id="{90EB95C7-646D-0F68-4474-41DFD5326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41" y="3581943"/>
            <a:ext cx="8394719" cy="30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51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0D48-97A8-7FBE-C37A-A61A8617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Language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7AFC7-A218-ABC4-9690-7A0FD1F1D152}"/>
              </a:ext>
            </a:extLst>
          </p:cNvPr>
          <p:cNvSpPr txBox="1"/>
          <p:nvPr/>
        </p:nvSpPr>
        <p:spPr>
          <a:xfrm>
            <a:off x="812799" y="2465614"/>
            <a:ext cx="10478407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The Office of Immigrant Affairs (OIA) and the Office of People with Disabilities provided initial insight on the needs of local residents.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prstClr val="black"/>
              </a:solidFill>
              <a:latin typeface="Tw Cen M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OIA had selected nine languages for their translation project: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The 7 most requested languages for city services: Arabic, Chinese, French, Portuguese, Spanish, Russian and Vietnamese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Two additional languages were added based on OIA’s Racial Equity goals and advocacy from local communities: Haitian Creole and Swahili</a:t>
            </a:r>
          </a:p>
          <a:p>
            <a:pPr lvl="1"/>
            <a:endParaRPr lang="en-US">
              <a:solidFill>
                <a:prstClr val="black"/>
              </a:solidFill>
              <a:latin typeface="Tw Cen M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OEM added American Sign Language to reach d/Deaf and Hard-of-Hearing community members </a:t>
            </a:r>
          </a:p>
          <a:p>
            <a:pPr marL="742950" lvl="1" indent="-285750">
              <a:buFont typeface="Arial"/>
              <a:buChar char="•"/>
            </a:pPr>
            <a:endParaRPr lang="en-US">
              <a:solidFill>
                <a:prstClr val="black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94038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5C1FA-DF8E-8665-8F04-02A4E7D38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Message Planning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D6222-EADC-7F95-BFB5-25153606BE06}"/>
              </a:ext>
            </a:extLst>
          </p:cNvPr>
          <p:cNvSpPr txBox="1"/>
          <p:nvPr/>
        </p:nvSpPr>
        <p:spPr>
          <a:xfrm>
            <a:off x="812800" y="1977358"/>
            <a:ext cx="11197984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w Cen MT"/>
              </a:rPr>
              <a:t>All pre-scripted messages were translated, no live translations.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The pre-scripted messages were taken from our emergency message library and cover the following areas: weather, traffic, fire, response/recovery, evacuation/shelter in place</a:t>
            </a:r>
            <a:endParaRPr lang="en-US">
              <a:solidFill>
                <a:srgbClr val="000000"/>
              </a:solidFill>
              <a:latin typeface="Tw Cen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Tw Cen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w Cen MT"/>
              </a:rPr>
              <a:t>Written translations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w Cen MT"/>
              </a:rPr>
              <a:t> were done by </a:t>
            </a:r>
            <a:r>
              <a:rPr lang="en-US" dirty="0" err="1">
                <a:solidFill>
                  <a:srgbClr val="000000"/>
                </a:solidFill>
                <a:latin typeface="Tw Cen MT"/>
              </a:rPr>
              <a:t>Powerling</a:t>
            </a:r>
            <a:r>
              <a:rPr lang="en-US" dirty="0">
                <a:solidFill>
                  <a:srgbClr val="000000"/>
                </a:solidFill>
                <a:latin typeface="Tw Cen MT"/>
              </a:rPr>
              <a:t>, a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w Cen MT"/>
              </a:rPr>
              <a:t>professional translation company contracted by the City of Philadelphia.</a:t>
            </a:r>
            <a:r>
              <a:rPr lang="en-US" dirty="0">
                <a:solidFill>
                  <a:srgbClr val="000000"/>
                </a:solidFill>
                <a:latin typeface="Tw Cen MT"/>
              </a:rPr>
              <a:t> ASL messages were translated by 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the Deaf-Hearing Communication Center (DHCC), who</a:t>
            </a:r>
            <a:r>
              <a:rPr lang="en-US" dirty="0">
                <a:solidFill>
                  <a:srgbClr val="000000"/>
                </a:solidFill>
                <a:latin typeface="Tw Cen MT"/>
              </a:rPr>
              <a:t> is also contracted by the City of Philadelphia.  </a:t>
            </a:r>
            <a:r>
              <a:rPr lang="en-US" b="0" i="0" dirty="0">
                <a:solidFill>
                  <a:srgbClr val="000000"/>
                </a:solidFill>
                <a:effectLst/>
                <a:latin typeface="Tw Cen MT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Tw Cen MT"/>
              <a:cs typeface="Arial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u="none" strike="noStrike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w Cen MT"/>
              </a:rPr>
              <a:t>54 pre-scripted Emergency Alert Messages were translated</a:t>
            </a:r>
            <a:r>
              <a:rPr lang="en-US" b="0" i="0" dirty="0">
                <a:solidFill>
                  <a:srgbClr val="000000"/>
                </a:solidFill>
                <a:effectLst/>
                <a:latin typeface="Tw Cen MT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w Cen MT"/>
              </a:rPr>
              <a:t>43 are for different incidents/events</a:t>
            </a:r>
            <a:r>
              <a:rPr lang="en-US" b="0" i="0" dirty="0">
                <a:solidFill>
                  <a:srgbClr val="000000"/>
                </a:solidFill>
                <a:effectLst/>
                <a:latin typeface="Tw Cen MT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w Cen MT"/>
              </a:rPr>
              <a:t>11 are follow up messages to the above 43 messages</a:t>
            </a:r>
            <a:r>
              <a:rPr lang="en-US" b="0" i="0" dirty="0">
                <a:solidFill>
                  <a:srgbClr val="000000"/>
                </a:solidFill>
                <a:effectLst/>
                <a:latin typeface="Tw Cen MT"/>
              </a:rPr>
              <a:t>​</a:t>
            </a:r>
            <a:endParaRPr lang="en-US" dirty="0">
              <a:solidFill>
                <a:srgbClr val="000000"/>
              </a:solidFill>
              <a:latin typeface="Tw Cen MT"/>
            </a:endParaRPr>
          </a:p>
          <a:p>
            <a:pPr fontAlgn="base"/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w Cen MT"/>
              </a:rPr>
              <a:t>Emergency alert messages that have not been translated will continue to be sent in English to all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Tw Cen MT"/>
              </a:rPr>
              <a:t>ReadyPhiladelphia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w Cen MT"/>
              </a:rPr>
              <a:t> account holders</a:t>
            </a:r>
            <a:r>
              <a:rPr lang="en-US" b="0" i="0" dirty="0">
                <a:solidFill>
                  <a:srgbClr val="000000"/>
                </a:solidFill>
                <a:effectLst/>
                <a:latin typeface="Tw Cen MT"/>
              </a:rPr>
              <a:t>​.</a:t>
            </a:r>
          </a:p>
        </p:txBody>
      </p:sp>
    </p:spTree>
    <p:extLst>
      <p:ext uri="{BB962C8B-B14F-4D97-AF65-F5344CB8AC3E}">
        <p14:creationId xmlns:p14="http://schemas.microsoft.com/office/powerpoint/2010/main" val="391695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42135-AE26-066C-9BD1-FD24669B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Planning </a:t>
            </a:r>
            <a:r>
              <a:rPr lang="en-US" i="1"/>
              <a:t>with</a:t>
            </a:r>
            <a:r>
              <a:rPr lang="en-US"/>
              <a:t>, not for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44B61-9DEC-758B-0116-666F6042B7D8}"/>
              </a:ext>
            </a:extLst>
          </p:cNvPr>
          <p:cNvSpPr txBox="1"/>
          <p:nvPr/>
        </p:nvSpPr>
        <p:spPr>
          <a:xfrm>
            <a:off x="812800" y="2425567"/>
            <a:ext cx="1034288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Testing to ensure that the messages were clear and readable.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prstClr val="black"/>
              </a:solidFill>
              <a:latin typeface="Tw Cen M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Final Process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Sent all messages through Everbridge to the reviewer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All messages in Chinese, Vietnamese, Russian, and Arabic were sent for a full review.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A percentage of messages in the remaining languages were went to OIA for review.</a:t>
            </a:r>
          </a:p>
          <a:p>
            <a:pPr marL="742950" lvl="1" indent="-285750">
              <a:buFont typeface="Arial"/>
              <a:buChar char="•"/>
            </a:pPr>
            <a:endParaRPr lang="en-US">
              <a:solidFill>
                <a:prstClr val="black"/>
              </a:solidFill>
              <a:latin typeface="Tw Cen M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prstClr val="black"/>
                </a:solidFill>
                <a:latin typeface="Tw Cen MT"/>
              </a:rPr>
              <a:t>ASL messages were reviewed during an in person focus group hosted through Liberty Resources.</a:t>
            </a:r>
          </a:p>
        </p:txBody>
      </p:sp>
    </p:spTree>
    <p:extLst>
      <p:ext uri="{BB962C8B-B14F-4D97-AF65-F5344CB8AC3E}">
        <p14:creationId xmlns:p14="http://schemas.microsoft.com/office/powerpoint/2010/main" val="15403741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C000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M New Master PP_2014" id="{895E1C20-62F3-469E-8A04-5062DF48FBC1}" vid="{99F87E2B-7A09-4C33-828C-6D2EF6B521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1528</TotalTime>
  <Words>1102</Words>
  <Application>Microsoft Office PowerPoint</Application>
  <PresentationFormat>Widescreen</PresentationFormat>
  <Paragraphs>160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Roboto</vt:lpstr>
      <vt:lpstr>Tw Cen MT</vt:lpstr>
      <vt:lpstr>Wingdings</vt:lpstr>
      <vt:lpstr>Wingdings 2</vt:lpstr>
      <vt:lpstr>Median</vt:lpstr>
      <vt:lpstr>Philadelphia  Multi-Lingual  Emergency Alerts  </vt:lpstr>
      <vt:lpstr>Overview</vt:lpstr>
      <vt:lpstr>Agenda</vt:lpstr>
      <vt:lpstr>Planning with most affected populations</vt:lpstr>
      <vt:lpstr>Eastwick, Philadelphia: Place-based messaging</vt:lpstr>
      <vt:lpstr>Language Selection</vt:lpstr>
      <vt:lpstr>Language Selection</vt:lpstr>
      <vt:lpstr>Message Planning</vt:lpstr>
      <vt:lpstr>Planning with, not for</vt:lpstr>
      <vt:lpstr>ASL Translation </vt:lpstr>
      <vt:lpstr>ASL Alerts  </vt:lpstr>
      <vt:lpstr>Launch and Outreach</vt:lpstr>
      <vt:lpstr>Budget</vt:lpstr>
      <vt:lpstr>Advertising</vt:lpstr>
      <vt:lpstr>Next Steps for Multi-Lingual Alerts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Philadelphia  Multi-Lingual  Emergency Alerts  </dc:title>
  <dc:creator>Adina F. Karten</dc:creator>
  <cp:lastModifiedBy>Adina F. Karten</cp:lastModifiedBy>
  <cp:revision>13</cp:revision>
  <dcterms:created xsi:type="dcterms:W3CDTF">2024-08-29T13:46:03Z</dcterms:created>
  <dcterms:modified xsi:type="dcterms:W3CDTF">2024-10-28T18:39:04Z</dcterms:modified>
</cp:coreProperties>
</file>