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7"/>
  </p:notesMasterIdLst>
  <p:sldIdLst>
    <p:sldId id="275" r:id="rId2"/>
    <p:sldId id="276" r:id="rId3"/>
    <p:sldId id="277" r:id="rId4"/>
    <p:sldId id="278" r:id="rId5"/>
    <p:sldId id="279" r:id="rId6"/>
    <p:sldId id="280" r:id="rId7"/>
    <p:sldId id="281" r:id="rId8"/>
    <p:sldId id="282" r:id="rId9"/>
    <p:sldId id="283" r:id="rId10"/>
    <p:sldId id="284" r:id="rId11"/>
    <p:sldId id="285" r:id="rId12"/>
    <p:sldId id="286" r:id="rId13"/>
    <p:sldId id="287" r:id="rId14"/>
    <p:sldId id="288" r:id="rId15"/>
    <p:sldId id="289" r:id="rId16"/>
    <p:sldId id="290" r:id="rId17"/>
    <p:sldId id="291" r:id="rId18"/>
    <p:sldId id="292" r:id="rId19"/>
    <p:sldId id="293" r:id="rId20"/>
    <p:sldId id="294" r:id="rId21"/>
    <p:sldId id="295" r:id="rId22"/>
    <p:sldId id="296" r:id="rId23"/>
    <p:sldId id="297" r:id="rId24"/>
    <p:sldId id="298" r:id="rId25"/>
    <p:sldId id="299" r:id="rId26"/>
  </p:sldIdLst>
  <p:sldSz cx="12192000" cy="6858000"/>
  <p:notesSz cx="6858000" cy="9144000"/>
  <p:embeddedFontLst>
    <p:embeddedFont>
      <p:font typeface="Play" panose="020B0604020202020204" charset="0"/>
      <p:regular r:id="rId28"/>
      <p:bold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41">
          <p15:clr>
            <a:srgbClr val="A4A3A4"/>
          </p15:clr>
        </p15:guide>
        <p15:guide id="2" pos="3840">
          <p15:clr>
            <a:srgbClr val="A4A3A4"/>
          </p15:clr>
        </p15:guide>
        <p15:guide id="3" orient="horz" pos="941">
          <p15:clr>
            <a:srgbClr val="747775"/>
          </p15:clr>
        </p15:guide>
        <p15:guide id="4" pos="287">
          <p15:clr>
            <a:srgbClr val="747775"/>
          </p15:clr>
        </p15:guide>
        <p15:guide id="5" orient="horz" pos="1161">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6" roundtripDataSignature="AMtx7mjLF/8xfL8nUX4wfVGmQ6rhG+E6e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11" autoAdjust="0"/>
    <p:restoredTop sz="94660"/>
  </p:normalViewPr>
  <p:slideViewPr>
    <p:cSldViewPr snapToGrid="0">
      <p:cViewPr varScale="1">
        <p:scale>
          <a:sx n="92" d="100"/>
          <a:sy n="92" d="100"/>
        </p:scale>
        <p:origin x="392" y="72"/>
      </p:cViewPr>
      <p:guideLst>
        <p:guide orient="horz" pos="241"/>
        <p:guide pos="3840"/>
        <p:guide orient="horz" pos="941"/>
        <p:guide pos="287"/>
        <p:guide orient="horz" pos="116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68"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6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66"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cadf6c7b29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7" name="Google Shape;377;g2cadf6c7b29_0_5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cb117a4b0c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7" name="Google Shape;477;g2cb117a4b0c_0_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2cb117a4b0c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5" name="Google Shape;485;g2cb117a4b0c_0_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2cadf6c7b29_0_5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5" name="Google Shape;495;g2cadf6c7b29_0_5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2cadf6c7b29_0_5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1" name="Google Shape;501;g2cadf6c7b29_0_5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2cadf6c7b29_0_6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7" name="Google Shape;507;g2cadf6c7b29_0_6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2cadf6c7b29_0_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3" name="Google Shape;513;g2cadf6c7b29_0_6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2cadf6c7b29_0_6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9" name="Google Shape;519;g2cadf6c7b29_0_6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2cb117a4b0c_0_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5" name="Google Shape;525;g2cb117a4b0c_0_3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2cb117a4b0c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7" name="Google Shape;537;g2cb117a4b0c_0_3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2cadf6c7b29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6" name="Google Shape;546;g2cadf6c7b29_0_6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cadf6c7b29_1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6" name="Google Shape;386;g2cadf6c7b29_1_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2cb117a4b0c_0_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2" name="Google Shape;552;g2cb117a4b0c_0_4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2cadf6c7b29_0_6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1" name="Google Shape;561;g2cadf6c7b29_0_6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2cadf6c7b29_0_6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7" name="Google Shape;567;g2cadf6c7b29_0_6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2cadf6c7b29_0_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3" name="Google Shape;573;g2cadf6c7b29_0_6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2cadf6c7b2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9" name="Google Shape;579;g2cadf6c7b29_0_6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2f0e1b6c341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2f0e1b6c341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cadf6c7b29_1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5" name="Google Shape;395;g2cadf6c7b29_1_1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cb117a4b0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5" name="Google Shape;405;g2cb117a4b0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cb117a4b0c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5" name="Google Shape;415;g2cb117a4b0c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2cb117a4b0c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5" name="Google Shape;425;g2cb117a4b0c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cb117a4b0c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0" name="Google Shape;440;g2cb117a4b0c_0_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2cb117a4b0c_0_5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4" name="Google Shape;454;g2cb117a4b0c_0_5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2cb117a4b0c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8" name="Google Shape;468;g2cb117a4b0c_0_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13"/>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871A3D"/>
              </a:buClr>
              <a:buSzPts val="6000"/>
              <a:buFont typeface="Arial"/>
              <a:buNone/>
              <a:defRPr sz="6000" b="1">
                <a:solidFill>
                  <a:srgbClr val="871A3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
        <p:cNvGrpSpPr/>
        <p:nvPr/>
      </p:nvGrpSpPr>
      <p:grpSpPr>
        <a:xfrm>
          <a:off x="0" y="0"/>
          <a:ext cx="0" cy="0"/>
          <a:chOff x="0" y="0"/>
          <a:chExt cx="0" cy="0"/>
        </a:xfrm>
      </p:grpSpPr>
      <p:sp>
        <p:nvSpPr>
          <p:cNvPr id="14" name="Google Shape;14;p12"/>
          <p:cNvSpPr txBox="1">
            <a:spLocks noGrp="1"/>
          </p:cNvSpPr>
          <p:nvPr>
            <p:ph type="title"/>
          </p:nvPr>
        </p:nvSpPr>
        <p:spPr>
          <a:xfrm>
            <a:off x="455000" y="383325"/>
            <a:ext cx="10515600" cy="1110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871A3D"/>
              </a:buClr>
              <a:buSzPts val="1800"/>
              <a:buFont typeface="Arial"/>
              <a:buNone/>
              <a:defRPr b="1">
                <a:solidFill>
                  <a:srgbClr val="871A3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2"/>
          <p:cNvSpPr txBox="1">
            <a:spLocks noGrp="1"/>
          </p:cNvSpPr>
          <p:nvPr>
            <p:ph type="body" idx="1"/>
          </p:nvPr>
        </p:nvSpPr>
        <p:spPr>
          <a:xfrm>
            <a:off x="455000" y="1493275"/>
            <a:ext cx="5497500" cy="461760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0"/>
              </a:spcBef>
              <a:spcAft>
                <a:spcPts val="0"/>
              </a:spcAft>
              <a:buClr>
                <a:schemeClr val="dk1"/>
              </a:buClr>
              <a:buSzPts val="2800"/>
              <a:buChar char="●"/>
              <a:defRPr/>
            </a:lvl1pPr>
            <a:lvl2pPr marL="914400" lvl="1" indent="-406400" algn="l">
              <a:lnSpc>
                <a:spcPct val="90000"/>
              </a:lnSpc>
              <a:spcBef>
                <a:spcPts val="0"/>
              </a:spcBef>
              <a:spcAft>
                <a:spcPts val="0"/>
              </a:spcAft>
              <a:buClr>
                <a:schemeClr val="dk1"/>
              </a:buClr>
              <a:buSzPts val="2800"/>
              <a:buChar char="○"/>
              <a:defRPr sz="2800"/>
            </a:lvl2pPr>
            <a:lvl3pPr marL="1371600" lvl="2" indent="-406400" algn="l">
              <a:lnSpc>
                <a:spcPct val="90000"/>
              </a:lnSpc>
              <a:spcBef>
                <a:spcPts val="0"/>
              </a:spcBef>
              <a:spcAft>
                <a:spcPts val="0"/>
              </a:spcAft>
              <a:buClr>
                <a:schemeClr val="dk1"/>
              </a:buClr>
              <a:buSzPts val="2800"/>
              <a:buChar char="■"/>
              <a:defRPr sz="2800"/>
            </a:lvl3pPr>
            <a:lvl4pPr marL="1828800" lvl="3" indent="-342900" algn="l">
              <a:lnSpc>
                <a:spcPct val="90000"/>
              </a:lnSpc>
              <a:spcBef>
                <a:spcPts val="0"/>
              </a:spcBef>
              <a:spcAft>
                <a:spcPts val="0"/>
              </a:spcAft>
              <a:buClr>
                <a:schemeClr val="dk1"/>
              </a:buClr>
              <a:buSzPts val="1800"/>
              <a:buChar char="●"/>
              <a:defRPr/>
            </a:lvl4pPr>
            <a:lvl5pPr marL="2286000" lvl="4" indent="-342900" algn="l">
              <a:lnSpc>
                <a:spcPct val="90000"/>
              </a:lnSpc>
              <a:spcBef>
                <a:spcPts val="0"/>
              </a:spcBef>
              <a:spcAft>
                <a:spcPts val="0"/>
              </a:spcAft>
              <a:buClr>
                <a:schemeClr val="dk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l">
              <a:lnSpc>
                <a:spcPct val="90000"/>
              </a:lnSpc>
              <a:spcBef>
                <a:spcPts val="0"/>
              </a:spcBef>
              <a:spcAft>
                <a:spcPts val="0"/>
              </a:spcAft>
              <a:buClr>
                <a:schemeClr val="dk1"/>
              </a:buClr>
              <a:buSzPts val="1800"/>
              <a:buChar char="●"/>
              <a:defRPr/>
            </a:lvl7pPr>
            <a:lvl8pPr marL="3657600" lvl="7" indent="-342900" algn="l">
              <a:lnSpc>
                <a:spcPct val="90000"/>
              </a:lnSpc>
              <a:spcBef>
                <a:spcPts val="0"/>
              </a:spcBef>
              <a:spcAft>
                <a:spcPts val="0"/>
              </a:spcAft>
              <a:buClr>
                <a:schemeClr val="dk1"/>
              </a:buClr>
              <a:buSzPts val="1800"/>
              <a:buChar char="○"/>
              <a:defRPr/>
            </a:lvl8pPr>
            <a:lvl9pPr marL="4114800" lvl="8" indent="-342900" algn="l">
              <a:lnSpc>
                <a:spcPct val="90000"/>
              </a:lnSpc>
              <a:spcBef>
                <a:spcPts val="0"/>
              </a:spcBef>
              <a:spcAft>
                <a:spcPts val="0"/>
              </a:spcAft>
              <a:buClr>
                <a:schemeClr val="dk1"/>
              </a:buClr>
              <a:buSzPts val="1800"/>
              <a:buChar char="■"/>
              <a:defRPr/>
            </a:lvl9pPr>
          </a:lstStyle>
          <a:p>
            <a:endParaRPr/>
          </a:p>
        </p:txBody>
      </p:sp>
      <p:sp>
        <p:nvSpPr>
          <p:cNvPr id="16" name="Google Shape;16;p12"/>
          <p:cNvSpPr txBox="1">
            <a:spLocks noGrp="1"/>
          </p:cNvSpPr>
          <p:nvPr>
            <p:ph type="body" idx="2"/>
          </p:nvPr>
        </p:nvSpPr>
        <p:spPr>
          <a:xfrm>
            <a:off x="5945775" y="1493275"/>
            <a:ext cx="5497500" cy="461760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0"/>
              </a:spcBef>
              <a:spcAft>
                <a:spcPts val="0"/>
              </a:spcAft>
              <a:buClr>
                <a:schemeClr val="dk1"/>
              </a:buClr>
              <a:buSzPts val="2800"/>
              <a:buChar char="•"/>
              <a:defRPr/>
            </a:lvl1pPr>
            <a:lvl2pPr marL="914400" lvl="1" indent="-406400" algn="l">
              <a:lnSpc>
                <a:spcPct val="90000"/>
              </a:lnSpc>
              <a:spcBef>
                <a:spcPts val="0"/>
              </a:spcBef>
              <a:spcAft>
                <a:spcPts val="0"/>
              </a:spcAft>
              <a:buClr>
                <a:schemeClr val="dk1"/>
              </a:buClr>
              <a:buSzPts val="2800"/>
              <a:buChar char="•"/>
              <a:defRPr sz="2800"/>
            </a:lvl2pPr>
            <a:lvl3pPr marL="1371600" lvl="2" indent="-406400" algn="l">
              <a:lnSpc>
                <a:spcPct val="90000"/>
              </a:lnSpc>
              <a:spcBef>
                <a:spcPts val="0"/>
              </a:spcBef>
              <a:spcAft>
                <a:spcPts val="0"/>
              </a:spcAft>
              <a:buClr>
                <a:schemeClr val="dk1"/>
              </a:buClr>
              <a:buSzPts val="2800"/>
              <a:buChar char="•"/>
              <a:defRPr sz="2800"/>
            </a:lvl3pPr>
            <a:lvl4pPr marL="1828800" lvl="3" indent="-342900" algn="l">
              <a:lnSpc>
                <a:spcPct val="90000"/>
              </a:lnSpc>
              <a:spcBef>
                <a:spcPts val="0"/>
              </a:spcBef>
              <a:spcAft>
                <a:spcPts val="0"/>
              </a:spcAft>
              <a:buClr>
                <a:schemeClr val="dk1"/>
              </a:buClr>
              <a:buSzPts val="1800"/>
              <a:buChar char="•"/>
              <a:defRPr/>
            </a:lvl4pPr>
            <a:lvl5pPr marL="2286000" lvl="4" indent="-342900" algn="l">
              <a:lnSpc>
                <a:spcPct val="90000"/>
              </a:lnSpc>
              <a:spcBef>
                <a:spcPts val="0"/>
              </a:spcBef>
              <a:spcAft>
                <a:spcPts val="0"/>
              </a:spcAft>
              <a:buClr>
                <a:schemeClr val="dk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l">
              <a:lnSpc>
                <a:spcPct val="90000"/>
              </a:lnSpc>
              <a:spcBef>
                <a:spcPts val="0"/>
              </a:spcBef>
              <a:spcAft>
                <a:spcPts val="0"/>
              </a:spcAft>
              <a:buClr>
                <a:schemeClr val="dk1"/>
              </a:buClr>
              <a:buSzPts val="1800"/>
              <a:buChar char="•"/>
              <a:defRPr/>
            </a:lvl7pPr>
            <a:lvl8pPr marL="3657600" lvl="7" indent="-342900" algn="l">
              <a:lnSpc>
                <a:spcPct val="90000"/>
              </a:lnSpc>
              <a:spcBef>
                <a:spcPts val="0"/>
              </a:spcBef>
              <a:spcAft>
                <a:spcPts val="0"/>
              </a:spcAft>
              <a:buClr>
                <a:schemeClr val="dk1"/>
              </a:buClr>
              <a:buSzPts val="1800"/>
              <a:buChar char="•"/>
              <a:defRPr/>
            </a:lvl8pPr>
            <a:lvl9pPr marL="4114800" lvl="8" indent="-342900" algn="l">
              <a:lnSpc>
                <a:spcPct val="90000"/>
              </a:lnSpc>
              <a:spcBef>
                <a:spcPts val="0"/>
              </a:spcBef>
              <a:spcAft>
                <a:spcPts val="0"/>
              </a:spcAft>
              <a:buClr>
                <a:schemeClr val="dk1"/>
              </a:buClr>
              <a:buSzPts val="1800"/>
              <a:buChar char="•"/>
              <a:defRPr/>
            </a:lvl9pPr>
          </a:lstStyle>
          <a:p>
            <a:endParaRPr/>
          </a:p>
        </p:txBody>
      </p:sp>
      <p:sp>
        <p:nvSpPr>
          <p:cNvPr id="17" name="Google Shape;17;p12"/>
          <p:cNvSpPr/>
          <p:nvPr/>
        </p:nvSpPr>
        <p:spPr>
          <a:xfrm>
            <a:off x="-100" y="6727600"/>
            <a:ext cx="12192000" cy="130500"/>
          </a:xfrm>
          <a:prstGeom prst="rect">
            <a:avLst/>
          </a:prstGeom>
          <a:solidFill>
            <a:srgbClr val="871A3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26" name="Google Shape;26;p1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500"/>
          </a:xfrm>
          <a:prstGeom prst="rect">
            <a:avLst/>
          </a:prstGeom>
          <a:noFill/>
          <a:ln>
            <a:noFill/>
          </a:ln>
        </p:spPr>
      </p:sp>
      <p:sp>
        <p:nvSpPr>
          <p:cNvPr id="64" name="Google Shape;64;p20"/>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1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 name="Google Shape;9;p1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 name="Google Shape;10;p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quitablecities.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hyperlink" Target="https://equitablecities.com/"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9598D"/>
        </a:solidFill>
        <a:effectLst/>
      </p:bgPr>
    </p:bg>
    <p:spTree>
      <p:nvGrpSpPr>
        <p:cNvPr id="1" name="Shape 378"/>
        <p:cNvGrpSpPr/>
        <p:nvPr/>
      </p:nvGrpSpPr>
      <p:grpSpPr>
        <a:xfrm>
          <a:off x="0" y="0"/>
          <a:ext cx="0" cy="0"/>
          <a:chOff x="0" y="0"/>
          <a:chExt cx="0" cy="0"/>
        </a:xfrm>
      </p:grpSpPr>
      <p:sp>
        <p:nvSpPr>
          <p:cNvPr id="379" name="Google Shape;379;g2cadf6c7b29_0_518"/>
          <p:cNvSpPr txBox="1">
            <a:spLocks noGrp="1"/>
          </p:cNvSpPr>
          <p:nvPr>
            <p:ph type="ctrTitle"/>
          </p:nvPr>
        </p:nvSpPr>
        <p:spPr>
          <a:xfrm>
            <a:off x="1524000" y="4357498"/>
            <a:ext cx="9144000" cy="860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6000"/>
              <a:buNone/>
            </a:pPr>
            <a:r>
              <a:rPr lang="en-US" sz="5600">
                <a:solidFill>
                  <a:schemeClr val="lt1"/>
                </a:solidFill>
                <a:latin typeface="Arial"/>
                <a:ea typeface="Arial"/>
                <a:cs typeface="Arial"/>
                <a:sym typeface="Arial"/>
              </a:rPr>
              <a:t>Charles Brown</a:t>
            </a:r>
            <a:endParaRPr sz="5600">
              <a:solidFill>
                <a:schemeClr val="lt1"/>
              </a:solidFill>
              <a:latin typeface="Arial"/>
              <a:ea typeface="Arial"/>
              <a:cs typeface="Arial"/>
              <a:sym typeface="Arial"/>
            </a:endParaRPr>
          </a:p>
        </p:txBody>
      </p:sp>
      <p:sp>
        <p:nvSpPr>
          <p:cNvPr id="380" name="Google Shape;380;g2cadf6c7b29_0_518"/>
          <p:cNvSpPr txBox="1">
            <a:spLocks noGrp="1"/>
          </p:cNvSpPr>
          <p:nvPr>
            <p:ph type="subTitle" idx="4294967295"/>
          </p:nvPr>
        </p:nvSpPr>
        <p:spPr>
          <a:xfrm>
            <a:off x="4323450" y="5303688"/>
            <a:ext cx="3545100" cy="548400"/>
          </a:xfrm>
          <a:prstGeom prst="rect">
            <a:avLst/>
          </a:prstGeom>
          <a:noFill/>
          <a:ln>
            <a:noFill/>
          </a:ln>
        </p:spPr>
        <p:txBody>
          <a:bodyPr spcFirstLastPara="1" wrap="square" lIns="91425" tIns="45700" rIns="91425" bIns="45700" anchor="ctr" anchorCtr="0">
            <a:normAutofit fontScale="92500"/>
          </a:bodyPr>
          <a:lstStyle/>
          <a:p>
            <a:pPr marL="0" marR="0" lvl="0" indent="0" algn="l" rtl="0">
              <a:lnSpc>
                <a:spcPct val="100000"/>
              </a:lnSpc>
              <a:spcBef>
                <a:spcPts val="1000"/>
              </a:spcBef>
              <a:spcAft>
                <a:spcPts val="0"/>
              </a:spcAft>
              <a:buClr>
                <a:schemeClr val="dk1"/>
              </a:buClr>
              <a:buSzPct val="100900"/>
              <a:buFont typeface="Arial"/>
              <a:buNone/>
            </a:pPr>
            <a:r>
              <a:rPr lang="en-US" sz="3000" b="0" i="0" u="none" strike="noStrike" cap="none">
                <a:solidFill>
                  <a:schemeClr val="lt1"/>
                </a:solidFill>
                <a:latin typeface="Arial"/>
                <a:ea typeface="Arial"/>
                <a:cs typeface="Arial"/>
                <a:sym typeface="Arial"/>
              </a:rPr>
              <a:t>Ciudades Equitativas</a:t>
            </a:r>
            <a:endParaRPr sz="3000" b="0" i="0" u="none" strike="noStrike" cap="none">
              <a:solidFill>
                <a:schemeClr val="lt1"/>
              </a:solidFill>
              <a:latin typeface="Arial"/>
              <a:ea typeface="Arial"/>
              <a:cs typeface="Arial"/>
              <a:sym typeface="Arial"/>
            </a:endParaRPr>
          </a:p>
        </p:txBody>
      </p:sp>
      <p:sp>
        <p:nvSpPr>
          <p:cNvPr id="381" name="Google Shape;381;g2cadf6c7b29_0_518"/>
          <p:cNvSpPr txBox="1"/>
          <p:nvPr/>
        </p:nvSpPr>
        <p:spPr>
          <a:xfrm>
            <a:off x="3635100" y="5937575"/>
            <a:ext cx="4921800" cy="714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0"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https://equitablecities.com/</a:t>
            </a:r>
            <a:r>
              <a:rPr lang="en-US" sz="3000" b="0" i="0" u="none" strike="noStrike" cap="none">
                <a:solidFill>
                  <a:schemeClr val="lt1"/>
                </a:solidFill>
                <a:latin typeface="Arial"/>
                <a:ea typeface="Arial"/>
                <a:cs typeface="Arial"/>
                <a:sym typeface="Arial"/>
              </a:rPr>
              <a:t> </a:t>
            </a:r>
            <a:endParaRPr sz="3000" b="0" i="0" u="none" strike="noStrike" cap="none">
              <a:solidFill>
                <a:schemeClr val="lt1"/>
              </a:solidFill>
              <a:latin typeface="Arial"/>
              <a:ea typeface="Arial"/>
              <a:cs typeface="Arial"/>
              <a:sym typeface="Arial"/>
            </a:endParaRPr>
          </a:p>
        </p:txBody>
      </p:sp>
      <p:sp>
        <p:nvSpPr>
          <p:cNvPr id="382" name="Google Shape;382;g2cadf6c7b29_0_518"/>
          <p:cNvSpPr txBox="1">
            <a:spLocks noGrp="1"/>
          </p:cNvSpPr>
          <p:nvPr>
            <p:ph type="ctrTitle"/>
          </p:nvPr>
        </p:nvSpPr>
        <p:spPr>
          <a:xfrm>
            <a:off x="828600" y="575025"/>
            <a:ext cx="10534800" cy="3549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6000"/>
              <a:buNone/>
            </a:pPr>
            <a:r>
              <a:rPr lang="en-US" sz="5000" b="1">
                <a:solidFill>
                  <a:schemeClr val="lt1"/>
                </a:solidFill>
                <a:latin typeface="Arial"/>
                <a:ea typeface="Arial"/>
                <a:cs typeface="Arial"/>
                <a:sym typeface="Arial"/>
              </a:rPr>
              <a:t>El Piloto de Asistencia Técnica en Equidad en Salud y Diseño Comunitario</a:t>
            </a:r>
            <a:endParaRPr sz="5000" b="1">
              <a:solidFill>
                <a:schemeClr val="lt1"/>
              </a:solidFill>
              <a:latin typeface="Arial"/>
              <a:ea typeface="Arial"/>
              <a:cs typeface="Arial"/>
              <a:sym typeface="Arial"/>
            </a:endParaRPr>
          </a:p>
        </p:txBody>
      </p:sp>
      <p:pic>
        <p:nvPicPr>
          <p:cNvPr id="383" name="Google Shape;383;g2cadf6c7b29_0_518"/>
          <p:cNvPicPr preferRelativeResize="0"/>
          <p:nvPr/>
        </p:nvPicPr>
        <p:blipFill rotWithShape="1">
          <a:blip r:embed="rId4">
            <a:alphaModFix/>
          </a:blip>
          <a:srcRect/>
          <a:stretch/>
        </p:blipFill>
        <p:spPr>
          <a:xfrm>
            <a:off x="10797750" y="5660250"/>
            <a:ext cx="1261000" cy="1092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g2cb117a4b0c_0_78"/>
          <p:cNvSpPr txBox="1">
            <a:spLocks noGrp="1"/>
          </p:cNvSpPr>
          <p:nvPr>
            <p:ph type="title"/>
          </p:nvPr>
        </p:nvSpPr>
        <p:spPr>
          <a:xfrm>
            <a:off x="455000" y="383325"/>
            <a:ext cx="10515600" cy="1521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3500" b="1">
                <a:solidFill>
                  <a:srgbClr val="19598D"/>
                </a:solidFill>
              </a:rPr>
              <a:t>Rediseñando con Justicia: Construyendo Comunidades Equitativas para Todos</a:t>
            </a:r>
            <a:endParaRPr sz="3500" b="1">
              <a:solidFill>
                <a:srgbClr val="19598D"/>
              </a:solidFill>
            </a:endParaRPr>
          </a:p>
        </p:txBody>
      </p:sp>
      <p:sp>
        <p:nvSpPr>
          <p:cNvPr id="480" name="Google Shape;480;g2cb117a4b0c_0_78"/>
          <p:cNvSpPr txBox="1">
            <a:spLocks noGrp="1"/>
          </p:cNvSpPr>
          <p:nvPr>
            <p:ph type="body" idx="2"/>
          </p:nvPr>
        </p:nvSpPr>
        <p:spPr>
          <a:xfrm>
            <a:off x="455000" y="2099675"/>
            <a:ext cx="6869700" cy="4011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800"/>
              <a:buNone/>
            </a:pPr>
            <a:r>
              <a:rPr lang="en-US"/>
              <a:t>Principios de Diseño Universal:</a:t>
            </a:r>
            <a:endParaRPr/>
          </a:p>
          <a:p>
            <a:pPr marL="457200" lvl="0" indent="-406400" algn="l" rtl="0">
              <a:lnSpc>
                <a:spcPct val="90000"/>
              </a:lnSpc>
              <a:spcBef>
                <a:spcPts val="1000"/>
              </a:spcBef>
              <a:spcAft>
                <a:spcPts val="0"/>
              </a:spcAft>
              <a:buSzPts val="2800"/>
              <a:buChar char="•"/>
            </a:pPr>
            <a:r>
              <a:rPr lang="en-US"/>
              <a:t>Aplica los principios de </a:t>
            </a:r>
            <a:r>
              <a:rPr lang="en-US" b="1"/>
              <a:t>diseño universal</a:t>
            </a:r>
            <a:r>
              <a:rPr lang="en-US"/>
              <a:t> en espacios públicos y edificios para garantizar la accesibilidad para personas con </a:t>
            </a:r>
            <a:r>
              <a:rPr lang="en-US" b="1"/>
              <a:t>discapacidades</a:t>
            </a:r>
            <a:r>
              <a:rPr lang="en-US"/>
              <a:t>.</a:t>
            </a:r>
            <a:endParaRPr/>
          </a:p>
          <a:p>
            <a:pPr marL="457200" lvl="0" indent="0" algn="l" rtl="0">
              <a:lnSpc>
                <a:spcPct val="90000"/>
              </a:lnSpc>
              <a:spcBef>
                <a:spcPts val="1000"/>
              </a:spcBef>
              <a:spcAft>
                <a:spcPts val="0"/>
              </a:spcAft>
              <a:buNone/>
            </a:pPr>
            <a:endParaRPr sz="1200"/>
          </a:p>
          <a:p>
            <a:pPr marL="457200" lvl="0" indent="-406400" algn="l" rtl="0">
              <a:lnSpc>
                <a:spcPct val="90000"/>
              </a:lnSpc>
              <a:spcBef>
                <a:spcPts val="0"/>
              </a:spcBef>
              <a:spcAft>
                <a:spcPts val="1000"/>
              </a:spcAft>
              <a:buSzPts val="2800"/>
              <a:buChar char="•"/>
            </a:pPr>
            <a:r>
              <a:rPr lang="en-US"/>
              <a:t>Esto va más allá de los requisitos legales mínimos para crear espacios que sean genuinamente utilizables y </a:t>
            </a:r>
            <a:r>
              <a:rPr lang="en-US" b="1"/>
              <a:t>acogedores </a:t>
            </a:r>
            <a:r>
              <a:rPr lang="en-US"/>
              <a:t>para todos.</a:t>
            </a:r>
            <a:endParaRPr/>
          </a:p>
        </p:txBody>
      </p:sp>
      <p:sp>
        <p:nvSpPr>
          <p:cNvPr id="481" name="Google Shape;481;g2cb117a4b0c_0_78"/>
          <p:cNvSpPr/>
          <p:nvPr/>
        </p:nvSpPr>
        <p:spPr>
          <a:xfrm>
            <a:off x="-100" y="6727600"/>
            <a:ext cx="12192000" cy="1305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2" name="Google Shape;482;g2cb117a4b0c_0_78" descr="Una mujer en una silla de ruedas con motor está leyendo la etiqueta de un artículo en un estante de un supermercado. Hay artículos en estantes más altos y más bajos que parecen estar fuera de su alcance."/>
          <p:cNvPicPr preferRelativeResize="0"/>
          <p:nvPr/>
        </p:nvPicPr>
        <p:blipFill>
          <a:blip r:embed="rId3">
            <a:alphaModFix/>
          </a:blip>
          <a:stretch>
            <a:fillRect/>
          </a:stretch>
        </p:blipFill>
        <p:spPr>
          <a:xfrm>
            <a:off x="7501100" y="1452200"/>
            <a:ext cx="4708220" cy="52260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g2cb117a4b0c_0_95"/>
          <p:cNvSpPr txBox="1">
            <a:spLocks noGrp="1"/>
          </p:cNvSpPr>
          <p:nvPr>
            <p:ph type="title"/>
          </p:nvPr>
        </p:nvSpPr>
        <p:spPr>
          <a:xfrm>
            <a:off x="455625" y="383325"/>
            <a:ext cx="10666800" cy="1383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b="1">
                <a:solidFill>
                  <a:srgbClr val="19598D"/>
                </a:solidFill>
              </a:rPr>
              <a:t>Porter Knight</a:t>
            </a:r>
            <a:r>
              <a:rPr lang="en-US">
                <a:solidFill>
                  <a:srgbClr val="19598D"/>
                </a:solidFill>
              </a:rPr>
              <a:t> </a:t>
            </a:r>
            <a:br>
              <a:rPr lang="en-US">
                <a:solidFill>
                  <a:srgbClr val="19598D"/>
                </a:solidFill>
              </a:rPr>
            </a:br>
            <a:r>
              <a:rPr lang="en-US" b="1">
                <a:solidFill>
                  <a:srgbClr val="19598D"/>
                </a:solidFill>
              </a:rPr>
              <a:t>Bristol, VT</a:t>
            </a:r>
            <a:endParaRPr b="1">
              <a:solidFill>
                <a:srgbClr val="19598D"/>
              </a:solidFill>
            </a:endParaRPr>
          </a:p>
        </p:txBody>
      </p:sp>
      <p:sp>
        <p:nvSpPr>
          <p:cNvPr id="488" name="Google Shape;488;g2cb117a4b0c_0_95"/>
          <p:cNvSpPr/>
          <p:nvPr/>
        </p:nvSpPr>
        <p:spPr>
          <a:xfrm>
            <a:off x="-100" y="6727600"/>
            <a:ext cx="12192000" cy="1305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9" name="Google Shape;489;g2cb117a4b0c_0_95" descr="Un punto de inicio de camino con un pequeño estacionamiento parcialmente cubierto de hojas y separado del césped por rocas de paisaje. Hay una mesa de picnic en el césped sin un camino accesible visible que conduciendo hacia ella. A la izquierda hay un camino que pasa junto a un cartel de inicio del camino hacia una zona boscosa."/>
          <p:cNvPicPr preferRelativeResize="0"/>
          <p:nvPr/>
        </p:nvPicPr>
        <p:blipFill rotWithShape="1">
          <a:blip r:embed="rId3">
            <a:alphaModFix/>
          </a:blip>
          <a:srcRect t="5132"/>
          <a:stretch/>
        </p:blipFill>
        <p:spPr>
          <a:xfrm>
            <a:off x="9017525" y="3671574"/>
            <a:ext cx="2945775" cy="2092825"/>
          </a:xfrm>
          <a:prstGeom prst="rect">
            <a:avLst/>
          </a:prstGeom>
          <a:noFill/>
          <a:ln>
            <a:noFill/>
          </a:ln>
        </p:spPr>
      </p:pic>
      <p:pic>
        <p:nvPicPr>
          <p:cNvPr id="490" name="Google Shape;490;g2cb117a4b0c_0_95">
            <a:extLst>
              <a:ext uri="{C183D7F6-B498-43B3-948B-1728B52AA6E4}">
                <adec:decorative xmlns:adec="http://schemas.microsoft.com/office/drawing/2017/decorative" val="1"/>
              </a:ext>
            </a:extLst>
          </p:cNvPr>
          <p:cNvPicPr preferRelativeResize="0"/>
          <p:nvPr/>
        </p:nvPicPr>
        <p:blipFill rotWithShape="1">
          <a:blip r:embed="rId4">
            <a:alphaModFix/>
          </a:blip>
          <a:srcRect l="76598" t="88613" r="4808" b="1198"/>
          <a:stretch/>
        </p:blipFill>
        <p:spPr>
          <a:xfrm>
            <a:off x="9676650" y="829850"/>
            <a:ext cx="2152776" cy="663426"/>
          </a:xfrm>
          <a:prstGeom prst="rect">
            <a:avLst/>
          </a:prstGeom>
          <a:noFill/>
          <a:ln>
            <a:noFill/>
          </a:ln>
        </p:spPr>
      </p:pic>
      <p:sp>
        <p:nvSpPr>
          <p:cNvPr id="491" name="Google Shape;491;g2cb117a4b0c_0_95"/>
          <p:cNvSpPr txBox="1">
            <a:spLocks noGrp="1"/>
          </p:cNvSpPr>
          <p:nvPr>
            <p:ph type="body" idx="2"/>
          </p:nvPr>
        </p:nvSpPr>
        <p:spPr>
          <a:xfrm>
            <a:off x="455625" y="1843425"/>
            <a:ext cx="10987800" cy="4766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b="1"/>
              <a:t>Título del proyecto</a:t>
            </a:r>
            <a:r>
              <a:rPr lang="en-US"/>
              <a:t>: Aumentando acceso a espacios recreativos en parques municipales</a:t>
            </a:r>
            <a:endParaRPr/>
          </a:p>
          <a:p>
            <a:pPr marL="0" lvl="0" indent="0" algn="l" rtl="0">
              <a:lnSpc>
                <a:spcPct val="90000"/>
              </a:lnSpc>
              <a:spcBef>
                <a:spcPts val="1000"/>
              </a:spcBef>
              <a:spcAft>
                <a:spcPts val="0"/>
              </a:spcAft>
              <a:buNone/>
            </a:pPr>
            <a:endParaRPr sz="1200"/>
          </a:p>
          <a:p>
            <a:pPr marL="0" lvl="0" indent="0" algn="l" rtl="0">
              <a:lnSpc>
                <a:spcPct val="90000"/>
              </a:lnSpc>
              <a:spcBef>
                <a:spcPts val="0"/>
              </a:spcBef>
              <a:spcAft>
                <a:spcPts val="0"/>
              </a:spcAft>
              <a:buNone/>
            </a:pPr>
            <a:r>
              <a:rPr lang="en-US" b="1"/>
              <a:t>Meta</a:t>
            </a:r>
            <a:r>
              <a:rPr lang="en-US"/>
              <a:t>: Incrementar el acceso equitativo a senderos recreativos en cinco parques municipales</a:t>
            </a:r>
            <a:endParaRPr/>
          </a:p>
          <a:p>
            <a:pPr marL="0" lvl="0" indent="0" algn="l" rtl="0">
              <a:lnSpc>
                <a:spcPct val="90000"/>
              </a:lnSpc>
              <a:spcBef>
                <a:spcPts val="1000"/>
              </a:spcBef>
              <a:spcAft>
                <a:spcPts val="0"/>
              </a:spcAft>
              <a:buNone/>
            </a:pPr>
            <a:endParaRPr sz="1000"/>
          </a:p>
          <a:p>
            <a:pPr marL="457200" lvl="0" indent="-406400" algn="l" rtl="0">
              <a:lnSpc>
                <a:spcPct val="100000"/>
              </a:lnSpc>
              <a:spcBef>
                <a:spcPts val="0"/>
              </a:spcBef>
              <a:spcAft>
                <a:spcPts val="0"/>
              </a:spcAft>
              <a:buSzPts val="2800"/>
              <a:buChar char="●"/>
            </a:pPr>
            <a:r>
              <a:rPr lang="en-US"/>
              <a:t>Asistencia técnica y Recursos Proporcionados:</a:t>
            </a:r>
            <a:endParaRPr/>
          </a:p>
          <a:p>
            <a:pPr marL="914400" lvl="1" indent="-406400" algn="l" rtl="0">
              <a:lnSpc>
                <a:spcPct val="100000"/>
              </a:lnSpc>
              <a:spcBef>
                <a:spcPts val="800"/>
              </a:spcBef>
              <a:spcAft>
                <a:spcPts val="0"/>
              </a:spcAft>
              <a:buSzPts val="2800"/>
              <a:buChar char="○"/>
            </a:pPr>
            <a:r>
              <a:rPr lang="en-US"/>
              <a:t>Destacado en un podcast</a:t>
            </a:r>
            <a:endParaRPr/>
          </a:p>
          <a:p>
            <a:pPr marL="914400" lvl="1" indent="-406400" algn="l" rtl="0">
              <a:lnSpc>
                <a:spcPct val="100000"/>
              </a:lnSpc>
              <a:spcBef>
                <a:spcPts val="800"/>
              </a:spcBef>
              <a:spcAft>
                <a:spcPts val="0"/>
              </a:spcAft>
              <a:buSzPts val="2800"/>
              <a:buChar char="○"/>
            </a:pPr>
            <a:r>
              <a:rPr lang="en-US"/>
              <a:t>Orientación y guía de señalización</a:t>
            </a:r>
            <a:endParaRPr/>
          </a:p>
          <a:p>
            <a:pPr marL="914400" lvl="1" indent="-406400" algn="l" rtl="0">
              <a:lnSpc>
                <a:spcPct val="100000"/>
              </a:lnSpc>
              <a:spcBef>
                <a:spcPts val="800"/>
              </a:spcBef>
              <a:spcAft>
                <a:spcPts val="0"/>
              </a:spcAft>
              <a:buSzPts val="2800"/>
              <a:buChar char="○"/>
            </a:pPr>
            <a:r>
              <a:rPr lang="en-US"/>
              <a:t>Preparación para reuniones del “Select Board”</a:t>
            </a:r>
            <a:endParaRPr/>
          </a:p>
          <a:p>
            <a:pPr marL="914400" lvl="1" indent="-406400" algn="l" rtl="0">
              <a:lnSpc>
                <a:spcPct val="100000"/>
              </a:lnSpc>
              <a:spcBef>
                <a:spcPts val="800"/>
              </a:spcBef>
              <a:spcAft>
                <a:spcPts val="0"/>
              </a:spcAft>
              <a:buSzPts val="2800"/>
              <a:buChar char="○"/>
            </a:pPr>
            <a:r>
              <a:rPr lang="en-US"/>
              <a:t>Representaciones gráficas del parque</a:t>
            </a:r>
            <a:endParaRPr/>
          </a:p>
          <a:p>
            <a:pPr marL="0" lvl="0" indent="0" algn="l" rtl="0">
              <a:lnSpc>
                <a:spcPct val="90000"/>
              </a:lnSpc>
              <a:spcBef>
                <a:spcPts val="800"/>
              </a:spcBef>
              <a:spcAft>
                <a:spcPts val="0"/>
              </a:spcAft>
              <a:buNone/>
            </a:pPr>
            <a:endParaRPr/>
          </a:p>
          <a:p>
            <a:pPr marL="0" lvl="0" indent="0" algn="l" rtl="0">
              <a:lnSpc>
                <a:spcPct val="90000"/>
              </a:lnSpc>
              <a:spcBef>
                <a:spcPts val="1000"/>
              </a:spcBef>
              <a:spcAft>
                <a:spcPts val="0"/>
              </a:spcAft>
              <a:buSzPts val="2800"/>
              <a:buNone/>
            </a:pPr>
            <a:endParaRPr/>
          </a:p>
        </p:txBody>
      </p:sp>
      <p:pic>
        <p:nvPicPr>
          <p:cNvPr id="492" name="Google Shape;492;g2cb117a4b0c_0_95" descr="La imagen muestra una representación en 3D de un parque con un estanque a la izquierda, bordeado por grandes rocas ornamentales y un camino pavimentado a la derecha de las rocas. Un camino pavimentado con una barandilla corre junto a las rocas y se adentra en un camino pavimentado para caminar/rodar que se bifurca a la derecha y a la izquierda. Hay árboles, gramas decorativas y otras plantas a través del parque. Personas están caminando por el camino, una de ellas con muletas de antebrazo. Otras personas están sentadas en el césped y en una mesa de picnic al fondo."/>
          <p:cNvPicPr preferRelativeResize="0"/>
          <p:nvPr/>
        </p:nvPicPr>
        <p:blipFill rotWithShape="1">
          <a:blip r:embed="rId5">
            <a:alphaModFix/>
          </a:blip>
          <a:srcRect/>
          <a:stretch/>
        </p:blipFill>
        <p:spPr>
          <a:xfrm>
            <a:off x="5176800" y="137739"/>
            <a:ext cx="3433926" cy="17053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g2cadf6c7b29_0_589"/>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6000"/>
              <a:buNone/>
            </a:pPr>
            <a:endParaRPr/>
          </a:p>
        </p:txBody>
      </p:sp>
      <p:pic>
        <p:nvPicPr>
          <p:cNvPr id="498" name="Google Shape;498;g2cadf6c7b29_0_589" descr="Una vista aérea de un parque boscoso presenta un césped que colinda con una playa de arena salpicada de rocas. Se pueden ver caminos pavimentados que parten de un estacionamiento con espacios de estacionamiento accesibles destacados cerca del camino. Un camino accesible a lo largo de la orilla del agua termina en un mirador espacioso."/>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g2cadf6c7b29_0_595"/>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6000"/>
              <a:buNone/>
            </a:pPr>
            <a:endParaRPr/>
          </a:p>
        </p:txBody>
      </p:sp>
      <p:pic>
        <p:nvPicPr>
          <p:cNvPr id="504" name="Google Shape;504;g2cadf6c7b29_0_595" descr="Una vista aérea de un parque boscoso presenta un césped que colinda con una playa de arena salpicada de rocas. En esta vista, la imagen ha sido modificada para que los árboles que ocultan los caminos pavimentados y accesibles sean transparentes, mostrando características adicionales de accesibilidad, como bancos y mesas. El camino parte de un estacionamiento con espacios de estacionamiento accesibles destacados cerca del camino. Un camino accesible a lo largo de la orilla del agua termina en un mirador espacioso."/>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g2cadf6c7b29_0_601"/>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6000"/>
              <a:buNone/>
            </a:pPr>
            <a:endParaRPr/>
          </a:p>
        </p:txBody>
      </p:sp>
      <p:pic>
        <p:nvPicPr>
          <p:cNvPr id="510" name="Google Shape;510;g2cadf6c7b29_0_601" descr="Una vista desde el estacionamiento de un parque boscoso muestra caminos pavimentados y accesibles rodeados de césped y plantas ornamentales. Un cartel de accesibilidad para sillas de ruedas se muestra de manera prominente frente a los espacios de estacionamiento accesibles, junto al camino donde una persona camina con un bastón. Se pueden ver otras personas en sillas de ruedas, caminando con cochecitos, haciendo ejercicio y sentadas en el césped."/>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g2cadf6c7b29_0_607"/>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6000"/>
              <a:buNone/>
            </a:pPr>
            <a:endParaRPr/>
          </a:p>
        </p:txBody>
      </p:sp>
      <p:pic>
        <p:nvPicPr>
          <p:cNvPr id="516" name="Google Shape;516;g2cadf6c7b29_0_607" descr="La imagen muestra una representación en 3D de un parque con un estanque a la izquierda, bordeado por grandes rocas ornamentales y un camino pavimentado a la derecha de las rocas. Un camino pavimentado con una barandilla corre junto a las rocas y se conecta con un camino pavimentado para caminar/rodar que se bifurca a la derecha y a la izquierda. Hay árboles, gramas decorativas y otras plantas en todo el parque. Personas están caminando por el camino, una de ellas con muletas de antebrazo. Otras personas están sentadas en el césped y en una mesa de picnic al fondo."/>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g2cadf6c7b29_0_613"/>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6000"/>
              <a:buNone/>
            </a:pPr>
            <a:endParaRPr/>
          </a:p>
        </p:txBody>
      </p:sp>
      <p:pic>
        <p:nvPicPr>
          <p:cNvPr id="522" name="Google Shape;522;g2cadf6c7b29_0_613" descr="&#10;Una vista desde un camino de un parque boscoso muestra caminos pavimentados y accesibles rodeados de césped y plantas ornamentales. En primer plano, una persona está empujando un cochecito de bebé a lo largo del camino. Al fondo, una persona en silla de ruedas está sentada en una mesa de picnic accesible con un perro sentado cerca. Se puede ver a otra persona en silla de ruedas en el camino más adelante en el parque. Otras personas están sentadas en el césped, caminando por los caminos y sentadas en una mesa de picnic."/>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g2cb117a4b0c_0_365"/>
          <p:cNvSpPr/>
          <p:nvPr/>
        </p:nvSpPr>
        <p:spPr>
          <a:xfrm>
            <a:off x="-100" y="6727600"/>
            <a:ext cx="12192000" cy="1305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28" name="Google Shape;528;g2cb117a4b0c_0_365" descr="Una vista aérea de Middlebury, VT con edificios y luces de la calle encendidas, aparentemente al anochecer. Un puente cruza un río que atraviesa la ciudad y las montañas se alinean en el horizonte."/>
          <p:cNvPicPr preferRelativeResize="0"/>
          <p:nvPr/>
        </p:nvPicPr>
        <p:blipFill rotWithShape="1">
          <a:blip r:embed="rId3">
            <a:alphaModFix/>
          </a:blip>
          <a:srcRect l="63759" t="2465" r="1967" b="57436"/>
          <a:stretch/>
        </p:blipFill>
        <p:spPr>
          <a:xfrm>
            <a:off x="9076800" y="1311525"/>
            <a:ext cx="2879476" cy="1894946"/>
          </a:xfrm>
          <a:prstGeom prst="rect">
            <a:avLst/>
          </a:prstGeom>
          <a:noFill/>
          <a:ln>
            <a:noFill/>
          </a:ln>
        </p:spPr>
      </p:pic>
      <p:pic>
        <p:nvPicPr>
          <p:cNvPr id="529" name="Google Shape;529;g2cb117a4b0c_0_365">
            <a:extLst>
              <a:ext uri="{C183D7F6-B498-43B3-948B-1728B52AA6E4}">
                <adec:decorative xmlns:adec="http://schemas.microsoft.com/office/drawing/2017/decorative" val="1"/>
              </a:ext>
            </a:extLst>
          </p:cNvPr>
          <p:cNvPicPr preferRelativeResize="0"/>
          <p:nvPr/>
        </p:nvPicPr>
        <p:blipFill rotWithShape="1">
          <a:blip r:embed="rId4">
            <a:alphaModFix/>
          </a:blip>
          <a:srcRect l="76598" t="88613" r="4808" b="1198"/>
          <a:stretch/>
        </p:blipFill>
        <p:spPr>
          <a:xfrm>
            <a:off x="9738100" y="5974025"/>
            <a:ext cx="2266976" cy="698625"/>
          </a:xfrm>
          <a:prstGeom prst="rect">
            <a:avLst/>
          </a:prstGeom>
          <a:noFill/>
          <a:ln>
            <a:noFill/>
          </a:ln>
        </p:spPr>
      </p:pic>
      <p:sp>
        <p:nvSpPr>
          <p:cNvPr id="530" name="Google Shape;530;g2cb117a4b0c_0_365"/>
          <p:cNvSpPr txBox="1">
            <a:spLocks noGrp="1"/>
          </p:cNvSpPr>
          <p:nvPr>
            <p:ph type="body" idx="2"/>
          </p:nvPr>
        </p:nvSpPr>
        <p:spPr>
          <a:xfrm>
            <a:off x="455625" y="1929300"/>
            <a:ext cx="7023300" cy="4467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b="1"/>
              <a:t>Título del proyecto:</a:t>
            </a:r>
            <a:r>
              <a:rPr lang="en-US"/>
              <a:t> Proyecto de Parque de patinaje de Middlebury</a:t>
            </a:r>
            <a:endParaRPr sz="1200" b="1"/>
          </a:p>
          <a:p>
            <a:pPr marL="0" lvl="0" indent="0" algn="l" rtl="0">
              <a:lnSpc>
                <a:spcPct val="90000"/>
              </a:lnSpc>
              <a:spcBef>
                <a:spcPts val="1000"/>
              </a:spcBef>
              <a:spcAft>
                <a:spcPts val="0"/>
              </a:spcAft>
              <a:buNone/>
            </a:pPr>
            <a:endParaRPr b="1"/>
          </a:p>
          <a:p>
            <a:pPr marL="0" lvl="0" indent="0" algn="l" rtl="0">
              <a:lnSpc>
                <a:spcPct val="90000"/>
              </a:lnSpc>
              <a:spcBef>
                <a:spcPts val="1000"/>
              </a:spcBef>
              <a:spcAft>
                <a:spcPts val="0"/>
              </a:spcAft>
              <a:buNone/>
            </a:pPr>
            <a:r>
              <a:rPr lang="en-US" b="1"/>
              <a:t>Meta:</a:t>
            </a:r>
            <a:r>
              <a:rPr lang="en-US"/>
              <a:t> Crear un parque de patinaje amigable para todas las edades, contemporáneo, accesible y abierto a todos independientemente del nivel de habilidad, incluidas diversas disciplinas sobre ruedas.</a:t>
            </a:r>
            <a:endParaRPr/>
          </a:p>
          <a:p>
            <a:pPr marL="0" lvl="0" indent="0" algn="l" rtl="0">
              <a:lnSpc>
                <a:spcPct val="90000"/>
              </a:lnSpc>
              <a:spcBef>
                <a:spcPts val="1000"/>
              </a:spcBef>
              <a:spcAft>
                <a:spcPts val="1000"/>
              </a:spcAft>
              <a:buNone/>
            </a:pPr>
            <a:endParaRPr/>
          </a:p>
        </p:txBody>
      </p:sp>
      <p:sp>
        <p:nvSpPr>
          <p:cNvPr id="531" name="Google Shape;531;g2cb117a4b0c_0_365"/>
          <p:cNvSpPr txBox="1">
            <a:spLocks noGrp="1"/>
          </p:cNvSpPr>
          <p:nvPr>
            <p:ph type="title"/>
          </p:nvPr>
        </p:nvSpPr>
        <p:spPr>
          <a:xfrm>
            <a:off x="455625" y="261175"/>
            <a:ext cx="11950200" cy="1807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3800">
                <a:solidFill>
                  <a:srgbClr val="19598D"/>
                </a:solidFill>
              </a:rPr>
              <a:t>Proyecto de Parque de patinaje de </a:t>
            </a:r>
            <a:r>
              <a:rPr lang="en-US" sz="3800" b="1">
                <a:solidFill>
                  <a:srgbClr val="19598D"/>
                </a:solidFill>
              </a:rPr>
              <a:t>Middlebury </a:t>
            </a:r>
            <a:r>
              <a:rPr lang="en-US" sz="3800">
                <a:solidFill>
                  <a:srgbClr val="19598D"/>
                </a:solidFill>
              </a:rPr>
              <a:t>Municipio de</a:t>
            </a:r>
            <a:r>
              <a:rPr lang="en-US" sz="3800" b="1">
                <a:solidFill>
                  <a:srgbClr val="19598D"/>
                </a:solidFill>
              </a:rPr>
              <a:t> Middlebury, VT</a:t>
            </a:r>
            <a:endParaRPr sz="3800" b="1">
              <a:solidFill>
                <a:srgbClr val="19598D"/>
              </a:solidFill>
            </a:endParaRPr>
          </a:p>
        </p:txBody>
      </p:sp>
      <p:pic>
        <p:nvPicPr>
          <p:cNvPr id="532" name="Google Shape;532;g2cb117a4b0c_0_365" descr="parque de patinaje."/>
          <p:cNvPicPr preferRelativeResize="0"/>
          <p:nvPr/>
        </p:nvPicPr>
        <p:blipFill>
          <a:blip r:embed="rId5">
            <a:alphaModFix/>
          </a:blip>
          <a:stretch>
            <a:fillRect/>
          </a:stretch>
        </p:blipFill>
        <p:spPr>
          <a:xfrm>
            <a:off x="6748275" y="2861600"/>
            <a:ext cx="3609609" cy="1807800"/>
          </a:xfrm>
          <a:prstGeom prst="rect">
            <a:avLst/>
          </a:prstGeom>
          <a:noFill/>
          <a:ln>
            <a:noFill/>
          </a:ln>
        </p:spPr>
      </p:pic>
      <p:pic>
        <p:nvPicPr>
          <p:cNvPr id="533" name="Google Shape;533;g2cb117a4b0c_0_365" descr="Otra imagen del parque de patinaje con líneas guía adicionales que conducen a sugerencias escritas a mano para revisiones/modificaciones al parque de patinaje."/>
          <p:cNvPicPr preferRelativeResize="0"/>
          <p:nvPr/>
        </p:nvPicPr>
        <p:blipFill>
          <a:blip r:embed="rId6">
            <a:alphaModFix/>
          </a:blip>
          <a:stretch>
            <a:fillRect/>
          </a:stretch>
        </p:blipFill>
        <p:spPr>
          <a:xfrm>
            <a:off x="8827150" y="3674200"/>
            <a:ext cx="3415226" cy="1707600"/>
          </a:xfrm>
          <a:prstGeom prst="rect">
            <a:avLst/>
          </a:prstGeom>
          <a:noFill/>
          <a:ln>
            <a:noFill/>
          </a:ln>
        </p:spPr>
      </p:pic>
      <p:pic>
        <p:nvPicPr>
          <p:cNvPr id="534" name="Google Shape;534;g2cb117a4b0c_0_365" descr="Una nueva representación del parque de patinaje con las modificaciones sugeridas incorporadas."/>
          <p:cNvPicPr preferRelativeResize="0"/>
          <p:nvPr/>
        </p:nvPicPr>
        <p:blipFill>
          <a:blip r:embed="rId7">
            <a:alphaModFix/>
          </a:blip>
          <a:stretch>
            <a:fillRect/>
          </a:stretch>
        </p:blipFill>
        <p:spPr>
          <a:xfrm>
            <a:off x="6824475" y="5145450"/>
            <a:ext cx="2879475" cy="14397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g2cb117a4b0c_0_381"/>
          <p:cNvSpPr/>
          <p:nvPr/>
        </p:nvSpPr>
        <p:spPr>
          <a:xfrm>
            <a:off x="-100" y="6727600"/>
            <a:ext cx="12192000" cy="1305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g2cb117a4b0c_0_381"/>
          <p:cNvSpPr txBox="1">
            <a:spLocks noGrp="1"/>
          </p:cNvSpPr>
          <p:nvPr>
            <p:ph type="title"/>
          </p:nvPr>
        </p:nvSpPr>
        <p:spPr>
          <a:xfrm>
            <a:off x="455625" y="261175"/>
            <a:ext cx="11950200" cy="183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3800">
                <a:solidFill>
                  <a:srgbClr val="19598D"/>
                </a:solidFill>
              </a:rPr>
              <a:t>Proyecto de Parque de patinaje de </a:t>
            </a:r>
            <a:r>
              <a:rPr lang="en-US" sz="3800" b="1">
                <a:solidFill>
                  <a:srgbClr val="19598D"/>
                </a:solidFill>
              </a:rPr>
              <a:t>Middlebury</a:t>
            </a:r>
            <a:endParaRPr sz="3800" b="1">
              <a:solidFill>
                <a:srgbClr val="19598D"/>
              </a:solidFill>
            </a:endParaRPr>
          </a:p>
          <a:p>
            <a:pPr marL="0" lvl="0" indent="0" algn="l" rtl="0">
              <a:lnSpc>
                <a:spcPct val="90000"/>
              </a:lnSpc>
              <a:spcBef>
                <a:spcPts val="0"/>
              </a:spcBef>
              <a:spcAft>
                <a:spcPts val="0"/>
              </a:spcAft>
              <a:buSzPts val="1800"/>
              <a:buNone/>
            </a:pPr>
            <a:r>
              <a:rPr lang="en-US" sz="3800">
                <a:solidFill>
                  <a:srgbClr val="19598D"/>
                </a:solidFill>
              </a:rPr>
              <a:t>Municipio de</a:t>
            </a:r>
            <a:r>
              <a:rPr lang="en-US" sz="3800" b="1">
                <a:solidFill>
                  <a:srgbClr val="19598D"/>
                </a:solidFill>
              </a:rPr>
              <a:t> Middlebury, VT</a:t>
            </a:r>
            <a:endParaRPr sz="3800" b="1">
              <a:solidFill>
                <a:srgbClr val="19598D"/>
              </a:solidFill>
            </a:endParaRPr>
          </a:p>
        </p:txBody>
      </p:sp>
      <p:sp>
        <p:nvSpPr>
          <p:cNvPr id="541" name="Google Shape;541;g2cb117a4b0c_0_381"/>
          <p:cNvSpPr txBox="1">
            <a:spLocks noGrp="1"/>
          </p:cNvSpPr>
          <p:nvPr>
            <p:ph type="body" idx="2"/>
          </p:nvPr>
        </p:nvSpPr>
        <p:spPr>
          <a:xfrm>
            <a:off x="150825" y="2211700"/>
            <a:ext cx="7936800" cy="4179600"/>
          </a:xfrm>
          <a:prstGeom prst="rect">
            <a:avLst/>
          </a:prstGeom>
          <a:noFill/>
          <a:ln>
            <a:noFill/>
          </a:ln>
        </p:spPr>
        <p:txBody>
          <a:bodyPr spcFirstLastPara="1" wrap="square" lIns="91425" tIns="45700" rIns="91425" bIns="45700" anchor="t" anchorCtr="0">
            <a:noAutofit/>
          </a:bodyPr>
          <a:lstStyle/>
          <a:p>
            <a:pPr marL="457200" lvl="0" indent="-400050" algn="l" rtl="0">
              <a:spcBef>
                <a:spcPts val="0"/>
              </a:spcBef>
              <a:spcAft>
                <a:spcPts val="0"/>
              </a:spcAft>
              <a:buSzPts val="2700"/>
              <a:buChar char="●"/>
            </a:pPr>
            <a:r>
              <a:rPr lang="en-US" sz="27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As</a:t>
            </a:r>
            <a:r>
              <a:rPr lang="en-US" sz="2700"/>
              <a:t>istencia técnica y recursos proporcionados:</a:t>
            </a:r>
            <a:endParaRPr sz="2700"/>
          </a:p>
          <a:p>
            <a:pPr marL="914400" lvl="1" indent="-400050" algn="l" rtl="0">
              <a:spcBef>
                <a:spcPts val="1000"/>
              </a:spcBef>
              <a:spcAft>
                <a:spcPts val="0"/>
              </a:spcAft>
              <a:buSzPts val="2700"/>
              <a:buChar char="○"/>
            </a:pPr>
            <a:r>
              <a:rPr lang="en-US" sz="2700"/>
              <a:t>Recolección y análisis de datos</a:t>
            </a:r>
            <a:endParaRPr sz="2700"/>
          </a:p>
          <a:p>
            <a:pPr marL="914400" lvl="1" indent="-400050" algn="l" rtl="0">
              <a:spcBef>
                <a:spcPts val="1000"/>
              </a:spcBef>
              <a:spcAft>
                <a:spcPts val="0"/>
              </a:spcAft>
              <a:buSzPts val="2700"/>
              <a:buChar char="○"/>
            </a:pPr>
            <a:r>
              <a:rPr lang="en-US" sz="2700"/>
              <a:t>Alcance y involucramiento</a:t>
            </a:r>
            <a:endParaRPr sz="2700"/>
          </a:p>
          <a:p>
            <a:pPr marL="914400" lvl="1" indent="-400050" algn="l" rtl="0">
              <a:spcBef>
                <a:spcPts val="1000"/>
              </a:spcBef>
              <a:spcAft>
                <a:spcPts val="0"/>
              </a:spcAft>
              <a:buSzPts val="2700"/>
              <a:buChar char="○"/>
            </a:pPr>
            <a:r>
              <a:rPr lang="en-US" sz="2700"/>
              <a:t>Apoyo al diseño del entorno urbano</a:t>
            </a:r>
            <a:endParaRPr sz="2700"/>
          </a:p>
          <a:p>
            <a:pPr marL="914400" lvl="1" indent="-400050" algn="l" rtl="0">
              <a:spcBef>
                <a:spcPts val="1000"/>
              </a:spcBef>
              <a:spcAft>
                <a:spcPts val="0"/>
              </a:spcAft>
              <a:buSzPts val="2700"/>
              <a:buChar char="○"/>
            </a:pPr>
            <a:r>
              <a:rPr lang="en-US" sz="2700"/>
              <a:t>Recursos de planificación y programación</a:t>
            </a:r>
            <a:endParaRPr sz="2700"/>
          </a:p>
          <a:p>
            <a:pPr marL="914400" lvl="1" indent="-400050" algn="l" rtl="0">
              <a:spcBef>
                <a:spcPts val="1000"/>
              </a:spcBef>
              <a:spcAft>
                <a:spcPts val="0"/>
              </a:spcAft>
              <a:buSzPts val="2700"/>
              <a:buChar char="○"/>
            </a:pPr>
            <a:r>
              <a:rPr lang="en-US" sz="2700"/>
              <a:t>Recursos de marketing y comunicaciones</a:t>
            </a:r>
            <a:endParaRPr sz="2700"/>
          </a:p>
          <a:p>
            <a:pPr marL="914400" lvl="1" indent="-400050" algn="l" rtl="0">
              <a:spcBef>
                <a:spcPts val="1000"/>
              </a:spcBef>
              <a:spcAft>
                <a:spcPts val="1000"/>
              </a:spcAft>
              <a:buSzPts val="2700"/>
              <a:buChar char="○"/>
            </a:pPr>
            <a:r>
              <a:rPr lang="en-US" sz="2700"/>
              <a:t>Recursos para recaudación de fondos y subvenciones</a:t>
            </a:r>
            <a:endParaRPr sz="2700"/>
          </a:p>
        </p:txBody>
      </p:sp>
      <p:pic>
        <p:nvPicPr>
          <p:cNvPr id="542" name="Google Shape;542;g2cb117a4b0c_0_381" descr="Una vista aérea de Middlebury, VT con edificios y luces de la calle encendidas, aparentemente al anochecer. Un puente cruza un río que atraviesa la ciudad y las montañas se alinean en el horizonte."/>
          <p:cNvPicPr preferRelativeResize="0"/>
          <p:nvPr/>
        </p:nvPicPr>
        <p:blipFill>
          <a:blip r:embed="rId3">
            <a:alphaModFix/>
          </a:blip>
          <a:stretch>
            <a:fillRect/>
          </a:stretch>
        </p:blipFill>
        <p:spPr>
          <a:xfrm>
            <a:off x="7756025" y="1493850"/>
            <a:ext cx="4160426" cy="2773625"/>
          </a:xfrm>
          <a:prstGeom prst="rect">
            <a:avLst/>
          </a:prstGeom>
          <a:noFill/>
          <a:ln>
            <a:noFill/>
          </a:ln>
        </p:spPr>
      </p:pic>
      <p:pic>
        <p:nvPicPr>
          <p:cNvPr id="543" name="Google Shape;543;g2cb117a4b0c_0_381" descr="Un parque de patinaje muestra a personas andando en patinetas y scooters. En una acera que parece amplia y accesible, un hombre sostiene la mano de un niño en una patineta. Un hombre en una silla de ruedas manual estándar observa."/>
          <p:cNvPicPr preferRelativeResize="0"/>
          <p:nvPr/>
        </p:nvPicPr>
        <p:blipFill>
          <a:blip r:embed="rId4">
            <a:alphaModFix/>
          </a:blip>
          <a:stretch>
            <a:fillRect/>
          </a:stretch>
        </p:blipFill>
        <p:spPr>
          <a:xfrm>
            <a:off x="8240025" y="4419875"/>
            <a:ext cx="3799574" cy="189978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g2cadf6c7b29_0_631"/>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6000"/>
              <a:buNone/>
            </a:pPr>
            <a:endParaRPr/>
          </a:p>
        </p:txBody>
      </p:sp>
      <p:pic>
        <p:nvPicPr>
          <p:cNvPr id="549" name="Google Shape;549;g2cadf6c7b29_0_631" descr="Una representación en 3D de un parque de patinaje muestra a patinadores, personas en scooters y ciclistas de diversas edades disfrutando del área. El parque incluye rampas y cuencos, pero carece de características accesibles visibles para personas con discapacidades de movilidad. Hay varios bancos disponibles para sentarse, y un camino liso y ancho corre a lo largo del borde del parque, adecuado para caminar o andar en bicicleta."/>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g2cadf6c7b29_1_68"/>
          <p:cNvSpPr txBox="1">
            <a:spLocks noGrp="1"/>
          </p:cNvSpPr>
          <p:nvPr>
            <p:ph type="title"/>
          </p:nvPr>
        </p:nvSpPr>
        <p:spPr>
          <a:xfrm>
            <a:off x="455000" y="230925"/>
            <a:ext cx="10515600" cy="1460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b="1">
                <a:solidFill>
                  <a:srgbClr val="19598D"/>
                </a:solidFill>
              </a:rPr>
              <a:t>Orígen y Propósito</a:t>
            </a:r>
            <a:endParaRPr b="1">
              <a:solidFill>
                <a:srgbClr val="19598D"/>
              </a:solidFill>
            </a:endParaRPr>
          </a:p>
        </p:txBody>
      </p:sp>
      <p:sp>
        <p:nvSpPr>
          <p:cNvPr id="389" name="Google Shape;389;g2cadf6c7b29_1_68"/>
          <p:cNvSpPr txBox="1">
            <a:spLocks noGrp="1"/>
          </p:cNvSpPr>
          <p:nvPr>
            <p:ph type="body" idx="2"/>
          </p:nvPr>
        </p:nvSpPr>
        <p:spPr>
          <a:xfrm>
            <a:off x="3065150" y="1460891"/>
            <a:ext cx="8786400" cy="4503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800"/>
              <a:buNone/>
            </a:pPr>
            <a:r>
              <a:rPr lang="en-US" dirty="0" err="1"/>
              <a:t>Abordar</a:t>
            </a:r>
            <a:r>
              <a:rPr lang="en-US" dirty="0"/>
              <a:t> las </a:t>
            </a:r>
            <a:r>
              <a:rPr lang="en-US" dirty="0" err="1"/>
              <a:t>disparidades</a:t>
            </a:r>
            <a:r>
              <a:rPr lang="en-US" dirty="0"/>
              <a:t> de </a:t>
            </a:r>
            <a:r>
              <a:rPr lang="en-US" dirty="0" err="1"/>
              <a:t>salud</a:t>
            </a:r>
            <a:r>
              <a:rPr lang="en-US" dirty="0"/>
              <a:t> del COVID-19 entre </a:t>
            </a:r>
            <a:r>
              <a:rPr lang="en-US" dirty="0" err="1"/>
              <a:t>poblaciones</a:t>
            </a:r>
            <a:r>
              <a:rPr lang="en-US" dirty="0"/>
              <a:t> de alto </a:t>
            </a:r>
            <a:r>
              <a:rPr lang="en-US" dirty="0" err="1"/>
              <a:t>riesgo</a:t>
            </a:r>
            <a:r>
              <a:rPr lang="en-US" dirty="0"/>
              <a:t> y </a:t>
            </a:r>
            <a:r>
              <a:rPr lang="en-US" dirty="0" err="1"/>
              <a:t>desatendidas</a:t>
            </a:r>
            <a:r>
              <a:rPr lang="en-US" dirty="0"/>
              <a:t>, </a:t>
            </a:r>
            <a:r>
              <a:rPr lang="en-US" dirty="0" err="1"/>
              <a:t>incluyendo</a:t>
            </a:r>
            <a:r>
              <a:rPr lang="en-US" dirty="0"/>
              <a:t> las </a:t>
            </a:r>
            <a:r>
              <a:rPr lang="en-US" dirty="0" err="1"/>
              <a:t>minorías</a:t>
            </a:r>
            <a:r>
              <a:rPr lang="en-US" dirty="0"/>
              <a:t> </a:t>
            </a:r>
            <a:r>
              <a:rPr lang="en-US" dirty="0" err="1"/>
              <a:t>raciales</a:t>
            </a:r>
            <a:r>
              <a:rPr lang="en-US" dirty="0"/>
              <a:t> y </a:t>
            </a:r>
            <a:r>
              <a:rPr lang="en-US" dirty="0" err="1"/>
              <a:t>étnicas</a:t>
            </a:r>
            <a:r>
              <a:rPr lang="en-US" dirty="0"/>
              <a:t> y </a:t>
            </a:r>
            <a:r>
              <a:rPr lang="en-US" dirty="0" err="1"/>
              <a:t>comunidades</a:t>
            </a:r>
            <a:r>
              <a:rPr lang="en-US" dirty="0"/>
              <a:t> rurales</a:t>
            </a:r>
            <a:endParaRPr dirty="0"/>
          </a:p>
          <a:p>
            <a:pPr marL="0" lvl="0" indent="0" algn="l" rtl="0">
              <a:lnSpc>
                <a:spcPct val="90000"/>
              </a:lnSpc>
              <a:spcBef>
                <a:spcPts val="1000"/>
              </a:spcBef>
              <a:spcAft>
                <a:spcPts val="0"/>
              </a:spcAft>
              <a:buSzPts val="2800"/>
              <a:buNone/>
            </a:pPr>
            <a:endParaRPr sz="1200" dirty="0"/>
          </a:p>
          <a:p>
            <a:pPr marL="457200" lvl="0" indent="-406400" algn="l" rtl="0">
              <a:spcBef>
                <a:spcPts val="0"/>
              </a:spcBef>
              <a:spcAft>
                <a:spcPts val="0"/>
              </a:spcAft>
              <a:buSzPts val="2800"/>
              <a:buChar char="●"/>
            </a:pPr>
            <a:r>
              <a:rPr lang="en-US" dirty="0" err="1"/>
              <a:t>Apoyar</a:t>
            </a:r>
            <a:r>
              <a:rPr lang="en-US" dirty="0"/>
              <a:t> a las </a:t>
            </a:r>
            <a:r>
              <a:rPr lang="en-US" dirty="0" err="1"/>
              <a:t>comunidades</a:t>
            </a:r>
            <a:r>
              <a:rPr lang="en-US" dirty="0"/>
              <a:t> a </a:t>
            </a:r>
            <a:r>
              <a:rPr lang="en-US" dirty="0" err="1"/>
              <a:t>crear</a:t>
            </a:r>
            <a:r>
              <a:rPr lang="en-US" dirty="0"/>
              <a:t>, </a:t>
            </a:r>
            <a:r>
              <a:rPr lang="en-US" dirty="0" err="1"/>
              <a:t>aprovechar</a:t>
            </a:r>
            <a:r>
              <a:rPr lang="en-US" dirty="0"/>
              <a:t> y </a:t>
            </a:r>
            <a:r>
              <a:rPr lang="en-US" dirty="0" err="1"/>
              <a:t>ampliar</a:t>
            </a:r>
            <a:r>
              <a:rPr lang="en-US" dirty="0"/>
              <a:t> </a:t>
            </a:r>
            <a:r>
              <a:rPr lang="en-US" dirty="0" err="1"/>
              <a:t>infraestructuras</a:t>
            </a:r>
            <a:r>
              <a:rPr lang="en-US" dirty="0"/>
              <a:t> de </a:t>
            </a:r>
            <a:r>
              <a:rPr lang="en-US" dirty="0" err="1"/>
              <a:t>apoyo</a:t>
            </a:r>
            <a:endParaRPr dirty="0"/>
          </a:p>
          <a:p>
            <a:pPr marL="457200" lvl="0" indent="-406400" algn="l" rtl="0">
              <a:spcBef>
                <a:spcPts val="1000"/>
              </a:spcBef>
              <a:spcAft>
                <a:spcPts val="0"/>
              </a:spcAft>
              <a:buSzPts val="2800"/>
              <a:buChar char="●"/>
            </a:pPr>
            <a:r>
              <a:rPr lang="en-US" dirty="0" err="1"/>
              <a:t>Movilizar</a:t>
            </a:r>
            <a:r>
              <a:rPr lang="en-US" dirty="0"/>
              <a:t> a </a:t>
            </a:r>
            <a:r>
              <a:rPr lang="en-US" dirty="0" err="1"/>
              <a:t>colaboradores</a:t>
            </a:r>
            <a:r>
              <a:rPr lang="en-US" dirty="0"/>
              <a:t> para </a:t>
            </a:r>
            <a:r>
              <a:rPr lang="en-US" dirty="0" err="1"/>
              <a:t>avanzar</a:t>
            </a:r>
            <a:r>
              <a:rPr lang="en-US" dirty="0"/>
              <a:t> la </a:t>
            </a:r>
            <a:r>
              <a:rPr lang="en-US" dirty="0" err="1"/>
              <a:t>equidad</a:t>
            </a:r>
            <a:r>
              <a:rPr lang="en-US" dirty="0"/>
              <a:t> </a:t>
            </a:r>
            <a:r>
              <a:rPr lang="en-US" dirty="0" err="1"/>
              <a:t>en</a:t>
            </a:r>
            <a:r>
              <a:rPr lang="en-US" dirty="0"/>
              <a:t> </a:t>
            </a:r>
            <a:r>
              <a:rPr lang="en-US" dirty="0" err="1"/>
              <a:t>salud</a:t>
            </a:r>
            <a:endParaRPr dirty="0"/>
          </a:p>
          <a:p>
            <a:pPr marL="457200" lvl="0" indent="-406400" algn="l" rtl="0">
              <a:spcBef>
                <a:spcPts val="1000"/>
              </a:spcBef>
              <a:spcAft>
                <a:spcPts val="0"/>
              </a:spcAft>
              <a:buSzPts val="2800"/>
              <a:buChar char="●"/>
            </a:pPr>
            <a:r>
              <a:rPr lang="en-US" dirty="0" err="1"/>
              <a:t>Proporcionar</a:t>
            </a:r>
            <a:r>
              <a:rPr lang="en-US" dirty="0"/>
              <a:t> </a:t>
            </a:r>
            <a:r>
              <a:rPr lang="en-US" dirty="0" err="1"/>
              <a:t>apoyo</a:t>
            </a:r>
            <a:r>
              <a:rPr lang="en-US" dirty="0"/>
              <a:t>, </a:t>
            </a:r>
            <a:r>
              <a:rPr lang="en-US" dirty="0" err="1"/>
              <a:t>capacidad</a:t>
            </a:r>
            <a:r>
              <a:rPr lang="en-US" dirty="0"/>
              <a:t> </a:t>
            </a:r>
            <a:r>
              <a:rPr lang="en-US" dirty="0" err="1"/>
              <a:t>adicional</a:t>
            </a:r>
            <a:r>
              <a:rPr lang="en-US" dirty="0"/>
              <a:t> y </a:t>
            </a:r>
            <a:r>
              <a:rPr lang="en-US" dirty="0" err="1"/>
              <a:t>recursos</a:t>
            </a:r>
            <a:r>
              <a:rPr lang="en-US" dirty="0"/>
              <a:t> a </a:t>
            </a:r>
            <a:r>
              <a:rPr lang="en-US" dirty="0" err="1"/>
              <a:t>comunidades</a:t>
            </a:r>
            <a:r>
              <a:rPr lang="en-US" dirty="0"/>
              <a:t> de "</a:t>
            </a:r>
            <a:r>
              <a:rPr lang="en-US" dirty="0" err="1"/>
              <a:t>poblaciones</a:t>
            </a:r>
            <a:r>
              <a:rPr lang="en-US" dirty="0"/>
              <a:t> </a:t>
            </a:r>
            <a:r>
              <a:rPr lang="en-US" dirty="0" err="1"/>
              <a:t>prioritarias</a:t>
            </a:r>
            <a:r>
              <a:rPr lang="en-US" dirty="0"/>
              <a:t>" </a:t>
            </a:r>
            <a:r>
              <a:rPr lang="en-US" dirty="0" err="1"/>
              <a:t>históricamente</a:t>
            </a:r>
            <a:r>
              <a:rPr lang="en-US" dirty="0"/>
              <a:t> </a:t>
            </a:r>
            <a:r>
              <a:rPr lang="en-US" dirty="0" err="1"/>
              <a:t>marginadas</a:t>
            </a:r>
            <a:r>
              <a:rPr lang="en-US" dirty="0"/>
              <a:t> y </a:t>
            </a:r>
            <a:r>
              <a:rPr lang="en-US" dirty="0" err="1"/>
              <a:t>subrepresentadas</a:t>
            </a:r>
            <a:endParaRPr dirty="0"/>
          </a:p>
          <a:p>
            <a:pPr marL="0" lvl="0" indent="0" algn="l" rtl="0">
              <a:lnSpc>
                <a:spcPct val="90000"/>
              </a:lnSpc>
              <a:spcBef>
                <a:spcPts val="1000"/>
              </a:spcBef>
              <a:spcAft>
                <a:spcPts val="0"/>
              </a:spcAft>
              <a:buSzPts val="2800"/>
              <a:buNone/>
            </a:pPr>
            <a:endParaRPr dirty="0"/>
          </a:p>
          <a:p>
            <a:pPr marL="0" lvl="0" indent="0" algn="l" rtl="0">
              <a:lnSpc>
                <a:spcPct val="90000"/>
              </a:lnSpc>
              <a:spcBef>
                <a:spcPts val="0"/>
              </a:spcBef>
              <a:spcAft>
                <a:spcPts val="0"/>
              </a:spcAft>
              <a:buSzPts val="2800"/>
              <a:buNone/>
            </a:pPr>
            <a:endParaRPr dirty="0"/>
          </a:p>
        </p:txBody>
      </p:sp>
      <p:sp>
        <p:nvSpPr>
          <p:cNvPr id="390" name="Google Shape;390;g2cadf6c7b29_1_68"/>
          <p:cNvSpPr/>
          <p:nvPr/>
        </p:nvSpPr>
        <p:spPr>
          <a:xfrm>
            <a:off x="-100" y="6727600"/>
            <a:ext cx="12192000" cy="1305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1" name="Google Shape;391;g2cadf6c7b29_1_68">
            <a:extLst>
              <a:ext uri="{C183D7F6-B498-43B3-948B-1728B52AA6E4}">
                <adec:decorative xmlns:adec="http://schemas.microsoft.com/office/drawing/2017/decorative" val="1"/>
              </a:ext>
            </a:extLst>
          </p:cNvPr>
          <p:cNvPicPr preferRelativeResize="0"/>
          <p:nvPr/>
        </p:nvPicPr>
        <p:blipFill rotWithShape="1">
          <a:blip r:embed="rId3">
            <a:alphaModFix/>
          </a:blip>
          <a:srcRect l="76598" t="88613" r="4808" b="1198"/>
          <a:stretch/>
        </p:blipFill>
        <p:spPr>
          <a:xfrm>
            <a:off x="9584475" y="383325"/>
            <a:ext cx="2266976" cy="698625"/>
          </a:xfrm>
          <a:prstGeom prst="rect">
            <a:avLst/>
          </a:prstGeom>
          <a:noFill/>
          <a:ln>
            <a:noFill/>
          </a:ln>
        </p:spPr>
      </p:pic>
      <p:pic>
        <p:nvPicPr>
          <p:cNvPr id="392" name="Google Shape;392;g2cadf6c7b29_1_68" descr="Un día soleado en un parque de un pequeño pueblo con un césped bien cuidado. En primer plano, hay un gazebo blanco con un techo marrón oscuro, con una entrada amplia y escaleras que conducen a él, pero sin rampas visibles para el acceso de sillas de ruedas. A la izquierda, hay tres bancos de parque marrones sobre el césped, con bases de concreto que aseguran la estabilidad. Al fondo, se alza prominente un alto asta de bandera con una bandera estadounidense. Detrás de ella, un edificio ornamentado de color beige con grandes ventanas y molduras decorativas da a la calle, donde hay semáforos y autos. El área parece bien mantenida pero carece de caminos accesibles o rampas visibles."/>
          <p:cNvPicPr preferRelativeResize="0"/>
          <p:nvPr/>
        </p:nvPicPr>
        <p:blipFill>
          <a:blip r:embed="rId4">
            <a:alphaModFix/>
          </a:blip>
          <a:stretch>
            <a:fillRect/>
          </a:stretch>
        </p:blipFill>
        <p:spPr>
          <a:xfrm>
            <a:off x="149350" y="1544025"/>
            <a:ext cx="2915801" cy="32142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9598D"/>
        </a:solidFill>
        <a:effectLst/>
      </p:bgPr>
    </p:bg>
    <p:spTree>
      <p:nvGrpSpPr>
        <p:cNvPr id="1" name="Shape 553"/>
        <p:cNvGrpSpPr/>
        <p:nvPr/>
      </p:nvGrpSpPr>
      <p:grpSpPr>
        <a:xfrm>
          <a:off x="0" y="0"/>
          <a:ext cx="0" cy="0"/>
          <a:chOff x="0" y="0"/>
          <a:chExt cx="0" cy="0"/>
        </a:xfrm>
      </p:grpSpPr>
      <p:sp>
        <p:nvSpPr>
          <p:cNvPr id="554" name="Google Shape;554;g2cb117a4b0c_0_401"/>
          <p:cNvSpPr txBox="1">
            <a:spLocks noGrp="1"/>
          </p:cNvSpPr>
          <p:nvPr>
            <p:ph type="ctrTitle"/>
          </p:nvPr>
        </p:nvSpPr>
        <p:spPr>
          <a:xfrm>
            <a:off x="1524000" y="3264898"/>
            <a:ext cx="9144000" cy="860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6000"/>
              <a:buNone/>
            </a:pPr>
            <a:r>
              <a:rPr lang="en-US" sz="5600">
                <a:solidFill>
                  <a:schemeClr val="lt1"/>
                </a:solidFill>
                <a:latin typeface="Arial"/>
                <a:ea typeface="Arial"/>
                <a:cs typeface="Arial"/>
                <a:sym typeface="Arial"/>
              </a:rPr>
              <a:t>Charles Brown</a:t>
            </a:r>
            <a:endParaRPr sz="5600">
              <a:solidFill>
                <a:schemeClr val="lt1"/>
              </a:solidFill>
              <a:latin typeface="Arial"/>
              <a:ea typeface="Arial"/>
              <a:cs typeface="Arial"/>
              <a:sym typeface="Arial"/>
            </a:endParaRPr>
          </a:p>
        </p:txBody>
      </p:sp>
      <p:sp>
        <p:nvSpPr>
          <p:cNvPr id="555" name="Google Shape;555;g2cb117a4b0c_0_401"/>
          <p:cNvSpPr txBox="1"/>
          <p:nvPr/>
        </p:nvSpPr>
        <p:spPr>
          <a:xfrm>
            <a:off x="3506200" y="4688425"/>
            <a:ext cx="4921800" cy="714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0"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https://equitablecities.com/</a:t>
            </a:r>
            <a:r>
              <a:rPr lang="en-US" sz="3000" b="0" i="0" u="none" strike="noStrike" cap="none">
                <a:solidFill>
                  <a:schemeClr val="lt1"/>
                </a:solidFill>
                <a:latin typeface="Arial"/>
                <a:ea typeface="Arial"/>
                <a:cs typeface="Arial"/>
                <a:sym typeface="Arial"/>
              </a:rPr>
              <a:t> </a:t>
            </a:r>
            <a:endParaRPr sz="3000" b="0" i="0" u="none" strike="noStrike" cap="none">
              <a:solidFill>
                <a:schemeClr val="lt1"/>
              </a:solidFill>
              <a:latin typeface="Arial"/>
              <a:ea typeface="Arial"/>
              <a:cs typeface="Arial"/>
              <a:sym typeface="Arial"/>
            </a:endParaRPr>
          </a:p>
        </p:txBody>
      </p:sp>
      <p:sp>
        <p:nvSpPr>
          <p:cNvPr id="556" name="Google Shape;556;g2cb117a4b0c_0_401"/>
          <p:cNvSpPr txBox="1">
            <a:spLocks noGrp="1"/>
          </p:cNvSpPr>
          <p:nvPr>
            <p:ph type="ctrTitle"/>
          </p:nvPr>
        </p:nvSpPr>
        <p:spPr>
          <a:xfrm>
            <a:off x="3090300" y="1177800"/>
            <a:ext cx="6011400" cy="2087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6000"/>
              <a:buNone/>
            </a:pPr>
            <a:r>
              <a:rPr lang="en-US" sz="5000" b="1">
                <a:solidFill>
                  <a:schemeClr val="lt1"/>
                </a:solidFill>
                <a:latin typeface="Arial"/>
                <a:ea typeface="Arial"/>
                <a:cs typeface="Arial"/>
                <a:sym typeface="Arial"/>
              </a:rPr>
              <a:t>¡Gracias!</a:t>
            </a:r>
            <a:endParaRPr sz="5000" b="1">
              <a:solidFill>
                <a:schemeClr val="lt1"/>
              </a:solidFill>
              <a:latin typeface="Arial"/>
              <a:ea typeface="Arial"/>
              <a:cs typeface="Arial"/>
              <a:sym typeface="Arial"/>
            </a:endParaRPr>
          </a:p>
        </p:txBody>
      </p:sp>
      <p:pic>
        <p:nvPicPr>
          <p:cNvPr id="557" name="Google Shape;557;g2cb117a4b0c_0_401"/>
          <p:cNvPicPr preferRelativeResize="0"/>
          <p:nvPr/>
        </p:nvPicPr>
        <p:blipFill rotWithShape="1">
          <a:blip r:embed="rId4">
            <a:alphaModFix/>
          </a:blip>
          <a:srcRect/>
          <a:stretch/>
        </p:blipFill>
        <p:spPr>
          <a:xfrm>
            <a:off x="10797750" y="5660250"/>
            <a:ext cx="1261000" cy="1092000"/>
          </a:xfrm>
          <a:prstGeom prst="rect">
            <a:avLst/>
          </a:prstGeom>
          <a:noFill/>
          <a:ln>
            <a:noFill/>
          </a:ln>
        </p:spPr>
      </p:pic>
      <p:sp>
        <p:nvSpPr>
          <p:cNvPr id="558" name="Google Shape;558;g2cb117a4b0c_0_401"/>
          <p:cNvSpPr txBox="1">
            <a:spLocks noGrp="1"/>
          </p:cNvSpPr>
          <p:nvPr>
            <p:ph type="subTitle" idx="4294967295"/>
          </p:nvPr>
        </p:nvSpPr>
        <p:spPr>
          <a:xfrm>
            <a:off x="3012750" y="4125588"/>
            <a:ext cx="6166500" cy="603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1000"/>
              </a:spcBef>
              <a:spcAft>
                <a:spcPts val="0"/>
              </a:spcAft>
              <a:buClr>
                <a:schemeClr val="dk1"/>
              </a:buClr>
              <a:buSzPts val="2800"/>
              <a:buFont typeface="Arial"/>
              <a:buNone/>
            </a:pPr>
            <a:r>
              <a:rPr lang="en-US" sz="3000" b="0" i="0" u="none" strike="noStrike" cap="none">
                <a:solidFill>
                  <a:schemeClr val="lt1"/>
                </a:solidFill>
                <a:latin typeface="Arial"/>
                <a:ea typeface="Arial"/>
                <a:cs typeface="Arial"/>
                <a:sym typeface="Arial"/>
              </a:rPr>
              <a:t>charlesbrown@equitablecities.com</a:t>
            </a:r>
            <a:endParaRPr sz="3000" b="0" i="0" u="none" strike="noStrike" cap="none">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g2cadf6c7b29_0_643"/>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6000"/>
              <a:buNone/>
            </a:pPr>
            <a:endParaRPr/>
          </a:p>
        </p:txBody>
      </p:sp>
      <p:pic>
        <p:nvPicPr>
          <p:cNvPr id="564" name="Google Shape;564;g2cadf6c7b29_0_643" descr="Una representación en 3D de un parque de patinaje muestra a patinadores, personas en scooters y ciclistas de diversas edades disfrutando del área. El parque incluye rampas y cuencas, pero carece de características accesibles visibles para personas con discapacidades de movilidad. Hay varios bancos disponibles para sentarse, y un camino liso y ancho corre a lo largo del borde del parque, adecuado para caminar o andar en bicicleta. Esta imagen incluye anotaciones que indican la necesidad de volver a representar la imagen para mejorar la escala de las personas y cambiar algunos elementos de concreto a césped."/>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g2cadf6c7b29_0_649"/>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6000"/>
              <a:buNone/>
            </a:pPr>
            <a:endParaRPr/>
          </a:p>
        </p:txBody>
      </p:sp>
      <p:pic>
        <p:nvPicPr>
          <p:cNvPr id="570" name="Google Shape;570;g2cadf6c7b29_0_649" descr="Una representación en 3D de un parque de patinaje muestra la imagen de un hombre con una bicicleta y un niño de pie en primer plano, con líneas rojas que conducen a las palabras &quot;Not so prominent” (¿no tan prominente?) en la parte superior. Otras características, como un desagüe en la acera, un banco y una escalera, tienen una X roja sobre ellos, lo que indica que deben ser eliminados."/>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g2cadf6c7b29_0_655"/>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6000"/>
              <a:buNone/>
            </a:pPr>
            <a:endParaRPr/>
          </a:p>
        </p:txBody>
      </p:sp>
      <p:pic>
        <p:nvPicPr>
          <p:cNvPr id="576" name="Google Shape;576;g2cadf6c7b29_0_655" descr="Una representación en 3D de un parque de patinaje muestra a personas patinando y montando scooters. En una acera que parece amplia y accesible, un hombre sostiene la mano de un niño en una patineta. Un hombre en una silla de ruedas manual estándar observa. Se han realizado mejoras para eliminar características inaccesibles como escaleras y un desagüe."/>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g2cadf6c7b29_0_661"/>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6000"/>
              <a:buNone/>
            </a:pPr>
            <a:endParaRPr/>
          </a:p>
        </p:txBody>
      </p:sp>
      <p:pic>
        <p:nvPicPr>
          <p:cNvPr id="582" name="Google Shape;582;g2cadf6c7b29_0_661" descr="La imagen muestra una captura de pantalla del sitio web piloto de asistencia técnica sobre Comunidades Saludables - equidad en la salud y diseño comunitario para el programa Vermont Healthy Communities (comunidades saludables). La imagen presenta una calle de tiendas pavimentada con ladrillos, exclusiva para peatones. Las personas caminan y empujan cochecitos de bebé a lo largo de la calle, que también cuenta con bancos, recipientes de basura y aparcamiento para bicicletas."/>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g2f0e1b6c341_0_9"/>
          <p:cNvSpPr txBox="1"/>
          <p:nvPr/>
        </p:nvSpPr>
        <p:spPr>
          <a:xfrm>
            <a:off x="441475" y="1844525"/>
            <a:ext cx="11321100" cy="246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1800" dirty="0">
                <a:solidFill>
                  <a:schemeClr val="dk1"/>
                </a:solidFill>
              </a:rPr>
              <a:t>Este </a:t>
            </a:r>
            <a:r>
              <a:rPr lang="en-US" sz="1800" dirty="0" err="1">
                <a:solidFill>
                  <a:schemeClr val="dk1"/>
                </a:solidFill>
              </a:rPr>
              <a:t>proyecto</a:t>
            </a:r>
            <a:r>
              <a:rPr lang="en-US" sz="1800" dirty="0">
                <a:solidFill>
                  <a:schemeClr val="dk1"/>
                </a:solidFill>
              </a:rPr>
              <a:t> </a:t>
            </a:r>
            <a:r>
              <a:rPr lang="en-US" sz="1800" dirty="0" err="1">
                <a:solidFill>
                  <a:schemeClr val="dk1"/>
                </a:solidFill>
              </a:rPr>
              <a:t>fue</a:t>
            </a:r>
            <a:r>
              <a:rPr lang="en-US" sz="1800" dirty="0">
                <a:solidFill>
                  <a:schemeClr val="dk1"/>
                </a:solidFill>
              </a:rPr>
              <a:t> </a:t>
            </a:r>
            <a:r>
              <a:rPr lang="en-US" sz="1800" dirty="0" err="1">
                <a:solidFill>
                  <a:schemeClr val="dk1"/>
                </a:solidFill>
              </a:rPr>
              <a:t>apoyado</a:t>
            </a:r>
            <a:r>
              <a:rPr lang="en-US" sz="1800" dirty="0">
                <a:solidFill>
                  <a:schemeClr val="dk1"/>
                </a:solidFill>
              </a:rPr>
              <a:t> </a:t>
            </a:r>
            <a:r>
              <a:rPr lang="en-US" sz="1800" dirty="0" err="1">
                <a:solidFill>
                  <a:schemeClr val="dk1"/>
                </a:solidFill>
              </a:rPr>
              <a:t>por</a:t>
            </a:r>
            <a:r>
              <a:rPr lang="en-US" sz="1800" dirty="0">
                <a:solidFill>
                  <a:schemeClr val="dk1"/>
                </a:solidFill>
              </a:rPr>
              <a:t> </a:t>
            </a:r>
            <a:r>
              <a:rPr lang="en-US" sz="1800" dirty="0" err="1">
                <a:solidFill>
                  <a:schemeClr val="dk1"/>
                </a:solidFill>
              </a:rPr>
              <a:t>fondos</a:t>
            </a:r>
            <a:r>
              <a:rPr lang="en-US" sz="1800" dirty="0">
                <a:solidFill>
                  <a:schemeClr val="dk1"/>
                </a:solidFill>
              </a:rPr>
              <a:t> </a:t>
            </a:r>
            <a:r>
              <a:rPr lang="en-US" sz="1800" dirty="0" err="1">
                <a:solidFill>
                  <a:schemeClr val="dk1"/>
                </a:solidFill>
              </a:rPr>
              <a:t>disponibles</a:t>
            </a:r>
            <a:r>
              <a:rPr lang="en-US" sz="1800" dirty="0">
                <a:solidFill>
                  <a:schemeClr val="dk1"/>
                </a:solidFill>
              </a:rPr>
              <a:t> de </a:t>
            </a:r>
            <a:r>
              <a:rPr lang="en-US" sz="1800" dirty="0" err="1">
                <a:solidFill>
                  <a:schemeClr val="dk1"/>
                </a:solidFill>
              </a:rPr>
              <a:t>los</a:t>
            </a:r>
            <a:r>
              <a:rPr lang="en-US" sz="1800" dirty="0">
                <a:solidFill>
                  <a:schemeClr val="dk1"/>
                </a:solidFill>
              </a:rPr>
              <a:t> </a:t>
            </a:r>
            <a:r>
              <a:rPr lang="en-US" sz="1800" dirty="0" err="1">
                <a:solidFill>
                  <a:schemeClr val="dk1"/>
                </a:solidFill>
              </a:rPr>
              <a:t>Centros</a:t>
            </a:r>
            <a:r>
              <a:rPr lang="en-US" sz="1800" dirty="0">
                <a:solidFill>
                  <a:schemeClr val="dk1"/>
                </a:solidFill>
              </a:rPr>
              <a:t> para </a:t>
            </a:r>
            <a:r>
              <a:rPr lang="en-US" sz="1800" dirty="0" err="1">
                <a:solidFill>
                  <a:schemeClr val="dk1"/>
                </a:solidFill>
              </a:rPr>
              <a:t>el</a:t>
            </a:r>
            <a:r>
              <a:rPr lang="en-US" sz="1800" dirty="0">
                <a:solidFill>
                  <a:schemeClr val="dk1"/>
                </a:solidFill>
              </a:rPr>
              <a:t> Control y la </a:t>
            </a:r>
            <a:r>
              <a:rPr lang="en-US" sz="1800" dirty="0" err="1">
                <a:solidFill>
                  <a:schemeClr val="dk1"/>
                </a:solidFill>
              </a:rPr>
              <a:t>Prevención</a:t>
            </a:r>
            <a:r>
              <a:rPr lang="en-US" sz="1800" dirty="0">
                <a:solidFill>
                  <a:schemeClr val="dk1"/>
                </a:solidFill>
              </a:rPr>
              <a:t> de </a:t>
            </a:r>
            <a:r>
              <a:rPr lang="en-US" sz="1800" dirty="0" err="1">
                <a:solidFill>
                  <a:schemeClr val="dk1"/>
                </a:solidFill>
              </a:rPr>
              <a:t>Enfermedades</a:t>
            </a:r>
            <a:r>
              <a:rPr lang="en-US" sz="1800" dirty="0">
                <a:solidFill>
                  <a:schemeClr val="dk1"/>
                </a:solidFill>
              </a:rPr>
              <a:t>, Centro de </a:t>
            </a:r>
            <a:r>
              <a:rPr lang="en-US" sz="1800" dirty="0" err="1">
                <a:solidFill>
                  <a:schemeClr val="dk1"/>
                </a:solidFill>
              </a:rPr>
              <a:t>Apoyo</a:t>
            </a:r>
            <a:r>
              <a:rPr lang="en-US" sz="1800" dirty="0">
                <a:solidFill>
                  <a:schemeClr val="dk1"/>
                </a:solidFill>
              </a:rPr>
              <a:t> </a:t>
            </a:r>
            <a:r>
              <a:rPr lang="en-US" sz="1800" dirty="0" err="1">
                <a:solidFill>
                  <a:schemeClr val="dk1"/>
                </a:solidFill>
              </a:rPr>
              <a:t>Estatal</a:t>
            </a:r>
            <a:r>
              <a:rPr lang="en-US" sz="1800" dirty="0">
                <a:solidFill>
                  <a:schemeClr val="dk1"/>
                </a:solidFill>
              </a:rPr>
              <a:t>, Tribal, Local y Territorial, a </a:t>
            </a:r>
            <a:r>
              <a:rPr lang="en-US" sz="1800" dirty="0" err="1">
                <a:solidFill>
                  <a:schemeClr val="dk1"/>
                </a:solidFill>
              </a:rPr>
              <a:t>través</a:t>
            </a:r>
            <a:r>
              <a:rPr lang="en-US" sz="1800" dirty="0">
                <a:solidFill>
                  <a:schemeClr val="dk1"/>
                </a:solidFill>
              </a:rPr>
              <a:t> del </a:t>
            </a:r>
            <a:r>
              <a:rPr lang="en-US" sz="1800" dirty="0" err="1">
                <a:solidFill>
                  <a:schemeClr val="dk1"/>
                </a:solidFill>
              </a:rPr>
              <a:t>acuerdo</a:t>
            </a:r>
            <a:r>
              <a:rPr lang="en-US" sz="1800" dirty="0">
                <a:solidFill>
                  <a:schemeClr val="dk1"/>
                </a:solidFill>
              </a:rPr>
              <a:t> de </a:t>
            </a:r>
            <a:r>
              <a:rPr lang="en-US" sz="1800" dirty="0" err="1">
                <a:solidFill>
                  <a:schemeClr val="dk1"/>
                </a:solidFill>
              </a:rPr>
              <a:t>cooperación</a:t>
            </a:r>
            <a:r>
              <a:rPr lang="en-US" sz="1800" dirty="0">
                <a:solidFill>
                  <a:schemeClr val="dk1"/>
                </a:solidFill>
              </a:rPr>
              <a:t> OT18-1802, "</a:t>
            </a:r>
            <a:r>
              <a:rPr lang="en-US" sz="1800" dirty="0" err="1">
                <a:solidFill>
                  <a:schemeClr val="dk1"/>
                </a:solidFill>
              </a:rPr>
              <a:t>Fortalecimiento</a:t>
            </a:r>
            <a:r>
              <a:rPr lang="en-US" sz="1800" dirty="0">
                <a:solidFill>
                  <a:schemeClr val="dk1"/>
                </a:solidFill>
              </a:rPr>
              <a:t> de </a:t>
            </a:r>
            <a:r>
              <a:rPr lang="en-US" sz="1800" dirty="0" err="1">
                <a:solidFill>
                  <a:schemeClr val="dk1"/>
                </a:solidFill>
              </a:rPr>
              <a:t>los</a:t>
            </a:r>
            <a:r>
              <a:rPr lang="en-US" sz="1800" dirty="0">
                <a:solidFill>
                  <a:schemeClr val="dk1"/>
                </a:solidFill>
              </a:rPr>
              <a:t> </a:t>
            </a:r>
            <a:r>
              <a:rPr lang="en-US" sz="1800" dirty="0" err="1">
                <a:solidFill>
                  <a:schemeClr val="dk1"/>
                </a:solidFill>
              </a:rPr>
              <a:t>Sistemas</a:t>
            </a:r>
            <a:r>
              <a:rPr lang="en-US" sz="1800" dirty="0">
                <a:solidFill>
                  <a:schemeClr val="dk1"/>
                </a:solidFill>
              </a:rPr>
              <a:t> y </a:t>
            </a:r>
            <a:r>
              <a:rPr lang="en-US" sz="1800" dirty="0" err="1">
                <a:solidFill>
                  <a:schemeClr val="dk1"/>
                </a:solidFill>
              </a:rPr>
              <a:t>Servicios</a:t>
            </a:r>
            <a:r>
              <a:rPr lang="en-US" sz="1800" dirty="0">
                <a:solidFill>
                  <a:schemeClr val="dk1"/>
                </a:solidFill>
              </a:rPr>
              <a:t> de </a:t>
            </a:r>
            <a:r>
              <a:rPr lang="en-US" sz="1800" dirty="0" err="1">
                <a:solidFill>
                  <a:schemeClr val="dk1"/>
                </a:solidFill>
              </a:rPr>
              <a:t>Salud</a:t>
            </a:r>
            <a:r>
              <a:rPr lang="en-US" sz="1800" dirty="0">
                <a:solidFill>
                  <a:schemeClr val="dk1"/>
                </a:solidFill>
              </a:rPr>
              <a:t> </a:t>
            </a:r>
            <a:r>
              <a:rPr lang="en-US" sz="1800" dirty="0" err="1">
                <a:solidFill>
                  <a:schemeClr val="dk1"/>
                </a:solidFill>
              </a:rPr>
              <a:t>Pública</a:t>
            </a:r>
            <a:r>
              <a:rPr lang="en-US" sz="1800" dirty="0">
                <a:solidFill>
                  <a:schemeClr val="dk1"/>
                </a:solidFill>
              </a:rPr>
              <a:t> a </a:t>
            </a:r>
            <a:r>
              <a:rPr lang="en-US" sz="1800" dirty="0" err="1">
                <a:solidFill>
                  <a:schemeClr val="dk1"/>
                </a:solidFill>
              </a:rPr>
              <a:t>través</a:t>
            </a:r>
            <a:r>
              <a:rPr lang="en-US" sz="1800" dirty="0">
                <a:solidFill>
                  <a:schemeClr val="dk1"/>
                </a:solidFill>
              </a:rPr>
              <a:t> de </a:t>
            </a:r>
            <a:r>
              <a:rPr lang="en-US" sz="1800" dirty="0" err="1">
                <a:solidFill>
                  <a:schemeClr val="dk1"/>
                </a:solidFill>
              </a:rPr>
              <a:t>Alianzas</a:t>
            </a:r>
            <a:r>
              <a:rPr lang="en-US" sz="1800" dirty="0">
                <a:solidFill>
                  <a:schemeClr val="dk1"/>
                </a:solidFill>
              </a:rPr>
              <a:t> </a:t>
            </a:r>
            <a:r>
              <a:rPr lang="en-US" sz="1800" dirty="0" err="1">
                <a:solidFill>
                  <a:schemeClr val="dk1"/>
                </a:solidFill>
              </a:rPr>
              <a:t>Nacionales</a:t>
            </a:r>
            <a:r>
              <a:rPr lang="en-US" sz="1800" dirty="0">
                <a:solidFill>
                  <a:schemeClr val="dk1"/>
                </a:solidFill>
              </a:rPr>
              <a:t> para </a:t>
            </a:r>
            <a:r>
              <a:rPr lang="en-US" sz="1800" dirty="0" err="1">
                <a:solidFill>
                  <a:schemeClr val="dk1"/>
                </a:solidFill>
              </a:rPr>
              <a:t>Mejorar</a:t>
            </a:r>
            <a:r>
              <a:rPr lang="en-US" sz="1800" dirty="0">
                <a:solidFill>
                  <a:schemeClr val="dk1"/>
                </a:solidFill>
              </a:rPr>
              <a:t> y </a:t>
            </a:r>
            <a:r>
              <a:rPr lang="en-US" sz="1800" dirty="0" err="1">
                <a:solidFill>
                  <a:schemeClr val="dk1"/>
                </a:solidFill>
              </a:rPr>
              <a:t>Proteger</a:t>
            </a:r>
            <a:r>
              <a:rPr lang="en-US" sz="1800" dirty="0">
                <a:solidFill>
                  <a:schemeClr val="dk1"/>
                </a:solidFill>
              </a:rPr>
              <a:t> la </a:t>
            </a:r>
            <a:r>
              <a:rPr lang="en-US" sz="1800" dirty="0" err="1">
                <a:solidFill>
                  <a:schemeClr val="dk1"/>
                </a:solidFill>
              </a:rPr>
              <a:t>Salud</a:t>
            </a:r>
            <a:r>
              <a:rPr lang="en-US" sz="1800" dirty="0">
                <a:solidFill>
                  <a:schemeClr val="dk1"/>
                </a:solidFill>
              </a:rPr>
              <a:t> de la </a:t>
            </a:r>
            <a:r>
              <a:rPr lang="en-US" sz="1800" dirty="0" err="1">
                <a:solidFill>
                  <a:schemeClr val="dk1"/>
                </a:solidFill>
              </a:rPr>
              <a:t>Nación</a:t>
            </a:r>
            <a:r>
              <a:rPr lang="en-US" sz="1800" dirty="0">
                <a:solidFill>
                  <a:schemeClr val="dk1"/>
                </a:solidFill>
              </a:rPr>
              <a:t>," </a:t>
            </a:r>
            <a:r>
              <a:rPr lang="en-US" sz="1800" dirty="0" err="1">
                <a:solidFill>
                  <a:schemeClr val="dk1"/>
                </a:solidFill>
              </a:rPr>
              <a:t>premio</a:t>
            </a:r>
            <a:r>
              <a:rPr lang="en-US" sz="1800" dirty="0">
                <a:solidFill>
                  <a:schemeClr val="dk1"/>
                </a:solidFill>
              </a:rPr>
              <a:t> #6 NU38OT000303-04-02.  Derechos </a:t>
            </a:r>
            <a:r>
              <a:rPr lang="en-US" sz="1800" dirty="0" err="1">
                <a:solidFill>
                  <a:schemeClr val="dk1"/>
                </a:solidFill>
              </a:rPr>
              <a:t>Reservados</a:t>
            </a:r>
            <a:r>
              <a:rPr lang="en-US" sz="1800" dirty="0">
                <a:solidFill>
                  <a:schemeClr val="dk1"/>
                </a:solidFill>
              </a:rPr>
              <a:t> © </a:t>
            </a:r>
            <a:r>
              <a:rPr lang="en-US" sz="1800" dirty="0" err="1">
                <a:solidFill>
                  <a:schemeClr val="dk1"/>
                </a:solidFill>
              </a:rPr>
              <a:t>Ciudades</a:t>
            </a:r>
            <a:r>
              <a:rPr lang="en-US" sz="1800" dirty="0">
                <a:solidFill>
                  <a:schemeClr val="dk1"/>
                </a:solidFill>
              </a:rPr>
              <a:t> </a:t>
            </a:r>
            <a:r>
              <a:rPr lang="en-US" sz="1800" dirty="0" err="1">
                <a:solidFill>
                  <a:schemeClr val="dk1"/>
                </a:solidFill>
              </a:rPr>
              <a:t>Equitativas</a:t>
            </a:r>
            <a:r>
              <a:rPr lang="en-US" sz="1800" dirty="0">
                <a:solidFill>
                  <a:schemeClr val="dk1"/>
                </a:solidFill>
              </a:rPr>
              <a:t>. </a:t>
            </a:r>
            <a:r>
              <a:rPr lang="en-US" sz="1800" dirty="0" err="1">
                <a:solidFill>
                  <a:schemeClr val="dk1"/>
                </a:solidFill>
              </a:rPr>
              <a:t>Todos</a:t>
            </a:r>
            <a:r>
              <a:rPr lang="en-US" sz="1800" dirty="0">
                <a:solidFill>
                  <a:schemeClr val="dk1"/>
                </a:solidFill>
              </a:rPr>
              <a:t> </a:t>
            </a:r>
            <a:r>
              <a:rPr lang="en-US" sz="1800" dirty="0" err="1">
                <a:solidFill>
                  <a:schemeClr val="dk1"/>
                </a:solidFill>
              </a:rPr>
              <a:t>los</a:t>
            </a:r>
            <a:r>
              <a:rPr lang="en-US" sz="1800" dirty="0">
                <a:solidFill>
                  <a:schemeClr val="dk1"/>
                </a:solidFill>
              </a:rPr>
              <a:t> derechos </a:t>
            </a:r>
            <a:r>
              <a:rPr lang="en-US" sz="1800" dirty="0" err="1">
                <a:solidFill>
                  <a:schemeClr val="dk1"/>
                </a:solidFill>
              </a:rPr>
              <a:t>reservados</a:t>
            </a:r>
            <a:r>
              <a:rPr lang="en-US" sz="1800" dirty="0">
                <a:solidFill>
                  <a:schemeClr val="dk1"/>
                </a:solidFill>
              </a:rPr>
              <a:t>.</a:t>
            </a:r>
            <a:endParaRPr sz="1800" dirty="0">
              <a:solidFill>
                <a:schemeClr val="dk1"/>
              </a:solidFill>
            </a:endParaRPr>
          </a:p>
          <a:p>
            <a:pPr marL="0" lvl="0" indent="0" algn="ctr" rtl="0">
              <a:spcBef>
                <a:spcPts val="0"/>
              </a:spcBef>
              <a:spcAft>
                <a:spcPts val="0"/>
              </a:spcAft>
              <a:buNone/>
            </a:pPr>
            <a:endParaRPr sz="1800" dirty="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g2cadf6c7b29_1_103"/>
          <p:cNvSpPr txBox="1">
            <a:spLocks noGrp="1"/>
          </p:cNvSpPr>
          <p:nvPr>
            <p:ph type="title"/>
          </p:nvPr>
        </p:nvSpPr>
        <p:spPr>
          <a:xfrm>
            <a:off x="455000" y="78525"/>
            <a:ext cx="10515600" cy="1460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b="1">
                <a:solidFill>
                  <a:srgbClr val="19598D"/>
                </a:solidFill>
              </a:rPr>
              <a:t>Orígen y Propósito</a:t>
            </a:r>
            <a:endParaRPr b="1">
              <a:solidFill>
                <a:srgbClr val="19598D"/>
              </a:solidFill>
            </a:endParaRPr>
          </a:p>
        </p:txBody>
      </p:sp>
      <p:sp>
        <p:nvSpPr>
          <p:cNvPr id="398" name="Google Shape;398;g2cadf6c7b29_1_103"/>
          <p:cNvSpPr txBox="1">
            <a:spLocks noGrp="1"/>
          </p:cNvSpPr>
          <p:nvPr>
            <p:ph type="body" idx="2"/>
          </p:nvPr>
        </p:nvSpPr>
        <p:spPr>
          <a:xfrm>
            <a:off x="2732925" y="1310025"/>
            <a:ext cx="9373500" cy="2854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800"/>
              <a:buNone/>
            </a:pPr>
            <a:r>
              <a:rPr lang="en-US" sz="2700"/>
              <a:t>Ciudades Equitativas se colaboró con los Departamentos de Salud y Vivienda y Desarrollo Comunitario de Vermont para llevar a cabo un piloto de Asistencia Técnica en Equidad en Salud y Diseño Comunitario </a:t>
            </a:r>
            <a:endParaRPr sz="2700"/>
          </a:p>
          <a:p>
            <a:pPr marL="457200" lvl="0" indent="-400050" algn="l" rtl="0">
              <a:lnSpc>
                <a:spcPct val="90000"/>
              </a:lnSpc>
              <a:spcBef>
                <a:spcPts val="1000"/>
              </a:spcBef>
              <a:spcAft>
                <a:spcPts val="1000"/>
              </a:spcAft>
              <a:buSzPts val="2700"/>
              <a:buChar char="●"/>
            </a:pPr>
            <a:r>
              <a:rPr lang="en-US" sz="27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S</a:t>
            </a:r>
            <a:r>
              <a:rPr lang="en-US" sz="2700"/>
              <a:t>e evaluaron las barreras y necesidades en el entorno construido para centrarse en la equidad en salud en el diseño comunitario y la creación de lugares</a:t>
            </a:r>
            <a:endParaRPr sz="2700"/>
          </a:p>
        </p:txBody>
      </p:sp>
      <p:pic>
        <p:nvPicPr>
          <p:cNvPr id="399" name="Google Shape;399;g2cadf6c7b29_1_103">
            <a:extLst>
              <a:ext uri="{C183D7F6-B498-43B3-948B-1728B52AA6E4}">
                <adec:decorative xmlns:adec="http://schemas.microsoft.com/office/drawing/2017/decorative" val="1"/>
              </a:ext>
            </a:extLst>
          </p:cNvPr>
          <p:cNvPicPr preferRelativeResize="0"/>
          <p:nvPr/>
        </p:nvPicPr>
        <p:blipFill rotWithShape="1">
          <a:blip r:embed="rId3">
            <a:alphaModFix/>
          </a:blip>
          <a:srcRect l="76598" t="88613" r="4808" b="1198"/>
          <a:stretch/>
        </p:blipFill>
        <p:spPr>
          <a:xfrm>
            <a:off x="9584475" y="383325"/>
            <a:ext cx="2266976" cy="698625"/>
          </a:xfrm>
          <a:prstGeom prst="rect">
            <a:avLst/>
          </a:prstGeom>
          <a:noFill/>
          <a:ln>
            <a:noFill/>
          </a:ln>
        </p:spPr>
      </p:pic>
      <p:sp>
        <p:nvSpPr>
          <p:cNvPr id="400" name="Google Shape;400;g2cadf6c7b29_1_103"/>
          <p:cNvSpPr/>
          <p:nvPr/>
        </p:nvSpPr>
        <p:spPr>
          <a:xfrm>
            <a:off x="-100" y="6727600"/>
            <a:ext cx="12192000" cy="1305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1" name="Google Shape;401;g2cadf6c7b29_1_103" descr="Un área de asientos al aire libre en una calle de la ciudad, con una estructura de madera con vigas rojas y cestas colgantes de flores rosas y blancas. En primer plano, una persona joven en una silla de ruedas motorizada conversa con dos hombres sentados cerca, uno de los cuales tiene barba y está sentado junto a un tiesto con una parte superior amarilla. Parece que se ha considerado la accesibilidad, ya que la plataforma de madera está al nivel de la acera permitiendo un fácil acceso para la silla de ruedas. En el fondo, un hombre con gafas de sol y camisa blanca toca una guitarra acústica mientras se sienta en el borde de un banco de madera. Peatones y autos estacionados bordean la calle. El espacio parece inclusivo, proporcionando acceso para personas con dispositivos de movilidad."/>
          <p:cNvPicPr preferRelativeResize="0"/>
          <p:nvPr/>
        </p:nvPicPr>
        <p:blipFill rotWithShape="1">
          <a:blip r:embed="rId4">
            <a:alphaModFix/>
          </a:blip>
          <a:srcRect l="7092" t="19884" r="12125"/>
          <a:stretch/>
        </p:blipFill>
        <p:spPr>
          <a:xfrm>
            <a:off x="359900" y="1528688"/>
            <a:ext cx="2350299" cy="2569575"/>
          </a:xfrm>
          <a:prstGeom prst="rect">
            <a:avLst/>
          </a:prstGeom>
          <a:noFill/>
          <a:ln>
            <a:noFill/>
          </a:ln>
        </p:spPr>
      </p:pic>
      <p:sp>
        <p:nvSpPr>
          <p:cNvPr id="402" name="Google Shape;402;g2cadf6c7b29_1_103"/>
          <p:cNvSpPr txBox="1"/>
          <p:nvPr/>
        </p:nvSpPr>
        <p:spPr>
          <a:xfrm>
            <a:off x="359900" y="4064450"/>
            <a:ext cx="11746500" cy="2195100"/>
          </a:xfrm>
          <a:prstGeom prst="rect">
            <a:avLst/>
          </a:prstGeom>
          <a:noFill/>
          <a:ln>
            <a:noFill/>
          </a:ln>
        </p:spPr>
        <p:txBody>
          <a:bodyPr spcFirstLastPara="1" wrap="square" lIns="91425" tIns="91425" rIns="91425" bIns="91425" anchor="t" anchorCtr="0">
            <a:noAutofit/>
          </a:bodyPr>
          <a:lstStyle/>
          <a:p>
            <a:pPr marL="457200" lvl="0" indent="-406400" algn="l" rtl="0">
              <a:lnSpc>
                <a:spcPct val="95000"/>
              </a:lnSpc>
              <a:spcBef>
                <a:spcPts val="0"/>
              </a:spcBef>
              <a:spcAft>
                <a:spcPts val="0"/>
              </a:spcAft>
              <a:buClr>
                <a:schemeClr val="dk1"/>
              </a:buClr>
              <a:buSzPts val="2800"/>
              <a:buChar char="●"/>
            </a:pPr>
            <a:r>
              <a:rPr lang="en-US" sz="2800">
                <a:solidFill>
                  <a:schemeClr val="dk1"/>
                </a:solidFill>
              </a:rPr>
              <a:t>Proporcionó a las comunidades y poblaciones históricamente marginadas y desantendidas acceso a servicios para desarrollar la equidad en salud y la creación de espacios en barrios y pueblos impulsados por la comunidad</a:t>
            </a:r>
            <a:endParaRPr sz="2800">
              <a:solidFill>
                <a:schemeClr val="dk1"/>
              </a:solidFill>
            </a:endParaRPr>
          </a:p>
          <a:p>
            <a:pPr marL="457200" lvl="0" indent="-406400" algn="l" rtl="0">
              <a:lnSpc>
                <a:spcPct val="95000"/>
              </a:lnSpc>
              <a:spcBef>
                <a:spcPts val="1000"/>
              </a:spcBef>
              <a:spcAft>
                <a:spcPts val="0"/>
              </a:spcAft>
              <a:buClr>
                <a:schemeClr val="dk1"/>
              </a:buClr>
              <a:buSzPts val="2800"/>
              <a:buChar char="●"/>
            </a:pPr>
            <a:r>
              <a:rPr lang="en-US" sz="2800">
                <a:solidFill>
                  <a:schemeClr val="dk1"/>
                </a:solidFill>
              </a:rPr>
              <a:t>Creación de recursos y capacitación para todas las comunidades de Vermont</a:t>
            </a:r>
            <a:endParaRPr sz="28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g2cb117a4b0c_0_0"/>
          <p:cNvSpPr txBox="1">
            <a:spLocks noGrp="1"/>
          </p:cNvSpPr>
          <p:nvPr>
            <p:ph type="title"/>
          </p:nvPr>
        </p:nvSpPr>
        <p:spPr>
          <a:xfrm>
            <a:off x="455000" y="154725"/>
            <a:ext cx="10515600" cy="1110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b="1">
                <a:solidFill>
                  <a:srgbClr val="19598D"/>
                </a:solidFill>
              </a:rPr>
              <a:t>Enfoques</a:t>
            </a:r>
            <a:endParaRPr b="1">
              <a:solidFill>
                <a:srgbClr val="19598D"/>
              </a:solidFill>
            </a:endParaRPr>
          </a:p>
        </p:txBody>
      </p:sp>
      <p:sp>
        <p:nvSpPr>
          <p:cNvPr id="408" name="Google Shape;408;g2cb117a4b0c_0_0"/>
          <p:cNvSpPr txBox="1">
            <a:spLocks noGrp="1"/>
          </p:cNvSpPr>
          <p:nvPr>
            <p:ph type="body" idx="2"/>
          </p:nvPr>
        </p:nvSpPr>
        <p:spPr>
          <a:xfrm>
            <a:off x="2993950" y="1082625"/>
            <a:ext cx="9291600" cy="3978900"/>
          </a:xfrm>
          <a:prstGeom prst="rect">
            <a:avLst/>
          </a:prstGeom>
          <a:noFill/>
          <a:ln>
            <a:noFill/>
          </a:ln>
        </p:spPr>
        <p:txBody>
          <a:bodyPr spcFirstLastPara="1" wrap="square" lIns="91425" tIns="45700" rIns="91425" bIns="45700" anchor="t" anchorCtr="0">
            <a:noAutofit/>
          </a:bodyPr>
          <a:lstStyle/>
          <a:p>
            <a:pPr marL="457200" lvl="0" indent="-400050" algn="l" rtl="0">
              <a:lnSpc>
                <a:spcPct val="90000"/>
              </a:lnSpc>
              <a:spcBef>
                <a:spcPts val="0"/>
              </a:spcBef>
              <a:spcAft>
                <a:spcPts val="0"/>
              </a:spcAft>
              <a:buSzPts val="2700"/>
              <a:buChar char="●"/>
            </a:pPr>
            <a:r>
              <a:rPr lang="en-US" sz="2700"/>
              <a:t>Asistencia técnica</a:t>
            </a:r>
            <a:endParaRPr sz="2700"/>
          </a:p>
          <a:p>
            <a:pPr marL="914400" lvl="1" indent="-400050" algn="l" rtl="0">
              <a:lnSpc>
                <a:spcPct val="90000"/>
              </a:lnSpc>
              <a:spcBef>
                <a:spcPts val="1000"/>
              </a:spcBef>
              <a:spcAft>
                <a:spcPts val="0"/>
              </a:spcAft>
              <a:buSzPts val="2700"/>
              <a:buChar char="○"/>
            </a:pPr>
            <a:r>
              <a:rPr lang="en-US" sz="27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20 a 35 comunidades, ciudades y pueblos de Vermont</a:t>
            </a:r>
            <a:endParaRPr sz="27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endParaRPr>
          </a:p>
          <a:p>
            <a:pPr marL="914400" lvl="1" indent="-400050" algn="l" rtl="0">
              <a:lnSpc>
                <a:spcPct val="90000"/>
              </a:lnSpc>
              <a:spcBef>
                <a:spcPts val="1000"/>
              </a:spcBef>
              <a:spcAft>
                <a:spcPts val="0"/>
              </a:spcAft>
              <a:buSzPts val="2700"/>
              <a:buChar char="○"/>
            </a:pPr>
            <a:r>
              <a:rPr lang="en-US" sz="27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Sin financiación directa</a:t>
            </a:r>
            <a:endParaRPr sz="27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endParaRPr>
          </a:p>
          <a:p>
            <a:pPr marL="914400" lvl="1" indent="-400050" algn="l" rtl="0">
              <a:lnSpc>
                <a:spcPct val="90000"/>
              </a:lnSpc>
              <a:spcBef>
                <a:spcPts val="1000"/>
              </a:spcBef>
              <a:spcAft>
                <a:spcPts val="1000"/>
              </a:spcAft>
              <a:buSzPts val="2700"/>
              <a:buChar char="○"/>
            </a:pPr>
            <a:r>
              <a:rPr lang="en-US" sz="27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Hasta 80 horas de apoyo de</a:t>
            </a:r>
            <a:r>
              <a:rPr lang="en-US" sz="2700"/>
              <a:t> expertos nacionales e internacionales en la materia (por ejemplo, diseñadores de comunidades, arquitectos paisajistas, desarrollo económico y de la vivienda, marketing y comunicación, traductores de idiomas).</a:t>
            </a:r>
            <a:endParaRPr sz="2700"/>
          </a:p>
        </p:txBody>
      </p:sp>
      <p:sp>
        <p:nvSpPr>
          <p:cNvPr id="409" name="Google Shape;409;g2cb117a4b0c_0_0"/>
          <p:cNvSpPr/>
          <p:nvPr/>
        </p:nvSpPr>
        <p:spPr>
          <a:xfrm>
            <a:off x="-100" y="6727600"/>
            <a:ext cx="12192000" cy="1305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0" name="Google Shape;410;g2cb117a4b0c_0_0"/>
          <p:cNvPicPr preferRelativeResize="0"/>
          <p:nvPr/>
        </p:nvPicPr>
        <p:blipFill rotWithShape="1">
          <a:blip r:embed="rId3">
            <a:alphaModFix/>
          </a:blip>
          <a:srcRect l="76598" t="88613" r="4808" b="1198"/>
          <a:stretch/>
        </p:blipFill>
        <p:spPr>
          <a:xfrm>
            <a:off x="9584475" y="383325"/>
            <a:ext cx="2266976" cy="698625"/>
          </a:xfrm>
          <a:prstGeom prst="rect">
            <a:avLst/>
          </a:prstGeom>
          <a:noFill/>
          <a:ln>
            <a:noFill/>
          </a:ln>
        </p:spPr>
      </p:pic>
      <p:pic>
        <p:nvPicPr>
          <p:cNvPr id="411" name="Google Shape;411;g2cb117a4b0c_0_0" descr="Una escena pintoresca de un jardín y un puente cubierto de madera sobre un río en una zona rural. En primer plano, se ve un jardín bien cuidado con una variedad de plantas verdes y flores rosadas, bordeado por grandes rocas y un césped recortado. Un camino de piedra serpentea a través del jardín, aunque el camino no está pavimentado y puede ser un desafío para les usuaries de sillas de ruedas. En el lado izquierdo de la imagen se muestra una cerca de madera y barandillas metálicas que conducen al puente cubierto, que tiene un cartel de &quot;STOP&quot; (pare) y un cartel de límite de peso. Al fondo, una casa blanca con una chimenea roja está situada entre árboles verdes y frondosos. Aunque el área es visualmente atractiva y bien mantenida, carece de caminos accesibles para personas con discapacidades de movilidad."/>
          <p:cNvPicPr preferRelativeResize="0"/>
          <p:nvPr/>
        </p:nvPicPr>
        <p:blipFill>
          <a:blip r:embed="rId4">
            <a:alphaModFix/>
          </a:blip>
          <a:stretch>
            <a:fillRect/>
          </a:stretch>
        </p:blipFill>
        <p:spPr>
          <a:xfrm>
            <a:off x="254600" y="1481975"/>
            <a:ext cx="2910474" cy="3208401"/>
          </a:xfrm>
          <a:prstGeom prst="rect">
            <a:avLst/>
          </a:prstGeom>
          <a:noFill/>
          <a:ln>
            <a:noFill/>
          </a:ln>
        </p:spPr>
      </p:pic>
      <p:sp>
        <p:nvSpPr>
          <p:cNvPr id="412" name="Google Shape;412;g2cb117a4b0c_0_0"/>
          <p:cNvSpPr txBox="1"/>
          <p:nvPr/>
        </p:nvSpPr>
        <p:spPr>
          <a:xfrm>
            <a:off x="98875" y="4842775"/>
            <a:ext cx="12093000" cy="1428600"/>
          </a:xfrm>
          <a:prstGeom prst="rect">
            <a:avLst/>
          </a:prstGeom>
          <a:noFill/>
          <a:ln>
            <a:noFill/>
          </a:ln>
        </p:spPr>
        <p:txBody>
          <a:bodyPr spcFirstLastPara="1" wrap="square" lIns="91425" tIns="91425" rIns="91425" bIns="91425" anchor="t" anchorCtr="0">
            <a:noAutofit/>
          </a:bodyPr>
          <a:lstStyle/>
          <a:p>
            <a:pPr marL="457200" lvl="0" indent="-406400" algn="l" rtl="0">
              <a:lnSpc>
                <a:spcPct val="90000"/>
              </a:lnSpc>
              <a:spcBef>
                <a:spcPts val="0"/>
              </a:spcBef>
              <a:spcAft>
                <a:spcPts val="0"/>
              </a:spcAft>
              <a:buClr>
                <a:schemeClr val="dk1"/>
              </a:buClr>
              <a:buSzPts val="2800"/>
              <a:buChar char="●"/>
            </a:pPr>
            <a:r>
              <a:rPr lang="en-US" sz="2800">
                <a:solidFill>
                  <a:schemeClr val="dk1"/>
                </a:solidFill>
              </a:rPr>
              <a:t>Embajadores de la equidad en salud</a:t>
            </a:r>
            <a:endParaRPr sz="2800">
              <a:solidFill>
                <a:schemeClr val="dk1"/>
              </a:solidFill>
            </a:endParaRPr>
          </a:p>
          <a:p>
            <a:pPr marL="914400" lvl="1" indent="-406400" algn="l" rtl="0">
              <a:lnSpc>
                <a:spcPct val="90000"/>
              </a:lnSpc>
              <a:spcBef>
                <a:spcPts val="0"/>
              </a:spcBef>
              <a:spcAft>
                <a:spcPts val="0"/>
              </a:spcAft>
              <a:buClr>
                <a:schemeClr val="dk1"/>
              </a:buClr>
              <a:buSzPts val="2800"/>
              <a:buChar char="○"/>
            </a:pPr>
            <a:r>
              <a:rPr lang="en-US" sz="2800">
                <a:solidFill>
                  <a:schemeClr val="dk1"/>
                </a:solidFill>
              </a:rPr>
              <a:t>Hasta 35 embajadores</a:t>
            </a:r>
            <a:endParaRPr sz="2800">
              <a:solidFill>
                <a:schemeClr val="dk1"/>
              </a:solidFill>
            </a:endParaRPr>
          </a:p>
          <a:p>
            <a:pPr marL="914400" lvl="1" indent="-406400" algn="l" rtl="0">
              <a:lnSpc>
                <a:spcPct val="90000"/>
              </a:lnSpc>
              <a:spcBef>
                <a:spcPts val="1000"/>
              </a:spcBef>
              <a:spcAft>
                <a:spcPts val="0"/>
              </a:spcAft>
              <a:buClr>
                <a:schemeClr val="dk1"/>
              </a:buClr>
              <a:buSzPts val="2800"/>
              <a:buChar char="○"/>
            </a:pPr>
            <a:r>
              <a:rPr lang="en-US" sz="2800">
                <a:solidFill>
                  <a:schemeClr val="dk1"/>
                </a:solidFill>
              </a:rPr>
              <a:t>Tarifa de $25/hora (hasta 60 horas)</a:t>
            </a:r>
            <a:endParaRPr sz="2800">
              <a:solidFill>
                <a:schemeClr val="dk1"/>
              </a:solidFill>
            </a:endParaRPr>
          </a:p>
          <a:p>
            <a:pPr marL="914400" lvl="1" indent="-406400" algn="l" rtl="0">
              <a:lnSpc>
                <a:spcPct val="90000"/>
              </a:lnSpc>
              <a:spcBef>
                <a:spcPts val="1000"/>
              </a:spcBef>
              <a:spcAft>
                <a:spcPts val="0"/>
              </a:spcAft>
              <a:buClr>
                <a:schemeClr val="dk1"/>
              </a:buClr>
              <a:buSzPts val="2800"/>
              <a:buChar char="○"/>
            </a:pPr>
            <a:r>
              <a:rPr lang="en-US" sz="2800">
                <a:solidFill>
                  <a:schemeClr val="dk1"/>
                </a:solidFill>
              </a:rPr>
              <a:t>Desarrollo profesional y apoyo</a:t>
            </a:r>
            <a:endParaRPr sz="2700">
              <a:solidFill>
                <a:schemeClr val="dk1"/>
              </a:solidFill>
            </a:endParaRPr>
          </a:p>
          <a:p>
            <a:pPr marL="0" lvl="0" indent="0" algn="l" rtl="0">
              <a:spcBef>
                <a:spcPts val="1000"/>
              </a:spcBef>
              <a:spcAft>
                <a:spcPts val="0"/>
              </a:spcAft>
              <a:buNone/>
            </a:pPr>
            <a:endParaRPr sz="28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2cb117a4b0c_0_14"/>
          <p:cNvSpPr txBox="1">
            <a:spLocks noGrp="1"/>
          </p:cNvSpPr>
          <p:nvPr>
            <p:ph type="title"/>
          </p:nvPr>
        </p:nvSpPr>
        <p:spPr>
          <a:xfrm>
            <a:off x="455000" y="154725"/>
            <a:ext cx="10515600" cy="1460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b="1">
                <a:solidFill>
                  <a:srgbClr val="19598D"/>
                </a:solidFill>
              </a:rPr>
              <a:t>Vistazo al </a:t>
            </a:r>
            <a:r>
              <a:rPr lang="en-US">
                <a:solidFill>
                  <a:srgbClr val="19598D"/>
                </a:solidFill>
              </a:rPr>
              <a:t>p</a:t>
            </a:r>
            <a:r>
              <a:rPr lang="en-US" b="1">
                <a:solidFill>
                  <a:srgbClr val="19598D"/>
                </a:solidFill>
              </a:rPr>
              <a:t>iloto de asistencia </a:t>
            </a:r>
            <a:br>
              <a:rPr lang="en-US" b="1">
                <a:solidFill>
                  <a:srgbClr val="19598D"/>
                </a:solidFill>
              </a:rPr>
            </a:br>
            <a:r>
              <a:rPr lang="en-US" b="1">
                <a:solidFill>
                  <a:srgbClr val="19598D"/>
                </a:solidFill>
              </a:rPr>
              <a:t>técnica</a:t>
            </a:r>
            <a:endParaRPr b="1">
              <a:solidFill>
                <a:srgbClr val="19598D"/>
              </a:solidFill>
            </a:endParaRPr>
          </a:p>
        </p:txBody>
      </p:sp>
      <p:sp>
        <p:nvSpPr>
          <p:cNvPr id="418" name="Google Shape;418;g2cb117a4b0c_0_14"/>
          <p:cNvSpPr txBox="1">
            <a:spLocks noGrp="1"/>
          </p:cNvSpPr>
          <p:nvPr>
            <p:ph type="body" idx="2"/>
          </p:nvPr>
        </p:nvSpPr>
        <p:spPr>
          <a:xfrm>
            <a:off x="99050" y="1465600"/>
            <a:ext cx="9586800" cy="3298200"/>
          </a:xfrm>
          <a:prstGeom prst="rect">
            <a:avLst/>
          </a:prstGeom>
          <a:noFill/>
          <a:ln>
            <a:noFill/>
          </a:ln>
        </p:spPr>
        <p:txBody>
          <a:bodyPr spcFirstLastPara="1" wrap="square" lIns="91425" tIns="45700" rIns="91425" bIns="45700" anchor="t" anchorCtr="0">
            <a:noAutofit/>
          </a:bodyPr>
          <a:lstStyle/>
          <a:p>
            <a:pPr marL="457200" lvl="0" indent="-406400" algn="l" rtl="0">
              <a:lnSpc>
                <a:spcPct val="90000"/>
              </a:lnSpc>
              <a:spcBef>
                <a:spcPts val="0"/>
              </a:spcBef>
              <a:spcAft>
                <a:spcPts val="0"/>
              </a:spcAft>
              <a:buSzPts val="2800"/>
              <a:buChar char="●"/>
            </a:pPr>
            <a:r>
              <a:rPr lang="en-US"/>
              <a:t>Se recibieron casi 50 solicitudes de asistencia técnica</a:t>
            </a:r>
            <a:endParaRPr/>
          </a:p>
          <a:p>
            <a:pPr marL="914400" lvl="1" indent="-406400" algn="l" rtl="0">
              <a:lnSpc>
                <a:spcPct val="90000"/>
              </a:lnSpc>
              <a:spcBef>
                <a:spcPts val="1000"/>
              </a:spcBef>
              <a:spcAft>
                <a:spcPts val="0"/>
              </a:spcAft>
              <a:buSzPts val="2800"/>
              <a:buChar char="○"/>
            </a:pPr>
            <a:r>
              <a:rPr lang="en-US"/>
              <a:t>Brindó asistencia técnica directa a 20 comunidades</a:t>
            </a:r>
            <a:endParaRPr/>
          </a:p>
          <a:p>
            <a:pPr marL="914400" lvl="1" indent="-406400" algn="l" rtl="0">
              <a:lnSpc>
                <a:spcPct val="90000"/>
              </a:lnSpc>
              <a:spcBef>
                <a:spcPts val="1000"/>
              </a:spcBef>
              <a:spcAft>
                <a:spcPts val="0"/>
              </a:spcAft>
              <a:buSzPts val="2800"/>
              <a:buChar char="○"/>
            </a:pPr>
            <a:r>
              <a:rPr lang="en-US"/>
              <a:t>Realizó 20 evaluaciones organizativas</a:t>
            </a:r>
            <a:endParaRPr/>
          </a:p>
          <a:p>
            <a:pPr marL="914400" lvl="1" indent="-406400" algn="l" rtl="0">
              <a:lnSpc>
                <a:spcPct val="90000"/>
              </a:lnSpc>
              <a:spcBef>
                <a:spcPts val="1000"/>
              </a:spcBef>
              <a:spcAft>
                <a:spcPts val="0"/>
              </a:spcAft>
              <a:buSzPts val="2800"/>
              <a:buChar char="○"/>
            </a:pPr>
            <a:r>
              <a:rPr lang="en-US"/>
              <a:t>Realizó 11 evaluaciones de equidad en salud comunitaria</a:t>
            </a:r>
            <a:endParaRPr/>
          </a:p>
          <a:p>
            <a:pPr marL="914400" lvl="1" indent="-406400" algn="l" rtl="0">
              <a:lnSpc>
                <a:spcPct val="90000"/>
              </a:lnSpc>
              <a:spcBef>
                <a:spcPts val="1000"/>
              </a:spcBef>
              <a:spcAft>
                <a:spcPts val="0"/>
              </a:spcAft>
              <a:buSzPts val="2800"/>
              <a:buChar char="○"/>
            </a:pPr>
            <a:r>
              <a:rPr lang="en-US"/>
              <a:t>Evaluaciones</a:t>
            </a:r>
            <a:endParaRPr/>
          </a:p>
          <a:p>
            <a:pPr marL="0" lvl="0" indent="0" algn="l" rtl="0">
              <a:lnSpc>
                <a:spcPct val="90000"/>
              </a:lnSpc>
              <a:spcBef>
                <a:spcPts val="1000"/>
              </a:spcBef>
              <a:spcAft>
                <a:spcPts val="0"/>
              </a:spcAft>
              <a:buSzPts val="2800"/>
              <a:buNone/>
            </a:pPr>
            <a:endParaRPr/>
          </a:p>
        </p:txBody>
      </p:sp>
      <p:sp>
        <p:nvSpPr>
          <p:cNvPr id="419" name="Google Shape;419;g2cb117a4b0c_0_14"/>
          <p:cNvSpPr/>
          <p:nvPr/>
        </p:nvSpPr>
        <p:spPr>
          <a:xfrm>
            <a:off x="-100" y="6727600"/>
            <a:ext cx="12192000" cy="1305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0" name="Google Shape;420;g2cb117a4b0c_0_14">
            <a:extLst>
              <a:ext uri="{C183D7F6-B498-43B3-948B-1728B52AA6E4}">
                <adec:decorative xmlns:adec="http://schemas.microsoft.com/office/drawing/2017/decorative" val="1"/>
              </a:ext>
            </a:extLst>
          </p:cNvPr>
          <p:cNvPicPr preferRelativeResize="0"/>
          <p:nvPr/>
        </p:nvPicPr>
        <p:blipFill rotWithShape="1">
          <a:blip r:embed="rId3">
            <a:alphaModFix/>
          </a:blip>
          <a:srcRect l="76598" t="88613" r="4808" b="1198"/>
          <a:stretch/>
        </p:blipFill>
        <p:spPr>
          <a:xfrm>
            <a:off x="9584475" y="383325"/>
            <a:ext cx="2266976" cy="698625"/>
          </a:xfrm>
          <a:prstGeom prst="rect">
            <a:avLst/>
          </a:prstGeom>
          <a:noFill/>
          <a:ln>
            <a:noFill/>
          </a:ln>
        </p:spPr>
      </p:pic>
      <p:pic>
        <p:nvPicPr>
          <p:cNvPr id="421" name="Google Shape;421;g2cb117a4b0c_0_14" descr="La imagen muestra a peatones caminando por una acera concurrida de la ciudad. A la izquierda, hay mesas y sillas vacías que forman un área de asientos no designada junto a un edificio con ventanas altas. En primer plano, una mujer que lleva a un bebé en una mochila portabebés está de la mano con niñes a ambos lados. Más adelante, hay personas caminando bajo un andamio de construcción que cubre la acera. No parece haber señalización, rutas alternativas ni apoyos de accesibilidad para personas con discapacidades de movilidad."/>
          <p:cNvPicPr preferRelativeResize="0"/>
          <p:nvPr/>
        </p:nvPicPr>
        <p:blipFill>
          <a:blip r:embed="rId4">
            <a:alphaModFix/>
          </a:blip>
          <a:stretch>
            <a:fillRect/>
          </a:stretch>
        </p:blipFill>
        <p:spPr>
          <a:xfrm>
            <a:off x="9300037" y="1452659"/>
            <a:ext cx="2835850" cy="3358240"/>
          </a:xfrm>
          <a:prstGeom prst="rect">
            <a:avLst/>
          </a:prstGeom>
          <a:noFill/>
          <a:ln>
            <a:noFill/>
          </a:ln>
        </p:spPr>
      </p:pic>
      <p:sp>
        <p:nvSpPr>
          <p:cNvPr id="422" name="Google Shape;422;g2cb117a4b0c_0_14"/>
          <p:cNvSpPr txBox="1"/>
          <p:nvPr/>
        </p:nvSpPr>
        <p:spPr>
          <a:xfrm>
            <a:off x="87000" y="4342075"/>
            <a:ext cx="12048900" cy="1673100"/>
          </a:xfrm>
          <a:prstGeom prst="rect">
            <a:avLst/>
          </a:prstGeom>
          <a:noFill/>
          <a:ln>
            <a:noFill/>
          </a:ln>
        </p:spPr>
        <p:txBody>
          <a:bodyPr spcFirstLastPara="1" wrap="square" lIns="91425" tIns="91425" rIns="91425" bIns="91425" anchor="t" anchorCtr="0">
            <a:noAutofit/>
          </a:bodyPr>
          <a:lstStyle/>
          <a:p>
            <a:pPr marL="457200" lvl="0" indent="-406400" algn="l" rtl="0">
              <a:lnSpc>
                <a:spcPct val="90000"/>
              </a:lnSpc>
              <a:spcBef>
                <a:spcPts val="0"/>
              </a:spcBef>
              <a:spcAft>
                <a:spcPts val="0"/>
              </a:spcAft>
              <a:buClr>
                <a:schemeClr val="dk1"/>
              </a:buClr>
              <a:buSzPts val="2800"/>
              <a:buChar char="●"/>
            </a:pPr>
            <a:r>
              <a:rPr lang="en-US" sz="2800">
                <a:solidFill>
                  <a:schemeClr val="dk1"/>
                </a:solidFill>
              </a:rPr>
              <a:t>Re</a:t>
            </a:r>
            <a:r>
              <a:rPr lang="en-US" sz="280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cibió 28 solicitudes de embajadores.</a:t>
            </a:r>
            <a:endParaRPr sz="280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endParaRPr>
          </a:p>
          <a:p>
            <a:pPr marL="914400" lvl="1" indent="-406400" algn="l" rtl="0">
              <a:lnSpc>
                <a:spcPct val="90000"/>
              </a:lnSpc>
              <a:spcBef>
                <a:spcPts val="1000"/>
              </a:spcBef>
              <a:spcAft>
                <a:spcPts val="0"/>
              </a:spcAft>
              <a:buClr>
                <a:schemeClr val="dk1"/>
              </a:buClr>
              <a:buSzPts val="2800"/>
              <a:buChar char="○"/>
            </a:pPr>
            <a:r>
              <a:rPr lang="en-US" sz="280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Brindó</a:t>
            </a:r>
            <a:r>
              <a:rPr lang="en-US" sz="280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 capacitación para 12 Embajadores de Equidad en Salud</a:t>
            </a:r>
            <a:endParaRPr sz="280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endParaRPr>
          </a:p>
          <a:p>
            <a:pPr marL="914400" lvl="1" indent="-406400" algn="l" rtl="0">
              <a:lnSpc>
                <a:spcPct val="90000"/>
              </a:lnSpc>
              <a:spcBef>
                <a:spcPts val="1000"/>
              </a:spcBef>
              <a:spcAft>
                <a:spcPts val="0"/>
              </a:spcAft>
              <a:buClr>
                <a:schemeClr val="dk1"/>
              </a:buClr>
              <a:buSzPts val="2800"/>
              <a:buChar char="○"/>
            </a:pPr>
            <a:r>
              <a:rPr lang="en-US" sz="280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Realizó 5 sesiones de desarrollo profesional</a:t>
            </a:r>
            <a:endParaRPr sz="280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endParaRPr>
          </a:p>
          <a:p>
            <a:pPr marL="914400" lvl="1" indent="-406400" algn="l" rtl="0">
              <a:lnSpc>
                <a:spcPct val="90000"/>
              </a:lnSpc>
              <a:spcBef>
                <a:spcPts val="1000"/>
              </a:spcBef>
              <a:spcAft>
                <a:spcPts val="0"/>
              </a:spcAft>
              <a:buClr>
                <a:schemeClr val="dk1"/>
              </a:buClr>
              <a:buSzPts val="2800"/>
              <a:buChar char="○"/>
            </a:pPr>
            <a:r>
              <a:rPr lang="en-US" sz="280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Co</a:t>
            </a:r>
            <a:r>
              <a:rPr lang="en-US" sz="2800">
                <a:solidFill>
                  <a:schemeClr val="dk1"/>
                </a:solidFill>
              </a:rPr>
              <a:t>nectó a 12 Embajadores con comunidades para brindar apoyo directo</a:t>
            </a:r>
            <a:endParaRPr sz="2800">
              <a:solidFill>
                <a:schemeClr val="dk1"/>
              </a:solidFill>
            </a:endParaRPr>
          </a:p>
          <a:p>
            <a:pPr marL="0" lvl="0" indent="0" algn="l" rtl="0">
              <a:spcBef>
                <a:spcPts val="1000"/>
              </a:spcBef>
              <a:spcAft>
                <a:spcPts val="0"/>
              </a:spcAft>
              <a:buNone/>
            </a:pPr>
            <a:endParaRPr sz="28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g2cb117a4b0c_0_40"/>
          <p:cNvSpPr txBox="1">
            <a:spLocks noGrp="1"/>
          </p:cNvSpPr>
          <p:nvPr>
            <p:ph type="title"/>
          </p:nvPr>
        </p:nvSpPr>
        <p:spPr>
          <a:xfrm>
            <a:off x="455000" y="383325"/>
            <a:ext cx="10515600" cy="14601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b="1">
                <a:solidFill>
                  <a:srgbClr val="19598D"/>
                </a:solidFill>
              </a:rPr>
              <a:t>Lo que hemos logrado</a:t>
            </a:r>
            <a:endParaRPr b="1">
              <a:solidFill>
                <a:srgbClr val="19598D"/>
              </a:solidFill>
            </a:endParaRPr>
          </a:p>
        </p:txBody>
      </p:sp>
      <p:sp>
        <p:nvSpPr>
          <p:cNvPr id="428" name="Google Shape;428;g2cb117a4b0c_0_40"/>
          <p:cNvSpPr txBox="1">
            <a:spLocks noGrp="1"/>
          </p:cNvSpPr>
          <p:nvPr>
            <p:ph type="body" idx="2"/>
          </p:nvPr>
        </p:nvSpPr>
        <p:spPr>
          <a:xfrm>
            <a:off x="348200" y="2771850"/>
            <a:ext cx="2396700" cy="6171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None/>
            </a:pPr>
            <a:r>
              <a:rPr lang="en-US"/>
              <a:t>Sitio web</a:t>
            </a:r>
            <a:endParaRPr/>
          </a:p>
          <a:p>
            <a:pPr marL="0" lvl="0" indent="0" algn="l" rtl="0">
              <a:lnSpc>
                <a:spcPct val="90000"/>
              </a:lnSpc>
              <a:spcBef>
                <a:spcPts val="0"/>
              </a:spcBef>
              <a:spcAft>
                <a:spcPts val="0"/>
              </a:spcAft>
              <a:buSzPts val="2800"/>
              <a:buNone/>
            </a:pPr>
            <a:endParaRPr/>
          </a:p>
          <a:p>
            <a:pPr marL="0" lvl="0" indent="0" algn="l" rtl="0">
              <a:lnSpc>
                <a:spcPct val="90000"/>
              </a:lnSpc>
              <a:spcBef>
                <a:spcPts val="0"/>
              </a:spcBef>
              <a:spcAft>
                <a:spcPts val="0"/>
              </a:spcAft>
              <a:buSzPts val="2800"/>
              <a:buNone/>
            </a:pPr>
            <a:endParaRPr/>
          </a:p>
          <a:p>
            <a:pPr marL="457200" lvl="0" indent="0" algn="l" rtl="0">
              <a:lnSpc>
                <a:spcPct val="90000"/>
              </a:lnSpc>
              <a:spcBef>
                <a:spcPts val="0"/>
              </a:spcBef>
              <a:spcAft>
                <a:spcPts val="0"/>
              </a:spcAft>
              <a:buNone/>
            </a:pPr>
            <a:endParaRPr/>
          </a:p>
          <a:p>
            <a:pPr marL="0" lvl="0" indent="0" algn="l" rtl="0">
              <a:lnSpc>
                <a:spcPct val="90000"/>
              </a:lnSpc>
              <a:spcBef>
                <a:spcPts val="0"/>
              </a:spcBef>
              <a:spcAft>
                <a:spcPts val="0"/>
              </a:spcAft>
              <a:buSzPts val="2800"/>
              <a:buNone/>
            </a:pPr>
            <a:endParaRPr/>
          </a:p>
          <a:p>
            <a:pPr marL="0" lvl="0" indent="0" algn="l" rtl="0">
              <a:lnSpc>
                <a:spcPct val="90000"/>
              </a:lnSpc>
              <a:spcBef>
                <a:spcPts val="0"/>
              </a:spcBef>
              <a:spcAft>
                <a:spcPts val="0"/>
              </a:spcAft>
              <a:buSzPts val="2800"/>
              <a:buNone/>
            </a:pPr>
            <a:endParaRPr/>
          </a:p>
          <a:p>
            <a:pPr marL="0" lvl="0" indent="0" algn="l" rtl="0">
              <a:lnSpc>
                <a:spcPct val="90000"/>
              </a:lnSpc>
              <a:spcBef>
                <a:spcPts val="0"/>
              </a:spcBef>
              <a:spcAft>
                <a:spcPts val="0"/>
              </a:spcAft>
              <a:buNone/>
            </a:pPr>
            <a:endParaRPr/>
          </a:p>
          <a:p>
            <a:pPr marL="0" lvl="0" indent="0" algn="l" rtl="0">
              <a:lnSpc>
                <a:spcPct val="90000"/>
              </a:lnSpc>
              <a:spcBef>
                <a:spcPts val="0"/>
              </a:spcBef>
              <a:spcAft>
                <a:spcPts val="0"/>
              </a:spcAft>
              <a:buSzPts val="2800"/>
              <a:buNone/>
            </a:pPr>
            <a:endParaRPr/>
          </a:p>
          <a:p>
            <a:pPr marL="0" lvl="0" indent="0" algn="l" rtl="0">
              <a:lnSpc>
                <a:spcPct val="90000"/>
              </a:lnSpc>
              <a:spcBef>
                <a:spcPts val="0"/>
              </a:spcBef>
              <a:spcAft>
                <a:spcPts val="0"/>
              </a:spcAft>
              <a:buSzPts val="2800"/>
              <a:buNone/>
            </a:pPr>
            <a:endParaRPr/>
          </a:p>
          <a:p>
            <a:pPr marL="0" lvl="0" indent="0" algn="l" rtl="0">
              <a:lnSpc>
                <a:spcPct val="90000"/>
              </a:lnSpc>
              <a:spcBef>
                <a:spcPts val="0"/>
              </a:spcBef>
              <a:spcAft>
                <a:spcPts val="0"/>
              </a:spcAft>
              <a:buNone/>
            </a:pPr>
            <a:endParaRPr/>
          </a:p>
        </p:txBody>
      </p:sp>
      <p:pic>
        <p:nvPicPr>
          <p:cNvPr id="429" name="Google Shape;429;g2cb117a4b0c_0_40">
            <a:extLst>
              <a:ext uri="{C183D7F6-B498-43B3-948B-1728B52AA6E4}">
                <adec:decorative xmlns:adec="http://schemas.microsoft.com/office/drawing/2017/decorative" val="1"/>
              </a:ext>
            </a:extLst>
          </p:cNvPr>
          <p:cNvPicPr preferRelativeResize="0"/>
          <p:nvPr/>
        </p:nvPicPr>
        <p:blipFill rotWithShape="1">
          <a:blip r:embed="rId3">
            <a:alphaModFix/>
          </a:blip>
          <a:srcRect l="9943" t="59872" r="79649" b="26197"/>
          <a:stretch/>
        </p:blipFill>
        <p:spPr>
          <a:xfrm>
            <a:off x="779452" y="3617550"/>
            <a:ext cx="1534196" cy="1154999"/>
          </a:xfrm>
          <a:prstGeom prst="rect">
            <a:avLst/>
          </a:prstGeom>
          <a:noFill/>
          <a:ln>
            <a:noFill/>
          </a:ln>
        </p:spPr>
      </p:pic>
      <p:pic>
        <p:nvPicPr>
          <p:cNvPr id="430" name="Google Shape;430;g2cb117a4b0c_0_40">
            <a:extLst>
              <a:ext uri="{C183D7F6-B498-43B3-948B-1728B52AA6E4}">
                <adec:decorative xmlns:adec="http://schemas.microsoft.com/office/drawing/2017/decorative" val="1"/>
              </a:ext>
            </a:extLst>
          </p:cNvPr>
          <p:cNvPicPr preferRelativeResize="0"/>
          <p:nvPr/>
        </p:nvPicPr>
        <p:blipFill rotWithShape="1">
          <a:blip r:embed="rId3">
            <a:alphaModFix/>
          </a:blip>
          <a:srcRect l="34500" t="60913" r="56260" b="22246"/>
          <a:stretch/>
        </p:blipFill>
        <p:spPr>
          <a:xfrm>
            <a:off x="3783450" y="3563452"/>
            <a:ext cx="1268900" cy="1301036"/>
          </a:xfrm>
          <a:prstGeom prst="rect">
            <a:avLst/>
          </a:prstGeom>
          <a:noFill/>
          <a:ln>
            <a:noFill/>
          </a:ln>
        </p:spPr>
      </p:pic>
      <p:pic>
        <p:nvPicPr>
          <p:cNvPr id="431" name="Google Shape;431;g2cb117a4b0c_0_40">
            <a:extLst>
              <a:ext uri="{C183D7F6-B498-43B3-948B-1728B52AA6E4}">
                <adec:decorative xmlns:adec="http://schemas.microsoft.com/office/drawing/2017/decorative" val="1"/>
              </a:ext>
            </a:extLst>
          </p:cNvPr>
          <p:cNvPicPr preferRelativeResize="0"/>
          <p:nvPr/>
        </p:nvPicPr>
        <p:blipFill rotWithShape="1">
          <a:blip r:embed="rId3">
            <a:alphaModFix/>
          </a:blip>
          <a:srcRect l="57070" t="59458" r="33691" b="23701"/>
          <a:stretch/>
        </p:blipFill>
        <p:spPr>
          <a:xfrm>
            <a:off x="6729438" y="3541353"/>
            <a:ext cx="1344836" cy="1378897"/>
          </a:xfrm>
          <a:prstGeom prst="rect">
            <a:avLst/>
          </a:prstGeom>
          <a:noFill/>
          <a:ln>
            <a:noFill/>
          </a:ln>
        </p:spPr>
      </p:pic>
      <p:pic>
        <p:nvPicPr>
          <p:cNvPr id="432" name="Google Shape;432;g2cb117a4b0c_0_40">
            <a:extLst>
              <a:ext uri="{C183D7F6-B498-43B3-948B-1728B52AA6E4}">
                <adec:decorative xmlns:adec="http://schemas.microsoft.com/office/drawing/2017/decorative" val="1"/>
              </a:ext>
            </a:extLst>
          </p:cNvPr>
          <p:cNvPicPr preferRelativeResize="0"/>
          <p:nvPr/>
        </p:nvPicPr>
        <p:blipFill rotWithShape="1">
          <a:blip r:embed="rId3">
            <a:alphaModFix/>
          </a:blip>
          <a:srcRect l="81043" t="60915" r="9718" b="22244"/>
          <a:stretch/>
        </p:blipFill>
        <p:spPr>
          <a:xfrm>
            <a:off x="9701700" y="3563450"/>
            <a:ext cx="1268900" cy="1301035"/>
          </a:xfrm>
          <a:prstGeom prst="rect">
            <a:avLst/>
          </a:prstGeom>
          <a:noFill/>
          <a:ln>
            <a:noFill/>
          </a:ln>
        </p:spPr>
      </p:pic>
      <p:sp>
        <p:nvSpPr>
          <p:cNvPr id="433" name="Google Shape;433;g2cb117a4b0c_0_40"/>
          <p:cNvSpPr/>
          <p:nvPr/>
        </p:nvSpPr>
        <p:spPr>
          <a:xfrm>
            <a:off x="-100" y="6727600"/>
            <a:ext cx="12192000" cy="1305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4" name="Google Shape;434;g2cb117a4b0c_0_40"/>
          <p:cNvPicPr preferRelativeResize="0"/>
          <p:nvPr/>
        </p:nvPicPr>
        <p:blipFill rotWithShape="1">
          <a:blip r:embed="rId3">
            <a:alphaModFix/>
          </a:blip>
          <a:srcRect l="76598" t="88613" r="4808" b="1198"/>
          <a:stretch/>
        </p:blipFill>
        <p:spPr>
          <a:xfrm>
            <a:off x="9584475" y="383325"/>
            <a:ext cx="2266976" cy="698625"/>
          </a:xfrm>
          <a:prstGeom prst="rect">
            <a:avLst/>
          </a:prstGeom>
          <a:noFill/>
          <a:ln>
            <a:noFill/>
          </a:ln>
        </p:spPr>
      </p:pic>
      <p:sp>
        <p:nvSpPr>
          <p:cNvPr id="435" name="Google Shape;435;g2cb117a4b0c_0_40"/>
          <p:cNvSpPr txBox="1"/>
          <p:nvPr/>
        </p:nvSpPr>
        <p:spPr>
          <a:xfrm>
            <a:off x="2664975" y="2502900"/>
            <a:ext cx="3363300" cy="11550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US" sz="2800">
                <a:solidFill>
                  <a:schemeClr val="dk1"/>
                </a:solidFill>
              </a:rPr>
              <a:t>Involucrando a los colaboradores</a:t>
            </a:r>
            <a:endParaRPr sz="2800">
              <a:solidFill>
                <a:schemeClr val="dk1"/>
              </a:solidFill>
            </a:endParaRPr>
          </a:p>
        </p:txBody>
      </p:sp>
      <p:sp>
        <p:nvSpPr>
          <p:cNvPr id="436" name="Google Shape;436;g2cb117a4b0c_0_40"/>
          <p:cNvSpPr txBox="1"/>
          <p:nvPr/>
        </p:nvSpPr>
        <p:spPr>
          <a:xfrm>
            <a:off x="6328000" y="2724450"/>
            <a:ext cx="2147700" cy="5694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US" sz="2800">
                <a:solidFill>
                  <a:schemeClr val="dk1"/>
                </a:solidFill>
              </a:rPr>
              <a:t>Podcast</a:t>
            </a:r>
            <a:endParaRPr sz="2800">
              <a:solidFill>
                <a:schemeClr val="dk1"/>
              </a:solidFill>
            </a:endParaRPr>
          </a:p>
        </p:txBody>
      </p:sp>
      <p:sp>
        <p:nvSpPr>
          <p:cNvPr id="437" name="Google Shape;437;g2cb117a4b0c_0_40"/>
          <p:cNvSpPr txBox="1"/>
          <p:nvPr/>
        </p:nvSpPr>
        <p:spPr>
          <a:xfrm>
            <a:off x="9389200" y="2653200"/>
            <a:ext cx="1827300" cy="7119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US" sz="2800">
                <a:solidFill>
                  <a:schemeClr val="dk1"/>
                </a:solidFill>
              </a:rPr>
              <a:t>Kit de recursos</a:t>
            </a:r>
            <a:endParaRPr sz="2800">
              <a:solidFill>
                <a:schemeClr val="dk1"/>
              </a:solidFill>
            </a:endParaRPr>
          </a:p>
          <a:p>
            <a:pPr marL="0" lvl="0" indent="0" algn="l" rtl="0">
              <a:spcBef>
                <a:spcPts val="0"/>
              </a:spcBef>
              <a:spcAft>
                <a:spcPts val="0"/>
              </a:spcAft>
              <a:buNone/>
            </a:pPr>
            <a:endParaRPr sz="28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g2cb117a4b0c_0_63"/>
          <p:cNvSpPr txBox="1">
            <a:spLocks noGrp="1"/>
          </p:cNvSpPr>
          <p:nvPr>
            <p:ph type="title"/>
          </p:nvPr>
        </p:nvSpPr>
        <p:spPr>
          <a:xfrm>
            <a:off x="455000" y="383325"/>
            <a:ext cx="10515600" cy="1110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000"/>
              <a:buNone/>
            </a:pPr>
            <a:r>
              <a:rPr lang="en-US" b="1">
                <a:solidFill>
                  <a:srgbClr val="19598D"/>
                </a:solidFill>
              </a:rPr>
              <a:t>Comunidades de asistencia técnica</a:t>
            </a:r>
            <a:endParaRPr b="1">
              <a:solidFill>
                <a:srgbClr val="19598D"/>
              </a:solidFill>
            </a:endParaRPr>
          </a:p>
        </p:txBody>
      </p:sp>
      <p:sp>
        <p:nvSpPr>
          <p:cNvPr id="443" name="Google Shape;443;g2cb117a4b0c_0_63"/>
          <p:cNvSpPr txBox="1">
            <a:spLocks noGrp="1"/>
          </p:cNvSpPr>
          <p:nvPr>
            <p:ph type="body" idx="1"/>
          </p:nvPr>
        </p:nvSpPr>
        <p:spPr>
          <a:xfrm>
            <a:off x="454988" y="3301413"/>
            <a:ext cx="5497500" cy="9678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2800"/>
              <a:buNone/>
            </a:pPr>
            <a:r>
              <a:rPr lang="en-US"/>
              <a:t>Servicios de salud</a:t>
            </a:r>
            <a:endParaRPr/>
          </a:p>
          <a:p>
            <a:pPr marL="0" lvl="0" indent="0" algn="ctr" rtl="0">
              <a:lnSpc>
                <a:spcPct val="90000"/>
              </a:lnSpc>
              <a:spcBef>
                <a:spcPts val="0"/>
              </a:spcBef>
              <a:spcAft>
                <a:spcPts val="0"/>
              </a:spcAft>
              <a:buSzPts val="2800"/>
              <a:buNone/>
            </a:pPr>
            <a:r>
              <a:rPr lang="en-US"/>
              <a:t>Equidad en salud</a:t>
            </a:r>
            <a:endParaRPr/>
          </a:p>
        </p:txBody>
      </p:sp>
      <p:sp>
        <p:nvSpPr>
          <p:cNvPr id="444" name="Google Shape;444;g2cb117a4b0c_0_63"/>
          <p:cNvSpPr/>
          <p:nvPr/>
        </p:nvSpPr>
        <p:spPr>
          <a:xfrm>
            <a:off x="-100" y="6727600"/>
            <a:ext cx="12192000" cy="1305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5" name="Google Shape;445;g2cb117a4b0c_0_63">
            <a:extLst>
              <a:ext uri="{C183D7F6-B498-43B3-948B-1728B52AA6E4}">
                <adec:decorative xmlns:adec="http://schemas.microsoft.com/office/drawing/2017/decorative" val="1"/>
              </a:ext>
            </a:extLst>
          </p:cNvPr>
          <p:cNvPicPr preferRelativeResize="0"/>
          <p:nvPr/>
        </p:nvPicPr>
        <p:blipFill rotWithShape="1">
          <a:blip r:embed="rId3">
            <a:alphaModFix/>
          </a:blip>
          <a:srcRect l="5554" t="31378" r="77685" b="49700"/>
          <a:stretch/>
        </p:blipFill>
        <p:spPr>
          <a:xfrm>
            <a:off x="2046175" y="1662237"/>
            <a:ext cx="2315124" cy="1470278"/>
          </a:xfrm>
          <a:prstGeom prst="rect">
            <a:avLst/>
          </a:prstGeom>
          <a:noFill/>
          <a:ln>
            <a:noFill/>
          </a:ln>
        </p:spPr>
      </p:pic>
      <p:pic>
        <p:nvPicPr>
          <p:cNvPr id="446" name="Google Shape;446;g2cb117a4b0c_0_63">
            <a:extLst>
              <a:ext uri="{C183D7F6-B498-43B3-948B-1728B52AA6E4}">
                <adec:decorative xmlns:adec="http://schemas.microsoft.com/office/drawing/2017/decorative" val="1"/>
              </a:ext>
            </a:extLst>
          </p:cNvPr>
          <p:cNvPicPr preferRelativeResize="0"/>
          <p:nvPr/>
        </p:nvPicPr>
        <p:blipFill rotWithShape="1">
          <a:blip r:embed="rId3">
            <a:alphaModFix/>
          </a:blip>
          <a:srcRect l="6449" t="63860" r="76791" b="17218"/>
          <a:stretch/>
        </p:blipFill>
        <p:spPr>
          <a:xfrm>
            <a:off x="2046175" y="4459413"/>
            <a:ext cx="2315132" cy="1297624"/>
          </a:xfrm>
          <a:prstGeom prst="rect">
            <a:avLst/>
          </a:prstGeom>
          <a:noFill/>
          <a:ln>
            <a:noFill/>
          </a:ln>
        </p:spPr>
      </p:pic>
      <p:sp>
        <p:nvSpPr>
          <p:cNvPr id="447" name="Google Shape;447;g2cb117a4b0c_0_63"/>
          <p:cNvSpPr txBox="1">
            <a:spLocks noGrp="1"/>
          </p:cNvSpPr>
          <p:nvPr>
            <p:ph type="body" idx="1"/>
          </p:nvPr>
        </p:nvSpPr>
        <p:spPr>
          <a:xfrm>
            <a:off x="842588" y="6042400"/>
            <a:ext cx="4722300" cy="685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2800"/>
              <a:buNone/>
            </a:pPr>
            <a:r>
              <a:rPr lang="en-US"/>
              <a:t>Caminabilidad</a:t>
            </a:r>
            <a:endParaRPr/>
          </a:p>
        </p:txBody>
      </p:sp>
      <p:pic>
        <p:nvPicPr>
          <p:cNvPr id="448" name="Google Shape;448;g2cb117a4b0c_0_63">
            <a:extLst>
              <a:ext uri="{C183D7F6-B498-43B3-948B-1728B52AA6E4}">
                <adec:decorative xmlns:adec="http://schemas.microsoft.com/office/drawing/2017/decorative" val="1"/>
              </a:ext>
            </a:extLst>
          </p:cNvPr>
          <p:cNvPicPr preferRelativeResize="0"/>
          <p:nvPr/>
        </p:nvPicPr>
        <p:blipFill rotWithShape="1">
          <a:blip r:embed="rId3">
            <a:alphaModFix/>
          </a:blip>
          <a:srcRect l="26483" t="33170" r="56756" b="47908"/>
          <a:stretch/>
        </p:blipFill>
        <p:spPr>
          <a:xfrm>
            <a:off x="8041352" y="1493275"/>
            <a:ext cx="2315124" cy="1470269"/>
          </a:xfrm>
          <a:prstGeom prst="rect">
            <a:avLst/>
          </a:prstGeom>
          <a:noFill/>
          <a:ln>
            <a:noFill/>
          </a:ln>
        </p:spPr>
      </p:pic>
      <p:sp>
        <p:nvSpPr>
          <p:cNvPr id="449" name="Google Shape;449;g2cb117a4b0c_0_63"/>
          <p:cNvSpPr txBox="1">
            <a:spLocks noGrp="1"/>
          </p:cNvSpPr>
          <p:nvPr>
            <p:ph type="body" idx="1"/>
          </p:nvPr>
        </p:nvSpPr>
        <p:spPr>
          <a:xfrm>
            <a:off x="6598950" y="3259538"/>
            <a:ext cx="5199900" cy="6063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2800"/>
              <a:buNone/>
            </a:pPr>
            <a:r>
              <a:rPr lang="en-US"/>
              <a:t>Transportación</a:t>
            </a:r>
            <a:endParaRPr/>
          </a:p>
        </p:txBody>
      </p:sp>
      <p:pic>
        <p:nvPicPr>
          <p:cNvPr id="450" name="Google Shape;450;g2cb117a4b0c_0_63">
            <a:extLst>
              <a:ext uri="{C183D7F6-B498-43B3-948B-1728B52AA6E4}">
                <adec:decorative xmlns:adec="http://schemas.microsoft.com/office/drawing/2017/decorative" val="1"/>
              </a:ext>
            </a:extLst>
          </p:cNvPr>
          <p:cNvPicPr preferRelativeResize="0"/>
          <p:nvPr/>
        </p:nvPicPr>
        <p:blipFill rotWithShape="1">
          <a:blip r:embed="rId3">
            <a:alphaModFix/>
          </a:blip>
          <a:srcRect l="26480" t="63845" r="56759" b="17233"/>
          <a:stretch/>
        </p:blipFill>
        <p:spPr>
          <a:xfrm>
            <a:off x="8041339" y="4334452"/>
            <a:ext cx="2315124" cy="1470240"/>
          </a:xfrm>
          <a:prstGeom prst="rect">
            <a:avLst/>
          </a:prstGeom>
          <a:noFill/>
          <a:ln>
            <a:noFill/>
          </a:ln>
        </p:spPr>
      </p:pic>
      <p:sp>
        <p:nvSpPr>
          <p:cNvPr id="451" name="Google Shape;451;g2cb117a4b0c_0_63"/>
          <p:cNvSpPr txBox="1">
            <a:spLocks noGrp="1"/>
          </p:cNvSpPr>
          <p:nvPr>
            <p:ph type="body" idx="1"/>
          </p:nvPr>
        </p:nvSpPr>
        <p:spPr>
          <a:xfrm>
            <a:off x="7199250" y="6100600"/>
            <a:ext cx="3999300" cy="685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2800"/>
              <a:buNone/>
            </a:pPr>
            <a:r>
              <a:rPr lang="en-US"/>
              <a:t>Ciclabilidad</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g2cb117a4b0c_0_591"/>
          <p:cNvSpPr txBox="1">
            <a:spLocks noGrp="1"/>
          </p:cNvSpPr>
          <p:nvPr>
            <p:ph type="title"/>
          </p:nvPr>
        </p:nvSpPr>
        <p:spPr>
          <a:xfrm>
            <a:off x="455000" y="383325"/>
            <a:ext cx="10515600" cy="1110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000"/>
              <a:buNone/>
            </a:pPr>
            <a:r>
              <a:rPr lang="en-US" b="1">
                <a:solidFill>
                  <a:srgbClr val="19598D"/>
                </a:solidFill>
              </a:rPr>
              <a:t>Comunidades de asistencia técnica</a:t>
            </a:r>
            <a:endParaRPr b="1">
              <a:solidFill>
                <a:srgbClr val="19598D"/>
              </a:solidFill>
            </a:endParaRPr>
          </a:p>
        </p:txBody>
      </p:sp>
      <p:sp>
        <p:nvSpPr>
          <p:cNvPr id="457" name="Google Shape;457;g2cb117a4b0c_0_591"/>
          <p:cNvSpPr/>
          <p:nvPr/>
        </p:nvSpPr>
        <p:spPr>
          <a:xfrm>
            <a:off x="-100" y="6727600"/>
            <a:ext cx="12192000" cy="1305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8" name="Google Shape;458;g2cb117a4b0c_0_591">
            <a:extLst>
              <a:ext uri="{C183D7F6-B498-43B3-948B-1728B52AA6E4}">
                <adec:decorative xmlns:adec="http://schemas.microsoft.com/office/drawing/2017/decorative" val="1"/>
              </a:ext>
            </a:extLst>
          </p:cNvPr>
          <p:cNvPicPr preferRelativeResize="0"/>
          <p:nvPr/>
        </p:nvPicPr>
        <p:blipFill rotWithShape="1">
          <a:blip r:embed="rId3">
            <a:alphaModFix/>
          </a:blip>
          <a:srcRect l="51684" t="32480" r="31555" b="48596"/>
          <a:stretch/>
        </p:blipFill>
        <p:spPr>
          <a:xfrm>
            <a:off x="2043825" y="1626463"/>
            <a:ext cx="2315124" cy="1470269"/>
          </a:xfrm>
          <a:prstGeom prst="rect">
            <a:avLst/>
          </a:prstGeom>
          <a:noFill/>
          <a:ln>
            <a:noFill/>
          </a:ln>
        </p:spPr>
      </p:pic>
      <p:sp>
        <p:nvSpPr>
          <p:cNvPr id="459" name="Google Shape;459;g2cb117a4b0c_0_591"/>
          <p:cNvSpPr txBox="1">
            <a:spLocks noGrp="1"/>
          </p:cNvSpPr>
          <p:nvPr>
            <p:ph type="body" idx="1"/>
          </p:nvPr>
        </p:nvSpPr>
        <p:spPr>
          <a:xfrm>
            <a:off x="342088" y="3203413"/>
            <a:ext cx="5718600" cy="5859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2800"/>
              <a:buNone/>
            </a:pPr>
            <a:r>
              <a:rPr lang="en-US"/>
              <a:t>Acceso a alimentos</a:t>
            </a:r>
            <a:endParaRPr/>
          </a:p>
        </p:txBody>
      </p:sp>
      <p:pic>
        <p:nvPicPr>
          <p:cNvPr id="460" name="Google Shape;460;g2cb117a4b0c_0_591">
            <a:extLst>
              <a:ext uri="{C183D7F6-B498-43B3-948B-1728B52AA6E4}">
                <adec:decorative xmlns:adec="http://schemas.microsoft.com/office/drawing/2017/decorative" val="1"/>
              </a:ext>
            </a:extLst>
          </p:cNvPr>
          <p:cNvPicPr preferRelativeResize="0"/>
          <p:nvPr/>
        </p:nvPicPr>
        <p:blipFill rotWithShape="1">
          <a:blip r:embed="rId3">
            <a:alphaModFix/>
          </a:blip>
          <a:srcRect l="51811" t="61826" r="31428" b="19252"/>
          <a:stretch/>
        </p:blipFill>
        <p:spPr>
          <a:xfrm>
            <a:off x="1997625" y="4141939"/>
            <a:ext cx="2315124" cy="1470240"/>
          </a:xfrm>
          <a:prstGeom prst="rect">
            <a:avLst/>
          </a:prstGeom>
          <a:noFill/>
          <a:ln>
            <a:noFill/>
          </a:ln>
        </p:spPr>
      </p:pic>
      <p:sp>
        <p:nvSpPr>
          <p:cNvPr id="461" name="Google Shape;461;g2cb117a4b0c_0_591"/>
          <p:cNvSpPr txBox="1">
            <a:spLocks noGrp="1"/>
          </p:cNvSpPr>
          <p:nvPr>
            <p:ph type="body" idx="1"/>
          </p:nvPr>
        </p:nvSpPr>
        <p:spPr>
          <a:xfrm>
            <a:off x="1297250" y="5759800"/>
            <a:ext cx="3951300" cy="5859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2800"/>
              <a:buNone/>
            </a:pPr>
            <a:r>
              <a:rPr lang="en-US"/>
              <a:t>Energía renovable</a:t>
            </a:r>
            <a:endParaRPr/>
          </a:p>
        </p:txBody>
      </p:sp>
      <p:pic>
        <p:nvPicPr>
          <p:cNvPr id="462" name="Google Shape;462;g2cb117a4b0c_0_591">
            <a:extLst>
              <a:ext uri="{C183D7F6-B498-43B3-948B-1728B52AA6E4}">
                <adec:decorative xmlns:adec="http://schemas.microsoft.com/office/drawing/2017/decorative" val="1"/>
              </a:ext>
            </a:extLst>
          </p:cNvPr>
          <p:cNvPicPr preferRelativeResize="0"/>
          <p:nvPr/>
        </p:nvPicPr>
        <p:blipFill rotWithShape="1">
          <a:blip r:embed="rId3">
            <a:alphaModFix/>
          </a:blip>
          <a:srcRect l="77138" t="33377" r="6102" b="47700"/>
          <a:stretch/>
        </p:blipFill>
        <p:spPr>
          <a:xfrm>
            <a:off x="7993400" y="1626463"/>
            <a:ext cx="2315124" cy="1470269"/>
          </a:xfrm>
          <a:prstGeom prst="rect">
            <a:avLst/>
          </a:prstGeom>
          <a:noFill/>
          <a:ln>
            <a:noFill/>
          </a:ln>
        </p:spPr>
      </p:pic>
      <p:pic>
        <p:nvPicPr>
          <p:cNvPr id="463" name="Google Shape;463;g2cb117a4b0c_0_591">
            <a:extLst>
              <a:ext uri="{C183D7F6-B498-43B3-948B-1728B52AA6E4}">
                <adec:decorative xmlns:adec="http://schemas.microsoft.com/office/drawing/2017/decorative" val="1"/>
              </a:ext>
            </a:extLst>
          </p:cNvPr>
          <p:cNvPicPr preferRelativeResize="0"/>
          <p:nvPr/>
        </p:nvPicPr>
        <p:blipFill rotWithShape="1">
          <a:blip r:embed="rId3">
            <a:alphaModFix/>
          </a:blip>
          <a:srcRect l="77138" t="61826" r="6102" b="19252"/>
          <a:stretch/>
        </p:blipFill>
        <p:spPr>
          <a:xfrm>
            <a:off x="7947200" y="4078663"/>
            <a:ext cx="2315124" cy="1470269"/>
          </a:xfrm>
          <a:prstGeom prst="rect">
            <a:avLst/>
          </a:prstGeom>
          <a:noFill/>
          <a:ln>
            <a:noFill/>
          </a:ln>
        </p:spPr>
      </p:pic>
      <p:sp>
        <p:nvSpPr>
          <p:cNvPr id="464" name="Google Shape;464;g2cb117a4b0c_0_591"/>
          <p:cNvSpPr txBox="1">
            <a:spLocks noGrp="1"/>
          </p:cNvSpPr>
          <p:nvPr>
            <p:ph type="body" idx="1"/>
          </p:nvPr>
        </p:nvSpPr>
        <p:spPr>
          <a:xfrm>
            <a:off x="7216113" y="3227575"/>
            <a:ext cx="3869700" cy="8424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2800"/>
              <a:buNone/>
            </a:pPr>
            <a:r>
              <a:rPr lang="en-US"/>
              <a:t>Actividades al aire libre</a:t>
            </a:r>
            <a:endParaRPr/>
          </a:p>
        </p:txBody>
      </p:sp>
      <p:sp>
        <p:nvSpPr>
          <p:cNvPr id="465" name="Google Shape;465;g2cb117a4b0c_0_591"/>
          <p:cNvSpPr txBox="1">
            <a:spLocks noGrp="1"/>
          </p:cNvSpPr>
          <p:nvPr>
            <p:ph type="body" idx="1"/>
          </p:nvPr>
        </p:nvSpPr>
        <p:spPr>
          <a:xfrm>
            <a:off x="6776776" y="5759800"/>
            <a:ext cx="4777800" cy="9678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2800"/>
              <a:buNone/>
            </a:pPr>
            <a:r>
              <a:rPr lang="en-US"/>
              <a:t>Conectividad comunitaria</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g2cb117a4b0c_0_69"/>
          <p:cNvSpPr txBox="1">
            <a:spLocks noGrp="1"/>
          </p:cNvSpPr>
          <p:nvPr>
            <p:ph type="title"/>
          </p:nvPr>
        </p:nvSpPr>
        <p:spPr>
          <a:xfrm>
            <a:off x="455000" y="383325"/>
            <a:ext cx="10515600" cy="1110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ct val="45454"/>
              <a:buNone/>
            </a:pPr>
            <a:r>
              <a:rPr lang="en-US" b="1">
                <a:solidFill>
                  <a:srgbClr val="19598D"/>
                </a:solidFill>
              </a:rPr>
              <a:t>Equidad en Salud en el Entorno Construido</a:t>
            </a:r>
            <a:endParaRPr b="1">
              <a:solidFill>
                <a:srgbClr val="19598D"/>
              </a:solidFill>
            </a:endParaRPr>
          </a:p>
        </p:txBody>
      </p:sp>
      <p:sp>
        <p:nvSpPr>
          <p:cNvPr id="471" name="Google Shape;471;g2cb117a4b0c_0_69"/>
          <p:cNvSpPr txBox="1">
            <a:spLocks noGrp="1"/>
          </p:cNvSpPr>
          <p:nvPr>
            <p:ph type="body" idx="2"/>
          </p:nvPr>
        </p:nvSpPr>
        <p:spPr>
          <a:xfrm>
            <a:off x="455629" y="1843425"/>
            <a:ext cx="7272600" cy="4617600"/>
          </a:xfrm>
          <a:prstGeom prst="rect">
            <a:avLst/>
          </a:prstGeom>
          <a:noFill/>
          <a:ln>
            <a:noFill/>
          </a:ln>
        </p:spPr>
        <p:txBody>
          <a:bodyPr spcFirstLastPara="1" wrap="square" lIns="91425" tIns="45700" rIns="91425" bIns="45700" anchor="t" anchorCtr="0">
            <a:noAutofit/>
          </a:bodyPr>
          <a:lstStyle/>
          <a:p>
            <a:pPr marL="457200" lvl="0" indent="-400050" algn="l" rtl="0">
              <a:lnSpc>
                <a:spcPct val="90000"/>
              </a:lnSpc>
              <a:spcBef>
                <a:spcPts val="0"/>
              </a:spcBef>
              <a:spcAft>
                <a:spcPts val="0"/>
              </a:spcAft>
              <a:buSzPts val="2700"/>
              <a:buChar char="●"/>
            </a:pPr>
            <a:r>
              <a:rPr lang="en-US" sz="2700"/>
              <a:t>Se refiere al </a:t>
            </a:r>
            <a:r>
              <a:rPr lang="en-US" sz="2700" b="1"/>
              <a:t>diseño, construcción y mantenimiento</a:t>
            </a:r>
            <a:r>
              <a:rPr lang="en-US" sz="2700"/>
              <a:t> de espacios físicos que promueven la salud y el bienestar para </a:t>
            </a:r>
            <a:r>
              <a:rPr lang="en-US" sz="2700" b="1"/>
              <a:t>todos los miembros</a:t>
            </a:r>
            <a:r>
              <a:rPr lang="en-US" sz="2700"/>
              <a:t> de una comunidad.</a:t>
            </a:r>
            <a:endParaRPr sz="2700"/>
          </a:p>
          <a:p>
            <a:pPr marL="457200" lvl="0" indent="-400050" algn="l" rtl="0">
              <a:lnSpc>
                <a:spcPct val="90000"/>
              </a:lnSpc>
              <a:spcBef>
                <a:spcPts val="1000"/>
              </a:spcBef>
              <a:spcAft>
                <a:spcPts val="1000"/>
              </a:spcAft>
              <a:buSzPts val="2700"/>
              <a:buChar char="●"/>
            </a:pPr>
            <a:r>
              <a:rPr lang="en-US" sz="2700"/>
              <a:t>Reconoce que el diseño del entorno construido puede tener un impacto significativo en la salud de las personas, particularmente para las </a:t>
            </a:r>
            <a:r>
              <a:rPr lang="en-US" sz="2700" b="1"/>
              <a:t>comunidades marginadas y desatendidas</a:t>
            </a:r>
            <a:r>
              <a:rPr lang="en-US" sz="2700"/>
              <a:t>.</a:t>
            </a:r>
            <a:endParaRPr sz="2700"/>
          </a:p>
        </p:txBody>
      </p:sp>
      <p:sp>
        <p:nvSpPr>
          <p:cNvPr id="472" name="Google Shape;472;g2cb117a4b0c_0_69"/>
          <p:cNvSpPr/>
          <p:nvPr/>
        </p:nvSpPr>
        <p:spPr>
          <a:xfrm>
            <a:off x="-100" y="6727600"/>
            <a:ext cx="12192000" cy="1305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3" name="Google Shape;473;g2cb117a4b0c_0_69">
            <a:extLst>
              <a:ext uri="{C183D7F6-B498-43B3-948B-1728B52AA6E4}">
                <adec:decorative xmlns:adec="http://schemas.microsoft.com/office/drawing/2017/decorative" val="1"/>
              </a:ext>
            </a:extLst>
          </p:cNvPr>
          <p:cNvPicPr preferRelativeResize="0"/>
          <p:nvPr/>
        </p:nvPicPr>
        <p:blipFill rotWithShape="1">
          <a:blip r:embed="rId3">
            <a:alphaModFix/>
          </a:blip>
          <a:srcRect l="76598" t="88613" r="4808" b="1198"/>
          <a:stretch/>
        </p:blipFill>
        <p:spPr>
          <a:xfrm>
            <a:off x="9584475" y="794650"/>
            <a:ext cx="2266976" cy="698625"/>
          </a:xfrm>
          <a:prstGeom prst="rect">
            <a:avLst/>
          </a:prstGeom>
          <a:noFill/>
          <a:ln>
            <a:noFill/>
          </a:ln>
        </p:spPr>
      </p:pic>
      <p:pic>
        <p:nvPicPr>
          <p:cNvPr id="474" name="Google Shape;474;g2cb117a4b0c_0_69" descr="Una carretera suburbana con un carril bici curvo marcado por líneas blancas y un símbolo de bicicleta. A la derecha, una acera de concreto liso corre paralela, separada por una franja de césped. Las señales de tráfico incluyen un cruce para bicicletas y una señal de &quot;One Way&quot; (una vía). La escena incluye algunos vehículos, árboles sin hojas y un área bien planificada para ciclistas y peatones."/>
          <p:cNvPicPr preferRelativeResize="0"/>
          <p:nvPr/>
        </p:nvPicPr>
        <p:blipFill>
          <a:blip r:embed="rId4">
            <a:alphaModFix/>
          </a:blip>
          <a:stretch>
            <a:fillRect/>
          </a:stretch>
        </p:blipFill>
        <p:spPr>
          <a:xfrm>
            <a:off x="7549175" y="1488900"/>
            <a:ext cx="4650201" cy="5359076"/>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871A3D"/>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752</Words>
  <Application>Microsoft Office PowerPoint</Application>
  <PresentationFormat>Widescreen</PresentationFormat>
  <Paragraphs>98</Paragraphs>
  <Slides>25</Slides>
  <Notes>25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Play</vt:lpstr>
      <vt:lpstr>Office Theme</vt:lpstr>
      <vt:lpstr>Charles Brown</vt:lpstr>
      <vt:lpstr>Orígen y Propósito</vt:lpstr>
      <vt:lpstr>Orígen y Propósito</vt:lpstr>
      <vt:lpstr>Enfoques</vt:lpstr>
      <vt:lpstr>Vistazo al piloto de asistencia  técnica</vt:lpstr>
      <vt:lpstr>Lo que hemos logrado</vt:lpstr>
      <vt:lpstr>Comunidades de asistencia técnica</vt:lpstr>
      <vt:lpstr>Comunidades de asistencia técnica</vt:lpstr>
      <vt:lpstr>Equidad en Salud en el Entorno Construido</vt:lpstr>
      <vt:lpstr>Rediseñando con Justicia: Construyendo Comunidades Equitativas para Todos</vt:lpstr>
      <vt:lpstr>Porter Knight  Bristol, VT</vt:lpstr>
      <vt:lpstr>PowerPoint Presentation</vt:lpstr>
      <vt:lpstr>PowerPoint Presentation</vt:lpstr>
      <vt:lpstr>PowerPoint Presentation</vt:lpstr>
      <vt:lpstr>PowerPoint Presentation</vt:lpstr>
      <vt:lpstr>PowerPoint Presentation</vt:lpstr>
      <vt:lpstr>Proyecto de Parque de patinaje de Middlebury Municipio de Middlebury, VT</vt:lpstr>
      <vt:lpstr>Proyecto de Parque de patinaje de Middlebury Municipio de Middlebury, VT</vt:lpstr>
      <vt:lpstr>PowerPoint Presentation</vt:lpstr>
      <vt:lpstr>Charles Brown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Rovenia Braddy</dc:creator>
  <cp:lastModifiedBy>Shaylin Sluzalis</cp:lastModifiedBy>
  <cp:revision>3</cp:revision>
  <dcterms:created xsi:type="dcterms:W3CDTF">2024-03-10T11:18:00Z</dcterms:created>
  <dcterms:modified xsi:type="dcterms:W3CDTF">2024-08-09T21:17:53Z</dcterms:modified>
</cp:coreProperties>
</file>