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08" r:id="rId1"/>
  </p:sldMasterIdLst>
  <p:notesMasterIdLst>
    <p:notesMasterId r:id="rId9"/>
  </p:notesMasterIdLst>
  <p:handoutMasterIdLst>
    <p:handoutMasterId r:id="rId10"/>
  </p:handoutMasterIdLst>
  <p:sldIdLst>
    <p:sldId id="333" r:id="rId2"/>
    <p:sldId id="338" r:id="rId3"/>
    <p:sldId id="339" r:id="rId4"/>
    <p:sldId id="347" r:id="rId5"/>
    <p:sldId id="353" r:id="rId6"/>
    <p:sldId id="334" r:id="rId7"/>
    <p:sldId id="354" r:id="rId8"/>
  </p:sldIdLst>
  <p:sldSz cx="9144000" cy="5143500" type="screen16x9"/>
  <p:notesSz cx="7315200" cy="9601200"/>
  <p:embeddedFontLst>
    <p:embeddedFont>
      <p:font typeface="Myriad Web Pro" panose="020B060402020202020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Web Pro" panose="020B0503030403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Web Pro" panose="020B0503030403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Web Pro" panose="020B0503030403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Web Pro" panose="020B0503030403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Web Pro" panose="020B0503030403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Web Pro" panose="020B0503030403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Web Pro" panose="020B0503030403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Web Pro" panose="020B0503030403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Web Pro" panose="020B0503030403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56B962A-ACDA-C25D-2DFA-B6F1CD0CC231}" name="Wyton, Pamela D. (Pam) (ATSDR/OCOM) (CTR)" initials="WPD(((" userId="S::pdw3@cdc.gov::585746ef-ed6a-43e3-99e9-95aa7bb69c77" providerId="AD"/>
  <p188:author id="{D111E07B-D8D5-68FA-9179-692563AC33EE}" name="Clark, James A. (CDC/IOD/OC)" initials="C(" userId="S::zgr4@cdc.gov::aa5c3569-44d0-4d4e-8140-557ba66b5459" providerId="AD"/>
  <p188:author id="{A7513199-E10F-CA38-D397-F2FACFF0C97B}" name="Rivera, Cesar (CDC/IOD/OC)" initials="R(" userId="S::qnb6@cdc.gov::0ec61c90-e03c-43ad-878c-e8cd835116fa" providerId="AD"/>
  <p188:author id="{E97215BE-457A-B0F7-EAC3-3A8AEDA643C2}" name="Lowery, Debra (CDC/IOD/OC)" initials="L(" userId="S::wzi7@cdc.gov::dcb381a2-fed9-4f25-97a8-dd5a0cc7b66f" providerId="AD"/>
  <p188:author id="{ACC2C9DE-968B-7E17-5DC6-16879D3F25A9}" name="Farr, Sherry (CDC/NCBDDD/DHDD)" initials="FS(" userId="S::bwa0@cdc.gov::1071970b-23d3-4755-b8d8-8b362ffd4f15" providerId="AD"/>
  <p188:author id="{5D2969EB-8883-3F2C-1E91-1519AEFBCB17}" name="Folkman, Kimberley L. (CDC/IOD/OC)" initials="F(" userId="S::ycy7@cdc.gov::b42431f4-0dbb-4c7e-8925-0c5b63fb3e7b" providerId="AD"/>
  <p188:author id="{F0E48DF2-A77F-BB80-6131-EFA0539BC713}" name="Barringer, Mindy C. (CDC/IOD/OC)" initials="BMC(" userId="S::mrc4@cdc.gov::5eb8144d-eab9-4ca1-aa77-e3bbcbe07fe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ckwood, Amy E. (CDC/DDID/NCEZID/DVBD)" initials="LAE(" lastIdx="5" clrIdx="0">
    <p:extLst>
      <p:ext uri="{19B8F6BF-5375-455C-9EA6-DF929625EA0E}">
        <p15:presenceInfo xmlns:p15="http://schemas.microsoft.com/office/powerpoint/2012/main" userId="S::yuu3@cdc.gov::8e666b0e-253c-4f5d-8b99-99381d0be78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B7"/>
    <a:srgbClr val="000000"/>
    <a:srgbClr val="D6E3FF"/>
    <a:srgbClr val="EFF4FF"/>
    <a:srgbClr val="A3BFFF"/>
    <a:srgbClr val="AFC8FF"/>
    <a:srgbClr val="97BAFF"/>
    <a:srgbClr val="164380"/>
    <a:srgbClr val="1C56A4"/>
    <a:srgbClr val="1E5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2F5A27-81DD-415F-9F74-13119F9BCC3D}" v="62" dt="2024-08-05T17:13:20.0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1" autoAdjust="0"/>
    <p:restoredTop sz="86414" autoAdjust="0"/>
  </p:normalViewPr>
  <p:slideViewPr>
    <p:cSldViewPr snapToGrid="0">
      <p:cViewPr varScale="1">
        <p:scale>
          <a:sx n="107" d="100"/>
          <a:sy n="107" d="100"/>
        </p:scale>
        <p:origin x="68" y="144"/>
      </p:cViewPr>
      <p:guideLst>
        <p:guide orient="horz" pos="5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9D4F3-1CB6-4E57-BC6A-8FDD6DF1AC39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2C7E1-5E17-4B76-93F9-C135FF019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25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C03299-4BB1-4AD2-828F-715F084383AD}" type="datetimeFigureOut">
              <a:rPr lang="en-US"/>
              <a:pPr>
                <a:defRPr/>
              </a:pPr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B38CAEC-4554-485B-9189-C45C7447A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83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Web Pro" panose="020B0503030403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084AA2-EDF3-41B6-9BD5-4D1331E35CE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292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13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07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32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61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03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_CDC_with_tagli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>
            <a:extLst>
              <a:ext uri="{FF2B5EF4-FFF2-40B4-BE49-F238E27FC236}">
                <a16:creationId xmlns:a16="http://schemas.microsoft.com/office/drawing/2014/main" id="{267F8213-0BF4-9CFD-184D-957DBD90BEF9}"/>
              </a:ext>
            </a:extLst>
          </p:cNvPr>
          <p:cNvGrpSpPr/>
          <p:nvPr userDrawn="1"/>
        </p:nvGrpSpPr>
        <p:grpSpPr>
          <a:xfrm>
            <a:off x="0" y="0"/>
            <a:ext cx="9144000" cy="869146"/>
            <a:chOff x="0" y="1079970"/>
            <a:chExt cx="7112000" cy="224439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E8587A6-7C1A-EC72-C16A-98204569B39A}"/>
                </a:ext>
              </a:extLst>
            </p:cNvPr>
            <p:cNvSpPr/>
            <p:nvPr userDrawn="1"/>
          </p:nvSpPr>
          <p:spPr>
            <a:xfrm>
              <a:off x="0" y="1079970"/>
              <a:ext cx="7112000" cy="224308"/>
            </a:xfrm>
            <a:prstGeom prst="rect">
              <a:avLst/>
            </a:prstGeom>
            <a:solidFill>
              <a:srgbClr val="0057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12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EB7A224-4867-EA38-EAA4-ECD97FF9203A}"/>
                </a:ext>
              </a:extLst>
            </p:cNvPr>
            <p:cNvGrpSpPr/>
            <p:nvPr userDrawn="1"/>
          </p:nvGrpSpPr>
          <p:grpSpPr>
            <a:xfrm>
              <a:off x="430" y="1080101"/>
              <a:ext cx="5345267" cy="224308"/>
              <a:chOff x="1771" y="389"/>
              <a:chExt cx="18815689" cy="664930"/>
            </a:xfrm>
          </p:grpSpPr>
          <p:sp>
            <p:nvSpPr>
              <p:cNvPr id="44" name="Parallelogram 9">
                <a:extLst>
                  <a:ext uri="{FF2B5EF4-FFF2-40B4-BE49-F238E27FC236}">
                    <a16:creationId xmlns:a16="http://schemas.microsoft.com/office/drawing/2014/main" id="{EA18C2A9-CD91-4656-D4FD-18B4B82E4B80}"/>
                  </a:ext>
                </a:extLst>
              </p:cNvPr>
              <p:cNvSpPr/>
              <p:nvPr userDrawn="1"/>
            </p:nvSpPr>
            <p:spPr>
              <a:xfrm>
                <a:off x="1771" y="389"/>
                <a:ext cx="2010345" cy="664930"/>
              </a:xfrm>
              <a:custGeom>
                <a:avLst/>
                <a:gdLst>
                  <a:gd name="connsiteX0" fmla="*/ 0 w 2399861"/>
                  <a:gd name="connsiteY0" fmla="*/ 668592 h 668592"/>
                  <a:gd name="connsiteX1" fmla="*/ 167148 w 2399861"/>
                  <a:gd name="connsiteY1" fmla="*/ 0 h 668592"/>
                  <a:gd name="connsiteX2" fmla="*/ 2399861 w 2399861"/>
                  <a:gd name="connsiteY2" fmla="*/ 0 h 668592"/>
                  <a:gd name="connsiteX3" fmla="*/ 2232713 w 2399861"/>
                  <a:gd name="connsiteY3" fmla="*/ 668592 h 668592"/>
                  <a:gd name="connsiteX4" fmla="*/ 0 w 2399861"/>
                  <a:gd name="connsiteY4" fmla="*/ 668592 h 668592"/>
                  <a:gd name="connsiteX0" fmla="*/ 0 w 2261638"/>
                  <a:gd name="connsiteY0" fmla="*/ 668592 h 668592"/>
                  <a:gd name="connsiteX1" fmla="*/ 28925 w 2261638"/>
                  <a:gd name="connsiteY1" fmla="*/ 0 h 668592"/>
                  <a:gd name="connsiteX2" fmla="*/ 2261638 w 2261638"/>
                  <a:gd name="connsiteY2" fmla="*/ 0 h 668592"/>
                  <a:gd name="connsiteX3" fmla="*/ 2094490 w 2261638"/>
                  <a:gd name="connsiteY3" fmla="*/ 668592 h 668592"/>
                  <a:gd name="connsiteX4" fmla="*/ 0 w 2261638"/>
                  <a:gd name="connsiteY4" fmla="*/ 668592 h 668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61638" h="668592">
                    <a:moveTo>
                      <a:pt x="0" y="668592"/>
                    </a:moveTo>
                    <a:lnTo>
                      <a:pt x="28925" y="0"/>
                    </a:lnTo>
                    <a:lnTo>
                      <a:pt x="2261638" y="0"/>
                    </a:lnTo>
                    <a:lnTo>
                      <a:pt x="2094490" y="668592"/>
                    </a:lnTo>
                    <a:lnTo>
                      <a:pt x="0" y="668592"/>
                    </a:lnTo>
                    <a:close/>
                  </a:path>
                </a:pathLst>
              </a:custGeom>
              <a:solidFill>
                <a:srgbClr val="16438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12"/>
              </a:p>
            </p:txBody>
          </p:sp>
          <p:sp>
            <p:nvSpPr>
              <p:cNvPr id="45" name="Parallelogram 44">
                <a:extLst>
                  <a:ext uri="{FF2B5EF4-FFF2-40B4-BE49-F238E27FC236}">
                    <a16:creationId xmlns:a16="http://schemas.microsoft.com/office/drawing/2014/main" id="{AE0A8C09-00C3-D95E-B5DA-0F0A402DC7AB}"/>
                  </a:ext>
                </a:extLst>
              </p:cNvPr>
              <p:cNvSpPr/>
              <p:nvPr userDrawn="1"/>
            </p:nvSpPr>
            <p:spPr>
              <a:xfrm>
                <a:off x="1267572" y="389"/>
                <a:ext cx="3829094" cy="664930"/>
              </a:xfrm>
              <a:prstGeom prst="parallelogram">
                <a:avLst/>
              </a:prstGeom>
              <a:solidFill>
                <a:srgbClr val="194D9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12"/>
              </a:p>
            </p:txBody>
          </p:sp>
          <p:sp>
            <p:nvSpPr>
              <p:cNvPr id="46" name="Parallelogram 45">
                <a:extLst>
                  <a:ext uri="{FF2B5EF4-FFF2-40B4-BE49-F238E27FC236}">
                    <a16:creationId xmlns:a16="http://schemas.microsoft.com/office/drawing/2014/main" id="{B944134F-25AD-BEB2-C0BF-43DF4B11FC3F}"/>
                  </a:ext>
                </a:extLst>
              </p:cNvPr>
              <p:cNvSpPr/>
              <p:nvPr userDrawn="1"/>
            </p:nvSpPr>
            <p:spPr>
              <a:xfrm>
                <a:off x="4209773" y="389"/>
                <a:ext cx="4996928" cy="664930"/>
              </a:xfrm>
              <a:prstGeom prst="parallelogram">
                <a:avLst/>
              </a:prstGeom>
              <a:solidFill>
                <a:srgbClr val="1C56A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12"/>
              </a:p>
            </p:txBody>
          </p:sp>
          <p:sp>
            <p:nvSpPr>
              <p:cNvPr id="47" name="Parallelogram 46">
                <a:extLst>
                  <a:ext uri="{FF2B5EF4-FFF2-40B4-BE49-F238E27FC236}">
                    <a16:creationId xmlns:a16="http://schemas.microsoft.com/office/drawing/2014/main" id="{A01506F6-4045-30A7-1967-7A2272067890}"/>
                  </a:ext>
                </a:extLst>
              </p:cNvPr>
              <p:cNvSpPr/>
              <p:nvPr userDrawn="1"/>
            </p:nvSpPr>
            <p:spPr>
              <a:xfrm>
                <a:off x="8136570" y="389"/>
                <a:ext cx="6026733" cy="664930"/>
              </a:xfrm>
              <a:prstGeom prst="parallelogram">
                <a:avLst/>
              </a:prstGeom>
              <a:solidFill>
                <a:srgbClr val="1E5DB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12"/>
              </a:p>
            </p:txBody>
          </p:sp>
          <p:sp>
            <p:nvSpPr>
              <p:cNvPr id="48" name="Parallelogram 47">
                <a:extLst>
                  <a:ext uri="{FF2B5EF4-FFF2-40B4-BE49-F238E27FC236}">
                    <a16:creationId xmlns:a16="http://schemas.microsoft.com/office/drawing/2014/main" id="{E1EB0327-76CF-A70A-BE29-7C1C2819C1B3}"/>
                  </a:ext>
                </a:extLst>
              </p:cNvPr>
              <p:cNvSpPr/>
              <p:nvPr userDrawn="1"/>
            </p:nvSpPr>
            <p:spPr>
              <a:xfrm>
                <a:off x="15172395" y="389"/>
                <a:ext cx="3645065" cy="664930"/>
              </a:xfrm>
              <a:prstGeom prst="parallelogram">
                <a:avLst/>
              </a:prstGeom>
              <a:solidFill>
                <a:srgbClr val="0057B7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12"/>
              </a:p>
            </p:txBody>
          </p:sp>
        </p:grpSp>
      </p:grpSp>
      <p:sp>
        <p:nvSpPr>
          <p:cNvPr id="7" name="Title 1"/>
          <p:cNvSpPr>
            <a:spLocks noGrp="1"/>
          </p:cNvSpPr>
          <p:nvPr userDrawn="1">
            <p:ph type="title"/>
          </p:nvPr>
        </p:nvSpPr>
        <p:spPr>
          <a:xfrm>
            <a:off x="457200" y="888206"/>
            <a:ext cx="8229600" cy="877022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ts val="3000"/>
              </a:lnSpc>
              <a:defRPr sz="2800" b="1" baseline="0">
                <a:solidFill>
                  <a:srgbClr val="0057B7"/>
                </a:solidFill>
                <a:effectLst/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ubtitle 2"/>
          <p:cNvSpPr>
            <a:spLocks noGrp="1"/>
          </p:cNvSpPr>
          <p:nvPr userDrawn="1">
            <p:ph type="subTitle" idx="1"/>
          </p:nvPr>
        </p:nvSpPr>
        <p:spPr>
          <a:xfrm>
            <a:off x="457200" y="2144512"/>
            <a:ext cx="6400800" cy="3429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rgbClr val="0057B7"/>
                </a:solidFill>
                <a:effectLst/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/>
          </a:p>
        </p:txBody>
      </p:sp>
      <p:sp>
        <p:nvSpPr>
          <p:cNvPr id="10" name="Text Placeholder 8"/>
          <p:cNvSpPr>
            <a:spLocks noGrp="1"/>
          </p:cNvSpPr>
          <p:nvPr userDrawn="1">
            <p:ph type="body" sz="quarter" idx="10"/>
          </p:nvPr>
        </p:nvSpPr>
        <p:spPr>
          <a:xfrm>
            <a:off x="457200" y="2959514"/>
            <a:ext cx="6400800" cy="97155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00"/>
              </a:lnSpc>
              <a:buNone/>
              <a:defRPr sz="1800" baseline="0">
                <a:solidFill>
                  <a:srgbClr val="1D1D1D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A617DD9D-7533-7A57-89FB-4D057BCEAC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79400"/>
            <a:ext cx="6908800" cy="40640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Place center name here</a:t>
            </a:r>
          </a:p>
        </p:txBody>
      </p:sp>
      <p:pic>
        <p:nvPicPr>
          <p:cNvPr id="19" name="Picture 1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B73EE938-470B-9DA7-FFED-E3CE4A1A33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6" t="47892" r="12803" b="15738"/>
          <a:stretch/>
        </p:blipFill>
        <p:spPr>
          <a:xfrm>
            <a:off x="8154031" y="162155"/>
            <a:ext cx="838200" cy="54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3280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PTION 1">
    <p:bg>
      <p:bgPr>
        <a:solidFill>
          <a:srgbClr val="0057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350323"/>
            <a:ext cx="8294913" cy="87153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bg2"/>
                </a:solidFill>
                <a:effectLst/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1" y="4425696"/>
            <a:ext cx="7772400" cy="426244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06797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Dat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376679"/>
            <a:ext cx="8229600" cy="3132350"/>
          </a:xfrm>
        </p:spPr>
        <p:txBody>
          <a:bodyPr/>
          <a:lstStyle>
            <a:lvl1pPr marL="228600" indent="-228600">
              <a:lnSpc>
                <a:spcPts val="2200"/>
              </a:lnSpc>
              <a:buClr>
                <a:srgbClr val="003BC0"/>
              </a:buClr>
              <a:buFont typeface="Arial" panose="020B0604020202020204" pitchFamily="34" charset="0"/>
              <a:buChar char="•"/>
              <a:defRPr sz="2000" b="1">
                <a:solidFill>
                  <a:srgbClr val="1D1D1D"/>
                </a:solidFill>
              </a:defRPr>
            </a:lvl1pPr>
            <a:lvl2pPr marL="457200" indent="-169863">
              <a:lnSpc>
                <a:spcPts val="2000"/>
              </a:lnSpc>
              <a:buClr>
                <a:srgbClr val="005761"/>
              </a:buClr>
              <a:buFont typeface="Arial" panose="020B0604020202020204" pitchFamily="34" charset="0"/>
              <a:buChar char="-"/>
              <a:tabLst>
                <a:tab pos="400050" algn="l"/>
              </a:tabLst>
              <a:defRPr sz="1800">
                <a:solidFill>
                  <a:srgbClr val="1D1D1D"/>
                </a:solidFill>
              </a:defRPr>
            </a:lvl2pPr>
            <a:lvl3pPr>
              <a:lnSpc>
                <a:spcPts val="2000"/>
              </a:lnSpc>
              <a:buClr>
                <a:srgbClr val="5A5A5A"/>
              </a:buClr>
              <a:defRPr sz="2000">
                <a:solidFill>
                  <a:srgbClr val="1D1D1D"/>
                </a:solidFill>
              </a:defRPr>
            </a:lvl3pPr>
            <a:lvl4pPr>
              <a:defRPr sz="2000">
                <a:solidFill>
                  <a:srgbClr val="1D1D1D"/>
                </a:solidFill>
              </a:defRPr>
            </a:lvl4pPr>
            <a:lvl5pPr>
              <a:defRPr sz="2000">
                <a:solidFill>
                  <a:srgbClr val="1D1D1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E7F2F02-184C-4505-8466-02885693F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3000"/>
              </a:lnSpc>
              <a:defRPr sz="2800" b="1" baseline="0">
                <a:solidFill>
                  <a:srgbClr val="1E5AAA"/>
                </a:solidFill>
                <a:effectLst/>
                <a:latin typeface="Calibri" pitchFamily="34" charset="0"/>
              </a:defRPr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5710D62-FA23-37E1-D9CA-4E6562C12821}"/>
              </a:ext>
            </a:extLst>
          </p:cNvPr>
          <p:cNvGrpSpPr/>
          <p:nvPr userDrawn="1"/>
        </p:nvGrpSpPr>
        <p:grpSpPr>
          <a:xfrm>
            <a:off x="0" y="5043948"/>
            <a:ext cx="9144001" cy="106925"/>
            <a:chOff x="7355954" y="15880786"/>
            <a:chExt cx="21904846" cy="578414"/>
          </a:xfrm>
        </p:grpSpPr>
        <p:sp>
          <p:nvSpPr>
            <p:cNvPr id="3" name="Rectangle 20">
              <a:extLst>
                <a:ext uri="{FF2B5EF4-FFF2-40B4-BE49-F238E27FC236}">
                  <a16:creationId xmlns:a16="http://schemas.microsoft.com/office/drawing/2014/main" id="{3AD231D8-DCA4-570B-4CC6-32EBF38FAD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flipV="1">
              <a:off x="21984029" y="15880786"/>
              <a:ext cx="2432923" cy="578414"/>
            </a:xfrm>
            <a:prstGeom prst="rect">
              <a:avLst/>
            </a:prstGeom>
            <a:solidFill>
              <a:srgbClr val="194D93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2500"/>
            </a:p>
          </p:txBody>
        </p:sp>
        <p:sp>
          <p:nvSpPr>
            <p:cNvPr id="4" name="Rectangle 20">
              <a:extLst>
                <a:ext uri="{FF2B5EF4-FFF2-40B4-BE49-F238E27FC236}">
                  <a16:creationId xmlns:a16="http://schemas.microsoft.com/office/drawing/2014/main" id="{32619D13-D1C6-7836-5897-39ABF07B01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flipV="1">
              <a:off x="24406350" y="15880786"/>
              <a:ext cx="2432923" cy="578414"/>
            </a:xfrm>
            <a:prstGeom prst="rect">
              <a:avLst/>
            </a:prstGeom>
            <a:solidFill>
              <a:srgbClr val="1C56A4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2500"/>
            </a:p>
          </p:txBody>
        </p:sp>
        <p:sp>
          <p:nvSpPr>
            <p:cNvPr id="6" name="Rectangle 20">
              <a:extLst>
                <a:ext uri="{FF2B5EF4-FFF2-40B4-BE49-F238E27FC236}">
                  <a16:creationId xmlns:a16="http://schemas.microsoft.com/office/drawing/2014/main" id="{392F6D8E-420B-97AC-FD5D-3185F97EC0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flipV="1">
              <a:off x="26827877" y="15880786"/>
              <a:ext cx="2432923" cy="578414"/>
            </a:xfrm>
            <a:prstGeom prst="rect">
              <a:avLst/>
            </a:prstGeom>
            <a:solidFill>
              <a:srgbClr val="1E5DB2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2500"/>
            </a:p>
          </p:txBody>
        </p:sp>
        <p:sp>
          <p:nvSpPr>
            <p:cNvPr id="8" name="Rectangle 20">
              <a:extLst>
                <a:ext uri="{FF2B5EF4-FFF2-40B4-BE49-F238E27FC236}">
                  <a16:creationId xmlns:a16="http://schemas.microsoft.com/office/drawing/2014/main" id="{6967D159-E4ED-FA77-F3CA-47CC8A1001C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flipV="1">
              <a:off x="7355954" y="15880786"/>
              <a:ext cx="14644447" cy="578414"/>
            </a:xfrm>
            <a:prstGeom prst="rect">
              <a:avLst/>
            </a:prstGeom>
            <a:solidFill>
              <a:srgbClr val="164380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2500"/>
            </a:p>
          </p:txBody>
        </p:sp>
      </p:grpSp>
    </p:spTree>
    <p:extLst>
      <p:ext uri="{BB962C8B-B14F-4D97-AF65-F5344CB8AC3E}">
        <p14:creationId xmlns:p14="http://schemas.microsoft.com/office/powerpoint/2010/main" val="28298931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2-s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3000"/>
              </a:lnSpc>
              <a:defRPr sz="2800" b="1" baseline="0">
                <a:solidFill>
                  <a:srgbClr val="1E5AAA"/>
                </a:solidFill>
                <a:effectLst/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8BFD30-ED28-4470-96F2-C90951794F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1358900"/>
            <a:ext cx="3889375" cy="3316288"/>
          </a:xfrm>
        </p:spPr>
        <p:txBody>
          <a:bodyPr/>
          <a:lstStyle>
            <a:lvl1pPr marL="228600" indent="-228600">
              <a:buClr>
                <a:srgbClr val="003BC0"/>
              </a:buClr>
              <a:buFont typeface="Arial" panose="020B0604020202020204" pitchFamily="34" charset="0"/>
              <a:buChar char="•"/>
              <a:defRPr sz="2000" b="1">
                <a:solidFill>
                  <a:srgbClr val="1D1D1D"/>
                </a:solidFill>
              </a:defRPr>
            </a:lvl1pPr>
            <a:lvl2pPr marL="457200" indent="-171450">
              <a:buClr>
                <a:srgbClr val="005761"/>
              </a:buClr>
              <a:buFont typeface="Arial" panose="020B0604020202020204" pitchFamily="34" charset="0"/>
              <a:buChar char="-"/>
              <a:defRPr sz="1800">
                <a:solidFill>
                  <a:srgbClr val="1D1D1D"/>
                </a:solidFill>
              </a:defRPr>
            </a:lvl2pPr>
            <a:lvl3pPr>
              <a:defRPr sz="1600">
                <a:solidFill>
                  <a:srgbClr val="1D1D1D"/>
                </a:solidFill>
              </a:defRPr>
            </a:lvl3pPr>
            <a:lvl4pPr>
              <a:defRPr sz="1400">
                <a:solidFill>
                  <a:srgbClr val="1D1D1D"/>
                </a:solidFill>
              </a:defRPr>
            </a:lvl4pPr>
            <a:lvl5pPr>
              <a:defRPr sz="1400">
                <a:solidFill>
                  <a:srgbClr val="1D1D1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9308A1BA-F127-444C-8EEB-78BB410C70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97425" y="1358900"/>
            <a:ext cx="3889375" cy="3316288"/>
          </a:xfrm>
        </p:spPr>
        <p:txBody>
          <a:bodyPr/>
          <a:lstStyle>
            <a:lvl1pPr marL="228600" indent="-228600">
              <a:buClr>
                <a:srgbClr val="0033A1"/>
              </a:buClr>
              <a:buFont typeface="Arial" panose="020B0604020202020204" pitchFamily="34" charset="0"/>
              <a:buChar char="•"/>
              <a:defRPr sz="2000" b="1">
                <a:solidFill>
                  <a:srgbClr val="1D1D1D"/>
                </a:solidFill>
              </a:defRPr>
            </a:lvl1pPr>
            <a:lvl2pPr marL="457200" indent="-171450">
              <a:buClr>
                <a:srgbClr val="005761"/>
              </a:buClr>
              <a:buFont typeface="Arial" panose="020B0604020202020204" pitchFamily="34" charset="0"/>
              <a:buChar char="-"/>
              <a:tabLst>
                <a:tab pos="285750" algn="l"/>
              </a:tabLst>
              <a:defRPr sz="1800">
                <a:solidFill>
                  <a:srgbClr val="1D1D1D"/>
                </a:solidFill>
              </a:defRPr>
            </a:lvl2pPr>
            <a:lvl3pPr>
              <a:defRPr sz="1600">
                <a:solidFill>
                  <a:srgbClr val="1D1D1D"/>
                </a:solidFill>
              </a:defRPr>
            </a:lvl3pPr>
            <a:lvl4pPr>
              <a:defRPr sz="1400">
                <a:solidFill>
                  <a:srgbClr val="1D1D1D"/>
                </a:solidFill>
              </a:defRPr>
            </a:lvl4pPr>
            <a:lvl5pPr>
              <a:defRPr sz="1400">
                <a:solidFill>
                  <a:srgbClr val="1D1D1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3F77754-22A0-2E82-7821-2D551EA53015}"/>
              </a:ext>
            </a:extLst>
          </p:cNvPr>
          <p:cNvGrpSpPr/>
          <p:nvPr userDrawn="1"/>
        </p:nvGrpSpPr>
        <p:grpSpPr>
          <a:xfrm>
            <a:off x="0" y="5043948"/>
            <a:ext cx="9144001" cy="106925"/>
            <a:chOff x="7355954" y="15880786"/>
            <a:chExt cx="21904846" cy="578414"/>
          </a:xfrm>
        </p:grpSpPr>
        <p:sp>
          <p:nvSpPr>
            <p:cNvPr id="12" name="Rectangle 20">
              <a:extLst>
                <a:ext uri="{FF2B5EF4-FFF2-40B4-BE49-F238E27FC236}">
                  <a16:creationId xmlns:a16="http://schemas.microsoft.com/office/drawing/2014/main" id="{FA84B6E9-CB28-F3EC-FE9B-CD95E83CFF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flipV="1">
              <a:off x="21984029" y="15880786"/>
              <a:ext cx="2432923" cy="578414"/>
            </a:xfrm>
            <a:prstGeom prst="rect">
              <a:avLst/>
            </a:prstGeom>
            <a:solidFill>
              <a:srgbClr val="194D93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2500"/>
            </a:p>
          </p:txBody>
        </p:sp>
        <p:sp>
          <p:nvSpPr>
            <p:cNvPr id="13" name="Rectangle 20">
              <a:extLst>
                <a:ext uri="{FF2B5EF4-FFF2-40B4-BE49-F238E27FC236}">
                  <a16:creationId xmlns:a16="http://schemas.microsoft.com/office/drawing/2014/main" id="{E3E7FB67-DA74-9748-2B12-CFD70C373C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flipV="1">
              <a:off x="24406350" y="15880786"/>
              <a:ext cx="2432923" cy="578414"/>
            </a:xfrm>
            <a:prstGeom prst="rect">
              <a:avLst/>
            </a:prstGeom>
            <a:solidFill>
              <a:srgbClr val="1C56A4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2500"/>
            </a:p>
          </p:txBody>
        </p:sp>
        <p:sp>
          <p:nvSpPr>
            <p:cNvPr id="14" name="Rectangle 20">
              <a:extLst>
                <a:ext uri="{FF2B5EF4-FFF2-40B4-BE49-F238E27FC236}">
                  <a16:creationId xmlns:a16="http://schemas.microsoft.com/office/drawing/2014/main" id="{CB6F0725-60D8-6C7C-D80E-17BCC9E630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flipV="1">
              <a:off x="26827877" y="15880786"/>
              <a:ext cx="2432923" cy="578414"/>
            </a:xfrm>
            <a:prstGeom prst="rect">
              <a:avLst/>
            </a:prstGeom>
            <a:solidFill>
              <a:srgbClr val="1E5DB2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2500"/>
            </a:p>
          </p:txBody>
        </p:sp>
        <p:sp>
          <p:nvSpPr>
            <p:cNvPr id="15" name="Rectangle 20">
              <a:extLst>
                <a:ext uri="{FF2B5EF4-FFF2-40B4-BE49-F238E27FC236}">
                  <a16:creationId xmlns:a16="http://schemas.microsoft.com/office/drawing/2014/main" id="{6D41011B-EA59-1C4E-7A59-087B094B7D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 flipV="1">
              <a:off x="7355954" y="15880786"/>
              <a:ext cx="14644447" cy="578414"/>
            </a:xfrm>
            <a:prstGeom prst="rect">
              <a:avLst/>
            </a:prstGeom>
            <a:solidFill>
              <a:srgbClr val="164380"/>
            </a:solidFill>
            <a:ln>
              <a:noFill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2500"/>
            </a:p>
          </p:txBody>
        </p:sp>
      </p:grpSp>
    </p:spTree>
    <p:extLst>
      <p:ext uri="{BB962C8B-B14F-4D97-AF65-F5344CB8AC3E}">
        <p14:creationId xmlns:p14="http://schemas.microsoft.com/office/powerpoint/2010/main" val="358441372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CD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3A17BC3-1F5B-28A0-7789-0DA0C7A50D7D}"/>
              </a:ext>
            </a:extLst>
          </p:cNvPr>
          <p:cNvGrpSpPr/>
          <p:nvPr userDrawn="1"/>
        </p:nvGrpSpPr>
        <p:grpSpPr>
          <a:xfrm>
            <a:off x="0" y="4274354"/>
            <a:ext cx="9144000" cy="869146"/>
            <a:chOff x="0" y="4274354"/>
            <a:chExt cx="9144000" cy="86914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531CF5A-461C-2AF2-2E63-53A651F732BA}"/>
                </a:ext>
              </a:extLst>
            </p:cNvPr>
            <p:cNvSpPr/>
            <p:nvPr userDrawn="1"/>
          </p:nvSpPr>
          <p:spPr>
            <a:xfrm>
              <a:off x="0" y="4274354"/>
              <a:ext cx="9144000" cy="869146"/>
            </a:xfrm>
            <a:prstGeom prst="rect">
              <a:avLst/>
            </a:prstGeom>
            <a:solidFill>
              <a:srgbClr val="0057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12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8A96CBD-9BC4-3F48-F0A5-DB94DE1071B8}"/>
                </a:ext>
              </a:extLst>
            </p:cNvPr>
            <p:cNvGrpSpPr/>
            <p:nvPr userDrawn="1"/>
          </p:nvGrpSpPr>
          <p:grpSpPr>
            <a:xfrm>
              <a:off x="553" y="4274861"/>
              <a:ext cx="5172541" cy="868639"/>
              <a:chOff x="1771" y="389"/>
              <a:chExt cx="14161532" cy="664930"/>
            </a:xfrm>
          </p:grpSpPr>
          <p:sp>
            <p:nvSpPr>
              <p:cNvPr id="18" name="Parallelogram 9">
                <a:extLst>
                  <a:ext uri="{FF2B5EF4-FFF2-40B4-BE49-F238E27FC236}">
                    <a16:creationId xmlns:a16="http://schemas.microsoft.com/office/drawing/2014/main" id="{1DF45998-B7ED-3B13-D19D-C839BC93162C}"/>
                  </a:ext>
                </a:extLst>
              </p:cNvPr>
              <p:cNvSpPr/>
              <p:nvPr userDrawn="1"/>
            </p:nvSpPr>
            <p:spPr>
              <a:xfrm>
                <a:off x="1771" y="389"/>
                <a:ext cx="2010345" cy="664930"/>
              </a:xfrm>
              <a:custGeom>
                <a:avLst/>
                <a:gdLst>
                  <a:gd name="connsiteX0" fmla="*/ 0 w 2399861"/>
                  <a:gd name="connsiteY0" fmla="*/ 668592 h 668592"/>
                  <a:gd name="connsiteX1" fmla="*/ 167148 w 2399861"/>
                  <a:gd name="connsiteY1" fmla="*/ 0 h 668592"/>
                  <a:gd name="connsiteX2" fmla="*/ 2399861 w 2399861"/>
                  <a:gd name="connsiteY2" fmla="*/ 0 h 668592"/>
                  <a:gd name="connsiteX3" fmla="*/ 2232713 w 2399861"/>
                  <a:gd name="connsiteY3" fmla="*/ 668592 h 668592"/>
                  <a:gd name="connsiteX4" fmla="*/ 0 w 2399861"/>
                  <a:gd name="connsiteY4" fmla="*/ 668592 h 668592"/>
                  <a:gd name="connsiteX0" fmla="*/ 0 w 2261638"/>
                  <a:gd name="connsiteY0" fmla="*/ 668592 h 668592"/>
                  <a:gd name="connsiteX1" fmla="*/ 28925 w 2261638"/>
                  <a:gd name="connsiteY1" fmla="*/ 0 h 668592"/>
                  <a:gd name="connsiteX2" fmla="*/ 2261638 w 2261638"/>
                  <a:gd name="connsiteY2" fmla="*/ 0 h 668592"/>
                  <a:gd name="connsiteX3" fmla="*/ 2094490 w 2261638"/>
                  <a:gd name="connsiteY3" fmla="*/ 668592 h 668592"/>
                  <a:gd name="connsiteX4" fmla="*/ 0 w 2261638"/>
                  <a:gd name="connsiteY4" fmla="*/ 668592 h 668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61638" h="668592">
                    <a:moveTo>
                      <a:pt x="0" y="668592"/>
                    </a:moveTo>
                    <a:lnTo>
                      <a:pt x="28925" y="0"/>
                    </a:lnTo>
                    <a:lnTo>
                      <a:pt x="2261638" y="0"/>
                    </a:lnTo>
                    <a:lnTo>
                      <a:pt x="2094490" y="668592"/>
                    </a:lnTo>
                    <a:lnTo>
                      <a:pt x="0" y="668592"/>
                    </a:lnTo>
                    <a:close/>
                  </a:path>
                </a:pathLst>
              </a:custGeom>
              <a:solidFill>
                <a:srgbClr val="16438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12"/>
              </a:p>
            </p:txBody>
          </p:sp>
          <p:sp>
            <p:nvSpPr>
              <p:cNvPr id="19" name="Parallelogram 18">
                <a:extLst>
                  <a:ext uri="{FF2B5EF4-FFF2-40B4-BE49-F238E27FC236}">
                    <a16:creationId xmlns:a16="http://schemas.microsoft.com/office/drawing/2014/main" id="{2C94CA9D-1D40-AB06-E28C-01B79FC23B99}"/>
                  </a:ext>
                </a:extLst>
              </p:cNvPr>
              <p:cNvSpPr/>
              <p:nvPr userDrawn="1"/>
            </p:nvSpPr>
            <p:spPr>
              <a:xfrm>
                <a:off x="1267572" y="389"/>
                <a:ext cx="3829094" cy="664930"/>
              </a:xfrm>
              <a:prstGeom prst="parallelogram">
                <a:avLst/>
              </a:prstGeom>
              <a:solidFill>
                <a:srgbClr val="194D9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12"/>
              </a:p>
            </p:txBody>
          </p:sp>
          <p:sp>
            <p:nvSpPr>
              <p:cNvPr id="20" name="Parallelogram 19">
                <a:extLst>
                  <a:ext uri="{FF2B5EF4-FFF2-40B4-BE49-F238E27FC236}">
                    <a16:creationId xmlns:a16="http://schemas.microsoft.com/office/drawing/2014/main" id="{2E700AAC-8ED5-0BD9-0D59-78D98E213E6D}"/>
                  </a:ext>
                </a:extLst>
              </p:cNvPr>
              <p:cNvSpPr/>
              <p:nvPr userDrawn="1"/>
            </p:nvSpPr>
            <p:spPr>
              <a:xfrm>
                <a:off x="4209773" y="389"/>
                <a:ext cx="4996928" cy="664930"/>
              </a:xfrm>
              <a:prstGeom prst="parallelogram">
                <a:avLst/>
              </a:prstGeom>
              <a:solidFill>
                <a:srgbClr val="1C56A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12"/>
              </a:p>
            </p:txBody>
          </p:sp>
          <p:sp>
            <p:nvSpPr>
              <p:cNvPr id="21" name="Parallelogram 20">
                <a:extLst>
                  <a:ext uri="{FF2B5EF4-FFF2-40B4-BE49-F238E27FC236}">
                    <a16:creationId xmlns:a16="http://schemas.microsoft.com/office/drawing/2014/main" id="{524E04CF-F3D6-66B2-FB7C-10C171C17462}"/>
                  </a:ext>
                </a:extLst>
              </p:cNvPr>
              <p:cNvSpPr/>
              <p:nvPr userDrawn="1"/>
            </p:nvSpPr>
            <p:spPr>
              <a:xfrm>
                <a:off x="8136570" y="389"/>
                <a:ext cx="6026733" cy="664930"/>
              </a:xfrm>
              <a:prstGeom prst="parallelogram">
                <a:avLst/>
              </a:prstGeom>
              <a:solidFill>
                <a:srgbClr val="1E5DB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12"/>
              </a:p>
            </p:txBody>
          </p:sp>
        </p:grpSp>
      </p:grpSp>
      <p:sp>
        <p:nvSpPr>
          <p:cNvPr id="3" name="TextBox 2"/>
          <p:cNvSpPr txBox="1"/>
          <p:nvPr userDrawn="1"/>
        </p:nvSpPr>
        <p:spPr>
          <a:xfrm>
            <a:off x="127218" y="2746824"/>
            <a:ext cx="75943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57B7"/>
                </a:solidFill>
                <a:latin typeface="Calibri" panose="020F0502020204030204" pitchFamily="34" charset="0"/>
              </a:rPr>
              <a:t>For more information, contact CDC</a:t>
            </a:r>
            <a:br>
              <a:rPr lang="en-US" sz="1200" dirty="0">
                <a:solidFill>
                  <a:srgbClr val="0057B7"/>
                </a:solidFill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0057B7"/>
                </a:solidFill>
                <a:latin typeface="Calibri" panose="020F0502020204030204" pitchFamily="34" charset="0"/>
              </a:rPr>
              <a:t>1-800-CDC-INFO (232-4636)</a:t>
            </a:r>
            <a:br>
              <a:rPr lang="en-US" sz="1200" dirty="0">
                <a:solidFill>
                  <a:srgbClr val="0057B7"/>
                </a:solidFill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0057B7"/>
                </a:solidFill>
                <a:latin typeface="Calibri" panose="020F0502020204030204" pitchFamily="34" charset="0"/>
              </a:rPr>
              <a:t>TTY:  1-888-232-6348    cdc.gov</a:t>
            </a:r>
            <a:br>
              <a:rPr lang="en-US" sz="1200" dirty="0">
                <a:solidFill>
                  <a:srgbClr val="0057B7"/>
                </a:solidFill>
                <a:latin typeface="Calibri" panose="020F0502020204030204" pitchFamily="34" charset="0"/>
              </a:rPr>
            </a:br>
            <a:br>
              <a:rPr lang="en-US" sz="1200" dirty="0">
                <a:solidFill>
                  <a:srgbClr val="0057B7"/>
                </a:solidFill>
                <a:latin typeface="Calibri" panose="020F0502020204030204" pitchFamily="34" charset="0"/>
              </a:rPr>
            </a:br>
            <a:br>
              <a:rPr lang="en-US" sz="1200" dirty="0">
                <a:solidFill>
                  <a:srgbClr val="0057B7"/>
                </a:solidFill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0057B7"/>
                </a:solidFill>
                <a:latin typeface="Calibri" panose="020F0502020204030204" pitchFamily="34" charset="0"/>
              </a:rPr>
              <a:t>The findings and conclusions in this report are those of the authors and do not necessarily represent the official position of the U.S. Centers for Disease Control and Prevention.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1AAE42-4A62-8308-16A3-AF933411C0D6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27218" y="274638"/>
            <a:ext cx="8286750" cy="993775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rgbClr val="0057B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/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D1AA84B-8C3A-1268-123B-0BD4559B2F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6" t="47892" r="12803" b="15738"/>
          <a:stretch/>
        </p:blipFill>
        <p:spPr>
          <a:xfrm>
            <a:off x="8154460" y="4427393"/>
            <a:ext cx="838200" cy="54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31460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996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23" r:id="rId2"/>
    <p:sldLayoutId id="2147483877" r:id="rId3"/>
    <p:sldLayoutId id="2147483852" r:id="rId4"/>
    <p:sldLayoutId id="2147483883" r:id="rId5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33A1"/>
        </a:buClr>
        <a:buFont typeface="Arial" panose="020B0604020202020204" pitchFamily="34" charset="0"/>
        <a:buChar char="•"/>
        <a:defRPr sz="3200" kern="1200">
          <a:solidFill>
            <a:srgbClr val="1D1D1D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33A1"/>
        </a:buClr>
        <a:buFont typeface="Arial" panose="020B0604020202020204" pitchFamily="34" charset="0"/>
        <a:buChar char="–"/>
        <a:defRPr sz="2800" kern="1200">
          <a:solidFill>
            <a:srgbClr val="1D1D1D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1D1D1D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1D1D1D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1D1D1D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guides.library.illinois.edu/c.php?g=549817&amp;p=377456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ru7@cdc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ctr"/>
          <a:lstStyle/>
          <a:p>
            <a:pPr>
              <a:lnSpc>
                <a:spcPct val="100000"/>
              </a:lnSpc>
            </a:pPr>
            <a:r>
              <a:rPr lang="en-US" altLang="en-US" dirty="0"/>
              <a:t>Including people with disability as a demographic in public health data collection and reporting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27815A-D900-45DB-B7E9-7E3E5057A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144510"/>
            <a:ext cx="6908800" cy="180323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Robyn A. Cree, PhD, Epidemiologist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b="0" dirty="0"/>
              <a:t>Disability and Health Data and Science Team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b="0" dirty="0"/>
              <a:t>Disability and Health Promotion Branch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000" b="0" dirty="0"/>
              <a:t>Division of Human Development and Disability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FFE8E3-8F69-40F6-9D10-8E58648E78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3789485"/>
            <a:ext cx="6400800" cy="971550"/>
          </a:xfrm>
        </p:spPr>
        <p:txBody>
          <a:bodyPr/>
          <a:lstStyle/>
          <a:p>
            <a:pPr>
              <a:lnSpc>
                <a:spcPct val="170940"/>
              </a:lnSpc>
            </a:pPr>
            <a:r>
              <a:rPr lang="en-US" dirty="0"/>
              <a:t>Thursday May 9, 2024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F2A097E-3484-325A-AFA6-F80D6D1C0B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National Center on Birth Defects and Developmental Disabilities</a:t>
            </a:r>
          </a:p>
        </p:txBody>
      </p:sp>
      <p:pic>
        <p:nvPicPr>
          <p:cNvPr id="7172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86325"/>
            <a:ext cx="1905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58164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8A2C72-B00E-02C6-6D63-524F7646E49A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xfrm>
            <a:off x="457199" y="1005575"/>
            <a:ext cx="3640015" cy="3132350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960"/>
              </a:spcBef>
              <a:spcAft>
                <a:spcPct val="0"/>
              </a:spcAft>
              <a:buClr>
                <a:srgbClr val="003BC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7B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People with disabilities    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represent a key demographic</a:t>
            </a:r>
          </a:p>
          <a:p>
            <a:pPr marL="0" marR="0" lvl="0" indent="0" algn="l" defTabSz="914400" rtl="0" eaLnBrk="0" fontAlgn="base" latinLnBrk="0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3BC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1D1D1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7" name="Picture 6" descr="Disability Impacts All of US infographic showing 1 of 4 people impacted">
            <a:extLst>
              <a:ext uri="{FF2B5EF4-FFF2-40B4-BE49-F238E27FC236}">
                <a16:creationId xmlns:a16="http://schemas.microsoft.com/office/drawing/2014/main" id="{A68393EB-E6F7-93C2-2A45-88F299CBA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20388"/>
            <a:ext cx="3876866" cy="31737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35C1CB-CA84-B5F6-E14B-5816707D81B5}"/>
              </a:ext>
            </a:extLst>
          </p:cNvPr>
          <p:cNvSpPr txBox="1"/>
          <p:nvPr/>
        </p:nvSpPr>
        <p:spPr>
          <a:xfrm>
            <a:off x="4679079" y="3342347"/>
            <a:ext cx="4381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solidFill>
                  <a:srgbClr val="000000"/>
                </a:solidFill>
                <a:latin typeface="Calibri" panose="020F0502020204030204" pitchFamily="34" charset="0"/>
              </a:rPr>
              <a:t>One in four adults in the United States has a </a:t>
            </a:r>
            <a:r>
              <a:rPr lang="en-US" sz="2700" dirty="0">
                <a:solidFill>
                  <a:srgbClr val="002485"/>
                </a:solidFill>
                <a:latin typeface="Calibri" panose="020F0502020204030204" pitchFamily="34" charset="0"/>
              </a:rPr>
              <a:t>disability</a:t>
            </a:r>
            <a:r>
              <a:rPr lang="en-US" sz="2700" dirty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0A74A9-6A20-9159-AED3-2727A8DD278B}"/>
              </a:ext>
            </a:extLst>
          </p:cNvPr>
          <p:cNvSpPr txBox="1"/>
          <p:nvPr/>
        </p:nvSpPr>
        <p:spPr>
          <a:xfrm>
            <a:off x="4679079" y="4330058"/>
            <a:ext cx="4355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*2021 Behavioral Risk Factor Surveillance System (27.2%)</a:t>
            </a:r>
          </a:p>
        </p:txBody>
      </p:sp>
    </p:spTree>
    <p:extLst>
      <p:ext uri="{BB962C8B-B14F-4D97-AF65-F5344CB8AC3E}">
        <p14:creationId xmlns:p14="http://schemas.microsoft.com/office/powerpoint/2010/main" val="189254050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68B7B9A-A84C-DDE4-B64D-884BBEF31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2285"/>
            <a:ext cx="8229600" cy="857250"/>
          </a:xfrm>
        </p:spPr>
        <p:txBody>
          <a:bodyPr/>
          <a:lstStyle/>
          <a:p>
            <a:r>
              <a:rPr lang="en-US" dirty="0"/>
              <a:t>How we think about disability matters</a:t>
            </a:r>
          </a:p>
        </p:txBody>
      </p:sp>
      <p:pic>
        <p:nvPicPr>
          <p:cNvPr id="4" name="Picture 4" descr="cartoon showing person in wheelchair at bottom of stairs reading sign that says 'everyone welcome, this way [up the stairs]'">
            <a:extLst>
              <a:ext uri="{FF2B5EF4-FFF2-40B4-BE49-F238E27FC236}">
                <a16:creationId xmlns:a16="http://schemas.microsoft.com/office/drawing/2014/main" id="{B9A00335-294B-5C61-4724-4FE21A924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195" y="1063229"/>
            <a:ext cx="3804743" cy="350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B30025-7C17-459A-99D7-BB0FCAE79C93}"/>
              </a:ext>
            </a:extLst>
          </p:cNvPr>
          <p:cNvSpPr txBox="1"/>
          <p:nvPr/>
        </p:nvSpPr>
        <p:spPr>
          <a:xfrm>
            <a:off x="179373" y="3692249"/>
            <a:ext cx="217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b="1" i="1" dirty="0">
                <a:solidFill>
                  <a:srgbClr val="000000"/>
                </a:solidFill>
                <a:latin typeface="Calibri" panose="020F0502020204030204" pitchFamily="34" charset="0"/>
              </a:rPr>
              <a:t>medical model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of disability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CF8EDD95-D9D5-F871-E818-EDE4ACBA0C98}"/>
              </a:ext>
            </a:extLst>
          </p:cNvPr>
          <p:cNvSpPr/>
          <p:nvPr/>
        </p:nvSpPr>
        <p:spPr>
          <a:xfrm>
            <a:off x="179373" y="1588040"/>
            <a:ext cx="2461685" cy="1871133"/>
          </a:xfrm>
          <a:prstGeom prst="wedgeEllipseCallou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 </a:t>
            </a:r>
            <a:r>
              <a:rPr lang="en-US" b="1" dirty="0">
                <a:solidFill>
                  <a:srgbClr val="0057B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impairment</a:t>
            </a:r>
            <a:r>
              <a:rPr lang="en-US" dirty="0">
                <a:solidFill>
                  <a:srgbClr val="517C6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problem! They should cure her or give her prosthetics.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DB3C6A-571F-B02C-EC5E-90AF45349B77}"/>
              </a:ext>
            </a:extLst>
          </p:cNvPr>
          <p:cNvSpPr txBox="1"/>
          <p:nvPr/>
        </p:nvSpPr>
        <p:spPr>
          <a:xfrm>
            <a:off x="6742968" y="3688111"/>
            <a:ext cx="217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b="1" i="1" dirty="0">
                <a:solidFill>
                  <a:srgbClr val="000000"/>
                </a:solidFill>
                <a:latin typeface="Calibri" panose="020F0502020204030204" pitchFamily="34" charset="0"/>
              </a:rPr>
              <a:t>social model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of disability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BF5E3ED6-95C6-DA83-570C-6ABF39D4CA6B}"/>
              </a:ext>
            </a:extLst>
          </p:cNvPr>
          <p:cNvSpPr/>
          <p:nvPr/>
        </p:nvSpPr>
        <p:spPr>
          <a:xfrm flipH="1">
            <a:off x="6429383" y="1588039"/>
            <a:ext cx="2514600" cy="1871133"/>
          </a:xfrm>
          <a:prstGeom prst="wedgeEllipseCallou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b="1" dirty="0">
                <a:solidFill>
                  <a:srgbClr val="0057B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stairs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are the problem! They should build a ramp.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7D7F5D-7E9E-DA20-2FC3-9CF0ADBCE8BA}"/>
              </a:ext>
            </a:extLst>
          </p:cNvPr>
          <p:cNvSpPr txBox="1"/>
          <p:nvPr/>
        </p:nvSpPr>
        <p:spPr>
          <a:xfrm>
            <a:off x="211666" y="4540597"/>
            <a:ext cx="89323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University of Illinois Disability Theory;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hlinkClick r:id="rId4"/>
              </a:rPr>
              <a:t>https://guides.library.illinois.edu/c.php?g=549817&amp;p=3774564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Association of University Centers on Disabilities; https://disabilityinpublichealth.org/1-1/</a:t>
            </a:r>
          </a:p>
          <a:p>
            <a:pPr algn="r"/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090365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5E8DF4-3938-7268-2F66-72BA330F8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857250"/>
            <a:ext cx="8229600" cy="857250"/>
          </a:xfrm>
        </p:spPr>
        <p:txBody>
          <a:bodyPr anchor="b" anchorCtr="0"/>
          <a:lstStyle/>
          <a:p>
            <a:r>
              <a:rPr lang="en-US" b="0" dirty="0">
                <a:ea typeface="Times New Roman" panose="02020603050405020304" pitchFamily="18" charset="0"/>
              </a:rPr>
              <a:t>COVID-19 pandemic illustrated a dire need for better data on people with disabilities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A01F722-3A9D-37F5-B7DD-9650BA3015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6522" y="444694"/>
            <a:ext cx="3988777" cy="3132350"/>
          </a:xfrm>
        </p:spPr>
        <p:txBody>
          <a:bodyPr/>
          <a:lstStyle/>
          <a:p>
            <a:r>
              <a:rPr lang="en-US" b="0" dirty="0"/>
              <a:t>Disability status rarely completed in COVID-19 case report forms</a:t>
            </a:r>
          </a:p>
          <a:p>
            <a:endParaRPr lang="en-US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913DF10B-9C08-02C8-A2A9-60CD7BFAFF4D}"/>
              </a:ext>
            </a:extLst>
          </p:cNvPr>
          <p:cNvSpPr txBox="1">
            <a:spLocks/>
          </p:cNvSpPr>
          <p:nvPr/>
        </p:nvSpPr>
        <p:spPr bwMode="auto">
          <a:xfrm>
            <a:off x="4680437" y="444694"/>
            <a:ext cx="3988777" cy="31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3BC0"/>
              </a:buClr>
              <a:buFont typeface="Arial" panose="020B0604020202020204" pitchFamily="34" charset="0"/>
              <a:buChar char="•"/>
              <a:defRPr sz="2000" b="1" kern="1200">
                <a:solidFill>
                  <a:srgbClr val="1D1D1D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-169863" algn="l" rtl="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005761"/>
              </a:buClr>
              <a:buFont typeface="Arial" panose="020B0604020202020204" pitchFamily="34" charset="0"/>
              <a:buChar char="-"/>
              <a:tabLst>
                <a:tab pos="400050" algn="l"/>
              </a:tabLst>
              <a:defRPr sz="1800" kern="1200">
                <a:solidFill>
                  <a:srgbClr val="1D1D1D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5A5A5A"/>
              </a:buClr>
              <a:buFont typeface="Arial" panose="020B0604020202020204" pitchFamily="34" charset="0"/>
              <a:buChar char="•"/>
              <a:defRPr sz="2000" kern="1200">
                <a:solidFill>
                  <a:srgbClr val="1D1D1D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1D1D1D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1D1D1D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/>
              <a:t>Paucity of data in the literature</a:t>
            </a:r>
          </a:p>
          <a:p>
            <a:endParaRPr lang="en-US" dirty="0"/>
          </a:p>
        </p:txBody>
      </p:sp>
      <p:pic>
        <p:nvPicPr>
          <p:cNvPr id="5" name="Picture 4" descr="picture of a COVID case report form" title="picture of a case form">
            <a:extLst>
              <a:ext uri="{FF2B5EF4-FFF2-40B4-BE49-F238E27FC236}">
                <a16:creationId xmlns:a16="http://schemas.microsoft.com/office/drawing/2014/main" id="{BD994D4F-7A71-7E54-5297-8EBF155805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663" y="1178332"/>
            <a:ext cx="5334275" cy="375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62495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2DCC9AC-6ADC-A85B-1C10-201343979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3350323"/>
            <a:ext cx="8294913" cy="871538"/>
          </a:xfrm>
        </p:spPr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65AE288-51BD-2E15-6E33-648BC3008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4425696"/>
            <a:ext cx="7772400" cy="426244"/>
          </a:xfrm>
        </p:spPr>
        <p:txBody>
          <a:bodyPr lIns="91440" tIns="45720" rIns="91440" bIns="45720" anchor="b"/>
          <a:lstStyle/>
          <a:p>
            <a:r>
              <a:rPr lang="en-US" dirty="0">
                <a:latin typeface="Calibri"/>
                <a:cs typeface="Calibri"/>
              </a:rPr>
              <a:t>Need different, better, and faster...and inclusive… </a:t>
            </a:r>
          </a:p>
          <a:p>
            <a:r>
              <a:rPr lang="en-US" dirty="0">
                <a:latin typeface="Calibri"/>
                <a:cs typeface="Calibri"/>
              </a:rPr>
              <a:t>	ongoing public health and emergency preparation and response</a:t>
            </a:r>
          </a:p>
        </p:txBody>
      </p:sp>
      <p:pic>
        <p:nvPicPr>
          <p:cNvPr id="11" name="Picture 10" descr="website screenshot showing charts and graphs from CDC Disability Impacts for Arkansas">
            <a:extLst>
              <a:ext uri="{FF2B5EF4-FFF2-40B4-BE49-F238E27FC236}">
                <a16:creationId xmlns:a16="http://schemas.microsoft.com/office/drawing/2014/main" id="{755447E6-8243-C2D6-9E26-21FB042DE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5539" y="208033"/>
            <a:ext cx="3258236" cy="380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21717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F19723B-A885-1579-677D-1399679DA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3143A92C-0320-76C1-8A08-28F0F09E98D6}"/>
              </a:ext>
            </a:extLst>
          </p:cNvPr>
          <p:cNvSpPr txBox="1">
            <a:spLocks/>
          </p:cNvSpPr>
          <p:nvPr/>
        </p:nvSpPr>
        <p:spPr>
          <a:xfrm>
            <a:off x="457200" y="1063229"/>
            <a:ext cx="8288119" cy="8572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105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dirty="0">
                <a:solidFill>
                  <a:srgbClr val="0057B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more information please contact:</a:t>
            </a:r>
          </a:p>
          <a:p>
            <a:pPr algn="ctr"/>
            <a:endParaRPr lang="en-US" sz="2400" dirty="0">
              <a:solidFill>
                <a:srgbClr val="0057B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Robyn Cree, PhD</a:t>
            </a:r>
          </a:p>
          <a:p>
            <a:pPr algn="ctr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nru7@cdc.gov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108786502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:a16="http://schemas.microsoft.com/office/drawing/2014/main" id="{B4E4B8BB-2060-3BBC-35A4-7058ABC977AC}"/>
              </a:ext>
            </a:extLst>
          </p:cNvPr>
          <p:cNvSpPr txBox="1"/>
          <p:nvPr/>
        </p:nvSpPr>
        <p:spPr>
          <a:xfrm>
            <a:off x="503471" y="955166"/>
            <a:ext cx="7942611" cy="116955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000"/>
              <a:tabLst>
                <a:tab pos="457200" algn="l"/>
              </a:tabLst>
            </a:pPr>
            <a:r>
              <a:rPr lang="en-US" dirty="0">
                <a:solidFill>
                  <a:srgbClr val="2D3B45"/>
                </a:solidFill>
                <a:effectLst/>
                <a:highlight>
                  <a:srgbClr val="FFFFFF"/>
                </a:highlight>
                <a:latin typeface="Calibri"/>
                <a:ea typeface="Aptos" panose="020B0004020202020204" pitchFamily="34" charset="0"/>
                <a:cs typeface="Aptos" panose="020B0004020202020204" pitchFamily="34" charset="0"/>
              </a:rPr>
              <a:t>This project was supported by funds made available from the Centers for Disease Control and Prevention, Center for State, Tribal, Local and Territorial Support, through cooperative agreement OT18-1802, Strengthening Public Health Systems and Services Through National Partnerships to Improve and Protect the Nation’s Health award #6 NU38OT000303-04-02.</a:t>
            </a:r>
            <a:r>
              <a:rPr lang="en-US" dirty="0">
                <a:solidFill>
                  <a:srgbClr val="2D3B45"/>
                </a:solidFill>
                <a:effectLst/>
                <a:latin typeface="Calibri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r>
              <a:rPr lang="en-US" dirty="0">
                <a:solidFill>
                  <a:srgbClr val="2D3B45"/>
                </a:solidFill>
                <a:latin typeface="Calibri"/>
                <a:ea typeface="Aptos" panose="020B0004020202020204" pitchFamily="34" charset="0"/>
                <a:cs typeface="Aptos" panose="020B0004020202020204" pitchFamily="34" charset="0"/>
              </a:rPr>
              <a:t> Copyright © 2024 Centers for Disease Control and Prevention. All rights reserved. </a:t>
            </a:r>
            <a:endParaRPr lang="en-US" dirty="0">
              <a:effectLst/>
              <a:latin typeface="Aptos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59221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EH_ATSDR_combined">
  <a:themeElements>
    <a:clrScheme name="Custom 1">
      <a:dk1>
        <a:srgbClr val="0F56DC"/>
      </a:dk1>
      <a:lt1>
        <a:srgbClr val="FFFFFF"/>
      </a:lt1>
      <a:dk2>
        <a:srgbClr val="0B7D58"/>
      </a:dk2>
      <a:lt2>
        <a:srgbClr val="FFFFFF"/>
      </a:lt2>
      <a:accent1>
        <a:srgbClr val="7F8080"/>
      </a:accent1>
      <a:accent2>
        <a:srgbClr val="546DB4"/>
      </a:accent2>
      <a:accent3>
        <a:srgbClr val="9A3B25"/>
      </a:accent3>
      <a:accent4>
        <a:srgbClr val="7F7F7F"/>
      </a:accent4>
      <a:accent5>
        <a:srgbClr val="0033A1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309</Words>
  <Application>Microsoft Office PowerPoint</Application>
  <PresentationFormat>On-screen Show (16:9)</PresentationFormat>
  <Paragraphs>38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Arial</vt:lpstr>
      <vt:lpstr>Aptos</vt:lpstr>
      <vt:lpstr>Myriad Web Pro</vt:lpstr>
      <vt:lpstr>Times New Roman</vt:lpstr>
      <vt:lpstr>NCEH_ATSDR_combined</vt:lpstr>
      <vt:lpstr>Including people with disability as a demographic in public health data collection and reporting</vt:lpstr>
      <vt:lpstr>People with disabilities     represent a key demographic </vt:lpstr>
      <vt:lpstr>How we think about disability matters</vt:lpstr>
      <vt:lpstr>COVID-19 pandemic illustrated a dire need for better data on people with disabilities</vt:lpstr>
      <vt:lpstr>Data</vt:lpstr>
      <vt:lpstr>Thank you</vt:lpstr>
      <vt:lpstr>PowerPoint Presentation</vt:lpstr>
    </vt:vector>
  </TitlesOfParts>
  <Company>CDC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CDC Presentation</dc:title>
  <dc:creator>Centers for Disease Control and Prevention</dc:creator>
  <cp:lastModifiedBy>Shaylin Sluzalis</cp:lastModifiedBy>
  <cp:revision>32</cp:revision>
  <dcterms:created xsi:type="dcterms:W3CDTF">2011-03-17T17:43:16Z</dcterms:created>
  <dcterms:modified xsi:type="dcterms:W3CDTF">2024-08-06T18:07:08Z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MSIP_Label_7b94a7b8-f06c-4dfe-bdcc-9b548fd58c31_Enabled">
    <vt:lpwstr>true</vt:lpwstr>
  </property>
  <property fmtid="{D5CDD505-2E9C-101B-9397-08002B2CF9AE}" pid="4" name="MSIP_Label_7b94a7b8-f06c-4dfe-bdcc-9b548fd58c31_SetDate">
    <vt:lpwstr>2023-02-25T12:46:49Z</vt:lpwstr>
  </property>
  <property fmtid="{D5CDD505-2E9C-101B-9397-08002B2CF9AE}" pid="5" name="MSIP_Label_7b94a7b8-f06c-4dfe-bdcc-9b548fd58c31_Method">
    <vt:lpwstr>Privileged</vt:lpwstr>
  </property>
  <property fmtid="{D5CDD505-2E9C-101B-9397-08002B2CF9AE}" pid="6" name="MSIP_Label_7b94a7b8-f06c-4dfe-bdcc-9b548fd58c31_Name">
    <vt:lpwstr>7b94a7b8-f06c-4dfe-bdcc-9b548fd58c31</vt:lpwstr>
  </property>
  <property fmtid="{D5CDD505-2E9C-101B-9397-08002B2CF9AE}" pid="7" name="MSIP_Label_7b94a7b8-f06c-4dfe-bdcc-9b548fd58c31_SiteId">
    <vt:lpwstr>9ce70869-60db-44fd-abe8-d2767077fc8f</vt:lpwstr>
  </property>
  <property fmtid="{D5CDD505-2E9C-101B-9397-08002B2CF9AE}" pid="8" name="MSIP_Label_7b94a7b8-f06c-4dfe-bdcc-9b548fd58c31_ActionId">
    <vt:lpwstr>fda2833a-aa66-4d42-977b-271eaf5b3a27</vt:lpwstr>
  </property>
  <property fmtid="{D5CDD505-2E9C-101B-9397-08002B2CF9AE}" pid="9" name="MSIP_Label_7b94a7b8-f06c-4dfe-bdcc-9b548fd58c31_ContentBits">
    <vt:lpwstr>0</vt:lpwstr>
  </property>
</Properties>
</file>