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60" r:id="rId2"/>
    <p:sldId id="364" r:id="rId3"/>
    <p:sldId id="367" r:id="rId4"/>
    <p:sldId id="366" r:id="rId5"/>
    <p:sldId id="365" r:id="rId6"/>
    <p:sldId id="3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0F34A2-6842-449D-9D56-8A603EBC8C3D}" v="75" dt="2024-08-05T17:10:39.6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2" autoAdjust="0"/>
    <p:restoredTop sz="86414" autoAdjust="0"/>
  </p:normalViewPr>
  <p:slideViewPr>
    <p:cSldViewPr snapToGrid="0">
      <p:cViewPr varScale="1">
        <p:scale>
          <a:sx n="74" d="100"/>
          <a:sy n="74" d="100"/>
        </p:scale>
        <p:origin x="68" y="28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2" name="Picture 11" descr="Rural Institute University of Montana logo">
            <a:extLst>
              <a:ext uri="{FF2B5EF4-FFF2-40B4-BE49-F238E27FC236}">
                <a16:creationId xmlns:a16="http://schemas.microsoft.com/office/drawing/2014/main" id="{273908ED-91E0-664E-A058-E7379A7B0E67}"/>
              </a:ext>
            </a:extLst>
          </p:cNvPr>
          <p:cNvPicPr>
            <a:picLocks noChangeAspect="1"/>
          </p:cNvPicPr>
          <p:nvPr userDrawn="1"/>
        </p:nvPicPr>
        <p:blipFill>
          <a:blip r:embed="rId2"/>
          <a:srcRect/>
          <a:stretch/>
        </p:blipFill>
        <p:spPr>
          <a:xfrm>
            <a:off x="7964121" y="1162765"/>
            <a:ext cx="1845502" cy="521831"/>
          </a:xfrm>
          <a:prstGeom prst="rect">
            <a:avLst/>
          </a:prstGeom>
        </p:spPr>
      </p:pic>
      <p:sp>
        <p:nvSpPr>
          <p:cNvPr id="8" name="Rectangle 7">
            <a:extLst>
              <a:ext uri="{FF2B5EF4-FFF2-40B4-BE49-F238E27FC236}">
                <a16:creationId xmlns:a16="http://schemas.microsoft.com/office/drawing/2014/main" id="{2A08B963-908E-0146-9F53-E1542B6668E9}"/>
              </a:ext>
              <a:ext uri="{C183D7F6-B498-43B3-948B-1728B52AA6E4}">
                <adec:decorative xmlns:adec="http://schemas.microsoft.com/office/drawing/2017/decorative" val="1"/>
              </a:ext>
            </a:extLst>
          </p:cNvPr>
          <p:cNvSpPr/>
          <p:nvPr userDrawn="1"/>
        </p:nvSpPr>
        <p:spPr>
          <a:xfrm>
            <a:off x="1524000" y="1806762"/>
            <a:ext cx="10668000" cy="3343051"/>
          </a:xfrm>
          <a:prstGeom prst="rect">
            <a:avLst/>
          </a:prstGeom>
          <a:solidFill>
            <a:srgbClr val="7000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pic>
        <p:nvPicPr>
          <p:cNvPr id="11" name="Picture 10" descr="RTC: Rural Research and Training Center on Disability in Rural Communities logo">
            <a:extLst>
              <a:ext uri="{FF2B5EF4-FFF2-40B4-BE49-F238E27FC236}">
                <a16:creationId xmlns:a16="http://schemas.microsoft.com/office/drawing/2014/main" id="{0C32DAFA-2BFC-784B-A67A-CA583ADCE351}"/>
              </a:ext>
            </a:extLst>
          </p:cNvPr>
          <p:cNvPicPr>
            <a:picLocks noChangeAspect="1"/>
          </p:cNvPicPr>
          <p:nvPr userDrawn="1"/>
        </p:nvPicPr>
        <p:blipFill>
          <a:blip r:embed="rId3"/>
          <a:srcRect/>
          <a:stretch/>
        </p:blipFill>
        <p:spPr>
          <a:xfrm>
            <a:off x="9916094" y="671776"/>
            <a:ext cx="1503811" cy="1503811"/>
          </a:xfrm>
          <a:prstGeom prst="rect">
            <a:avLst/>
          </a:prstGeom>
        </p:spPr>
      </p:pic>
      <p:sp>
        <p:nvSpPr>
          <p:cNvPr id="2" name="Title 1">
            <a:extLst>
              <a:ext uri="{FF2B5EF4-FFF2-40B4-BE49-F238E27FC236}">
                <a16:creationId xmlns:a16="http://schemas.microsoft.com/office/drawing/2014/main" id="{0147D2CA-40F6-984D-B1DD-72847E29E8D7}"/>
              </a:ext>
            </a:extLst>
          </p:cNvPr>
          <p:cNvSpPr>
            <a:spLocks noGrp="1"/>
          </p:cNvSpPr>
          <p:nvPr>
            <p:ph type="ctrTitle"/>
          </p:nvPr>
        </p:nvSpPr>
        <p:spPr>
          <a:xfrm>
            <a:off x="1912946" y="2266745"/>
            <a:ext cx="9379614" cy="2720384"/>
          </a:xfrm>
        </p:spPr>
        <p:txBody>
          <a:bodyPr anchor="b">
            <a:noAutofit/>
          </a:bodyPr>
          <a:lstStyle>
            <a:lvl1pPr algn="l">
              <a:defRPr sz="4400" b="1">
                <a:solidFill>
                  <a:schemeClr val="bg1"/>
                </a:solidFill>
                <a:latin typeface="+mj-lt"/>
              </a:defRPr>
            </a:lvl1pPr>
          </a:lstStyle>
          <a:p>
            <a:r>
              <a:rPr lang="en-US"/>
              <a:t>Click to edit Master title style</a:t>
            </a:r>
            <a:endParaRPr lang="en-US" dirty="0"/>
          </a:p>
        </p:txBody>
      </p:sp>
      <p:sp>
        <p:nvSpPr>
          <p:cNvPr id="9" name="Rectangle 8">
            <a:extLst>
              <a:ext uri="{FF2B5EF4-FFF2-40B4-BE49-F238E27FC236}">
                <a16:creationId xmlns:a16="http://schemas.microsoft.com/office/drawing/2014/main" id="{0D3AAF11-012D-A241-B014-6B8602B25A1B}"/>
              </a:ext>
              <a:ext uri="{C183D7F6-B498-43B3-948B-1728B52AA6E4}">
                <adec:decorative xmlns:adec="http://schemas.microsoft.com/office/drawing/2017/decorative" val="1"/>
              </a:ext>
            </a:extLst>
          </p:cNvPr>
          <p:cNvSpPr/>
          <p:nvPr userDrawn="1"/>
        </p:nvSpPr>
        <p:spPr>
          <a:xfrm>
            <a:off x="1520950" y="5194692"/>
            <a:ext cx="10671049" cy="1143478"/>
          </a:xfrm>
          <a:prstGeom prst="rect">
            <a:avLst/>
          </a:prstGeom>
          <a:solidFill>
            <a:srgbClr val="6161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3" name="Subtitle 2">
            <a:extLst>
              <a:ext uri="{FF2B5EF4-FFF2-40B4-BE49-F238E27FC236}">
                <a16:creationId xmlns:a16="http://schemas.microsoft.com/office/drawing/2014/main" id="{ADA2E50D-C2EE-E042-A82F-F97F328721E4}"/>
              </a:ext>
            </a:extLst>
          </p:cNvPr>
          <p:cNvSpPr>
            <a:spLocks noGrp="1"/>
          </p:cNvSpPr>
          <p:nvPr>
            <p:ph type="subTitle" idx="1"/>
          </p:nvPr>
        </p:nvSpPr>
        <p:spPr>
          <a:xfrm>
            <a:off x="1912946" y="5312498"/>
            <a:ext cx="9379614" cy="873726"/>
          </a:xfrm>
        </p:spPr>
        <p:txBody>
          <a:bodyPr anchor="t"/>
          <a:lstStyle>
            <a:lvl1pPr marL="0" indent="0" algn="l">
              <a:buNone/>
              <a:defRPr sz="24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6" name="Slide Number Placeholder 5">
            <a:extLst>
              <a:ext uri="{FF2B5EF4-FFF2-40B4-BE49-F238E27FC236}">
                <a16:creationId xmlns:a16="http://schemas.microsoft.com/office/drawing/2014/main" id="{62913F25-F388-3E4C-AD6B-165FE259CCDA}"/>
              </a:ext>
            </a:extLst>
          </p:cNvPr>
          <p:cNvSpPr>
            <a:spLocks noGrp="1"/>
          </p:cNvSpPr>
          <p:nvPr>
            <p:ph type="sldNum" sz="quarter" idx="12"/>
          </p:nvPr>
        </p:nvSpPr>
        <p:spPr>
          <a:xfrm>
            <a:off x="11473123" y="5514205"/>
            <a:ext cx="538313" cy="365125"/>
          </a:xfrm>
        </p:spPr>
        <p:txBody>
          <a:bodyPr/>
          <a:lstStyle/>
          <a:p>
            <a:fld id="{AA9AD9FE-6681-6C42-9AC3-B9DA65897861}" type="slidenum">
              <a:rPr lang="en-US" smtClean="0"/>
              <a:t>‹#›</a:t>
            </a:fld>
            <a:endParaRPr lang="en-US"/>
          </a:p>
        </p:txBody>
      </p:sp>
    </p:spTree>
    <p:extLst>
      <p:ext uri="{BB962C8B-B14F-4D97-AF65-F5344CB8AC3E}">
        <p14:creationId xmlns:p14="http://schemas.microsoft.com/office/powerpoint/2010/main" val="1855266379"/>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131E7C5-3CEA-094A-A05F-68D5534CB511}"/>
              </a:ext>
              <a:ext uri="{C183D7F6-B498-43B3-948B-1728B52AA6E4}">
                <adec:decorative xmlns:adec="http://schemas.microsoft.com/office/drawing/2017/decorative" val="1"/>
              </a:ext>
            </a:extLst>
          </p:cNvPr>
          <p:cNvSpPr/>
          <p:nvPr userDrawn="1"/>
        </p:nvSpPr>
        <p:spPr>
          <a:xfrm rot="5400000">
            <a:off x="8721852" y="3387852"/>
            <a:ext cx="6858000" cy="82296"/>
          </a:xfrm>
          <a:prstGeom prst="rect">
            <a:avLst/>
          </a:prstGeom>
          <a:solidFill>
            <a:srgbClr val="51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a:extLst>
              <a:ext uri="{FF2B5EF4-FFF2-40B4-BE49-F238E27FC236}">
                <a16:creationId xmlns:a16="http://schemas.microsoft.com/office/drawing/2014/main" id="{C2C73ECE-9B5D-024E-B27D-283E37B48288}"/>
              </a:ext>
            </a:extLst>
          </p:cNvPr>
          <p:cNvSpPr>
            <a:spLocks noGrp="1"/>
          </p:cNvSpPr>
          <p:nvPr userDrawn="1">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DC0036F-CAA5-9D46-A20B-3C456350EA93}"/>
              </a:ext>
            </a:extLst>
          </p:cNvPr>
          <p:cNvSpPr>
            <a:spLocks noGrp="1"/>
          </p:cNvSpPr>
          <p:nvPr userDrawn="1">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F2BA3B9F-0E68-7A42-A3F3-86981803FC65}"/>
              </a:ext>
              <a:ext uri="{C183D7F6-B498-43B3-948B-1728B52AA6E4}">
                <adec:decorative xmlns:adec="http://schemas.microsoft.com/office/drawing/2017/decorative" val="1"/>
              </a:ext>
            </a:extLst>
          </p:cNvPr>
          <p:cNvSpPr/>
          <p:nvPr userDrawn="1"/>
        </p:nvSpPr>
        <p:spPr>
          <a:xfrm rot="5400000">
            <a:off x="-3149373" y="3151973"/>
            <a:ext cx="6858000" cy="554054"/>
          </a:xfrm>
          <a:prstGeom prst="rect">
            <a:avLst/>
          </a:prstGeom>
          <a:solidFill>
            <a:srgbClr val="7000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5" name="Footer Placeholder 4">
            <a:extLst>
              <a:ext uri="{FF2B5EF4-FFF2-40B4-BE49-F238E27FC236}">
                <a16:creationId xmlns:a16="http://schemas.microsoft.com/office/drawing/2014/main" id="{A11FA4FE-E8E9-8B4E-8877-9D11D948EDE1}"/>
              </a:ext>
            </a:extLst>
          </p:cNvPr>
          <p:cNvSpPr>
            <a:spLocks noGrp="1"/>
          </p:cNvSpPr>
          <p:nvPr userDrawn="1">
            <p:ph type="ftr" sz="quarter" idx="11"/>
          </p:nvPr>
        </p:nvSpPr>
        <p:spPr>
          <a:xfrm rot="5400000">
            <a:off x="-1625174" y="1934600"/>
            <a:ext cx="3817381" cy="217344"/>
          </a:xfrm>
        </p:spPr>
        <p:txBody>
          <a:bodyPr/>
          <a:lstStyle/>
          <a:p>
            <a:endParaRPr lang="en-US" dirty="0"/>
          </a:p>
        </p:txBody>
      </p:sp>
      <p:pic>
        <p:nvPicPr>
          <p:cNvPr id="9" name="Picture 8" descr="Rural Institute University of Montana logo">
            <a:extLst>
              <a:ext uri="{FF2B5EF4-FFF2-40B4-BE49-F238E27FC236}">
                <a16:creationId xmlns:a16="http://schemas.microsoft.com/office/drawing/2014/main" id="{C1A6B70A-7388-1348-AC8D-0ED051295172}"/>
              </a:ext>
            </a:extLst>
          </p:cNvPr>
          <p:cNvPicPr>
            <a:picLocks noChangeAspect="1"/>
          </p:cNvPicPr>
          <p:nvPr userDrawn="1"/>
        </p:nvPicPr>
        <p:blipFill>
          <a:blip r:embed="rId2"/>
          <a:srcRect/>
          <a:stretch/>
        </p:blipFill>
        <p:spPr>
          <a:xfrm rot="5400000">
            <a:off x="-199163" y="4595392"/>
            <a:ext cx="961143" cy="269120"/>
          </a:xfrm>
          <a:prstGeom prst="rect">
            <a:avLst/>
          </a:prstGeom>
        </p:spPr>
      </p:pic>
      <p:pic>
        <p:nvPicPr>
          <p:cNvPr id="10" name="Picture 9" descr="RTC: Rural Research and Training Center on Disability in Rural Communities logo">
            <a:extLst>
              <a:ext uri="{FF2B5EF4-FFF2-40B4-BE49-F238E27FC236}">
                <a16:creationId xmlns:a16="http://schemas.microsoft.com/office/drawing/2014/main" id="{0A05E4DD-AC39-044F-8364-6B51C0CDFF26}"/>
              </a:ext>
            </a:extLst>
          </p:cNvPr>
          <p:cNvPicPr>
            <a:picLocks noChangeAspect="1"/>
          </p:cNvPicPr>
          <p:nvPr userDrawn="1"/>
        </p:nvPicPr>
        <p:blipFill>
          <a:blip r:embed="rId3"/>
          <a:srcRect/>
          <a:stretch/>
        </p:blipFill>
        <p:spPr>
          <a:xfrm rot="5400000">
            <a:off x="-8620" y="5402700"/>
            <a:ext cx="686648" cy="686648"/>
          </a:xfrm>
          <a:prstGeom prst="rect">
            <a:avLst/>
          </a:prstGeom>
        </p:spPr>
      </p:pic>
      <p:sp>
        <p:nvSpPr>
          <p:cNvPr id="6" name="Slide Number Placeholder 5">
            <a:extLst>
              <a:ext uri="{FF2B5EF4-FFF2-40B4-BE49-F238E27FC236}">
                <a16:creationId xmlns:a16="http://schemas.microsoft.com/office/drawing/2014/main" id="{2A446BDF-ED4E-5141-9F50-0A236ECE33BC}"/>
              </a:ext>
            </a:extLst>
          </p:cNvPr>
          <p:cNvSpPr>
            <a:spLocks noGrp="1"/>
          </p:cNvSpPr>
          <p:nvPr userDrawn="1">
            <p:ph type="sldNum" sz="quarter" idx="12"/>
          </p:nvPr>
        </p:nvSpPr>
        <p:spPr>
          <a:xfrm rot="5400000">
            <a:off x="7665" y="6266362"/>
            <a:ext cx="543923" cy="365125"/>
          </a:xfrm>
        </p:spPr>
        <p:txBody>
          <a:bodyPr/>
          <a:lstStyle/>
          <a:p>
            <a:fld id="{AA9AD9FE-6681-6C42-9AC3-B9DA65897861}" type="slidenum">
              <a:rPr lang="en-US" smtClean="0"/>
              <a:t>‹#›</a:t>
            </a:fld>
            <a:endParaRPr lang="en-US" dirty="0"/>
          </a:p>
        </p:txBody>
      </p:sp>
    </p:spTree>
    <p:extLst>
      <p:ext uri="{BB962C8B-B14F-4D97-AF65-F5344CB8AC3E}">
        <p14:creationId xmlns:p14="http://schemas.microsoft.com/office/powerpoint/2010/main" val="275553819"/>
      </p:ext>
    </p:extLst>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E46DB0-A8E1-E449-B962-37F651ABBB4E}"/>
              </a:ext>
              <a:ext uri="{C183D7F6-B498-43B3-948B-1728B52AA6E4}">
                <adec:decorative xmlns:adec="http://schemas.microsoft.com/office/drawing/2017/decorative" val="1"/>
              </a:ext>
            </a:extLst>
          </p:cNvPr>
          <p:cNvSpPr/>
          <p:nvPr userDrawn="1"/>
        </p:nvSpPr>
        <p:spPr>
          <a:xfrm rot="5400000">
            <a:off x="8721852" y="3387852"/>
            <a:ext cx="6858000" cy="82296"/>
          </a:xfrm>
          <a:prstGeom prst="rect">
            <a:avLst/>
          </a:prstGeom>
          <a:solidFill>
            <a:srgbClr val="51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Vertical Title 1">
            <a:extLst>
              <a:ext uri="{FF2B5EF4-FFF2-40B4-BE49-F238E27FC236}">
                <a16:creationId xmlns:a16="http://schemas.microsoft.com/office/drawing/2014/main" id="{D9EEF11C-CD62-7D42-8C6C-F295DAFDA15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94FEE54-4FBB-284E-9568-423E07E51C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a:extLst>
              <a:ext uri="{FF2B5EF4-FFF2-40B4-BE49-F238E27FC236}">
                <a16:creationId xmlns:a16="http://schemas.microsoft.com/office/drawing/2014/main" id="{D3621956-2D7B-4348-AD3E-AE3ED2AF1BC4}"/>
              </a:ext>
              <a:ext uri="{C183D7F6-B498-43B3-948B-1728B52AA6E4}">
                <adec:decorative xmlns:adec="http://schemas.microsoft.com/office/drawing/2017/decorative" val="1"/>
              </a:ext>
            </a:extLst>
          </p:cNvPr>
          <p:cNvSpPr/>
          <p:nvPr userDrawn="1"/>
        </p:nvSpPr>
        <p:spPr>
          <a:xfrm rot="5400000">
            <a:off x="-3149373" y="3151973"/>
            <a:ext cx="6858000" cy="554054"/>
          </a:xfrm>
          <a:prstGeom prst="rect">
            <a:avLst/>
          </a:prstGeom>
          <a:solidFill>
            <a:srgbClr val="7000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5" name="Footer Placeholder 4">
            <a:extLst>
              <a:ext uri="{FF2B5EF4-FFF2-40B4-BE49-F238E27FC236}">
                <a16:creationId xmlns:a16="http://schemas.microsoft.com/office/drawing/2014/main" id="{F5C977A5-B9B0-F943-B655-7E404C0FB309}"/>
              </a:ext>
            </a:extLst>
          </p:cNvPr>
          <p:cNvSpPr>
            <a:spLocks noGrp="1"/>
          </p:cNvSpPr>
          <p:nvPr>
            <p:ph type="ftr" sz="quarter" idx="11"/>
          </p:nvPr>
        </p:nvSpPr>
        <p:spPr>
          <a:xfrm rot="5400000">
            <a:off x="-1669773" y="1975309"/>
            <a:ext cx="3898800" cy="217344"/>
          </a:xfrm>
        </p:spPr>
        <p:txBody>
          <a:bodyPr/>
          <a:lstStyle/>
          <a:p>
            <a:endParaRPr lang="en-US" dirty="0"/>
          </a:p>
        </p:txBody>
      </p:sp>
      <p:sp>
        <p:nvSpPr>
          <p:cNvPr id="6" name="Slide Number Placeholder 5">
            <a:extLst>
              <a:ext uri="{FF2B5EF4-FFF2-40B4-BE49-F238E27FC236}">
                <a16:creationId xmlns:a16="http://schemas.microsoft.com/office/drawing/2014/main" id="{63FE4D9E-01DC-254E-B4F3-BCBC2C9B3F07}"/>
              </a:ext>
            </a:extLst>
          </p:cNvPr>
          <p:cNvSpPr>
            <a:spLocks noGrp="1"/>
          </p:cNvSpPr>
          <p:nvPr>
            <p:ph type="sldNum" sz="quarter" idx="12"/>
          </p:nvPr>
        </p:nvSpPr>
        <p:spPr>
          <a:xfrm rot="5400000">
            <a:off x="7665" y="6291111"/>
            <a:ext cx="543923" cy="365125"/>
          </a:xfrm>
        </p:spPr>
        <p:txBody>
          <a:bodyPr/>
          <a:lstStyle/>
          <a:p>
            <a:fld id="{AA9AD9FE-6681-6C42-9AC3-B9DA65897861}" type="slidenum">
              <a:rPr lang="en-US" smtClean="0"/>
              <a:t>‹#›</a:t>
            </a:fld>
            <a:endParaRPr lang="en-US"/>
          </a:p>
        </p:txBody>
      </p:sp>
      <p:pic>
        <p:nvPicPr>
          <p:cNvPr id="11" name="Picture 10" descr="Rural Institute University of Montana logo">
            <a:extLst>
              <a:ext uri="{FF2B5EF4-FFF2-40B4-BE49-F238E27FC236}">
                <a16:creationId xmlns:a16="http://schemas.microsoft.com/office/drawing/2014/main" id="{C6784110-18D9-BD4A-82C1-5717ED0CAA37}"/>
              </a:ext>
            </a:extLst>
          </p:cNvPr>
          <p:cNvPicPr>
            <a:picLocks noChangeAspect="1"/>
          </p:cNvPicPr>
          <p:nvPr userDrawn="1"/>
        </p:nvPicPr>
        <p:blipFill>
          <a:blip r:embed="rId2"/>
          <a:srcRect/>
          <a:stretch/>
        </p:blipFill>
        <p:spPr>
          <a:xfrm rot="5400000">
            <a:off x="-199163" y="4595392"/>
            <a:ext cx="961143" cy="269120"/>
          </a:xfrm>
          <a:prstGeom prst="rect">
            <a:avLst/>
          </a:prstGeom>
        </p:spPr>
      </p:pic>
      <p:pic>
        <p:nvPicPr>
          <p:cNvPr id="12" name="Picture 11" descr="RTC: Rural Research and Training Center on Disability in Rural Communities logo">
            <a:extLst>
              <a:ext uri="{FF2B5EF4-FFF2-40B4-BE49-F238E27FC236}">
                <a16:creationId xmlns:a16="http://schemas.microsoft.com/office/drawing/2014/main" id="{F9328134-B0B7-1E47-9518-BA4C00F47C51}"/>
              </a:ext>
            </a:extLst>
          </p:cNvPr>
          <p:cNvPicPr>
            <a:picLocks noChangeAspect="1"/>
          </p:cNvPicPr>
          <p:nvPr userDrawn="1"/>
        </p:nvPicPr>
        <p:blipFill>
          <a:blip r:embed="rId3"/>
          <a:srcRect/>
          <a:stretch/>
        </p:blipFill>
        <p:spPr>
          <a:xfrm rot="5400000">
            <a:off x="-8620" y="5402700"/>
            <a:ext cx="686648" cy="686648"/>
          </a:xfrm>
          <a:prstGeom prst="rect">
            <a:avLst/>
          </a:prstGeom>
        </p:spPr>
      </p:pic>
    </p:spTree>
    <p:extLst>
      <p:ext uri="{BB962C8B-B14F-4D97-AF65-F5344CB8AC3E}">
        <p14:creationId xmlns:p14="http://schemas.microsoft.com/office/powerpoint/2010/main" val="963559881"/>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80337-6E01-0D40-951A-F882A4E5011E}"/>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096010B-08D7-DA48-B023-F76CB7251B9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0AE85A5-F733-624F-B967-03AA8D289C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2A830D-8A28-C34C-9865-C56C9E342E2A}"/>
              </a:ext>
            </a:extLst>
          </p:cNvPr>
          <p:cNvSpPr>
            <a:spLocks noGrp="1"/>
          </p:cNvSpPr>
          <p:nvPr>
            <p:ph type="sldNum" sz="quarter" idx="12"/>
          </p:nvPr>
        </p:nvSpPr>
        <p:spPr/>
        <p:txBody>
          <a:bodyPr/>
          <a:lstStyle/>
          <a:p>
            <a:fld id="{AA9AD9FE-6681-6C42-9AC3-B9DA65897861}" type="slidenum">
              <a:rPr lang="en-US" smtClean="0"/>
              <a:t>‹#›</a:t>
            </a:fld>
            <a:endParaRPr lang="en-US"/>
          </a:p>
        </p:txBody>
      </p:sp>
    </p:spTree>
    <p:extLst>
      <p:ext uri="{BB962C8B-B14F-4D97-AF65-F5344CB8AC3E}">
        <p14:creationId xmlns:p14="http://schemas.microsoft.com/office/powerpoint/2010/main" val="2860191528"/>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76D96C-76F1-6A44-93AD-E60E162362C5}"/>
              </a:ext>
              <a:ext uri="{C183D7F6-B498-43B3-948B-1728B52AA6E4}">
                <adec:decorative xmlns:adec="http://schemas.microsoft.com/office/drawing/2017/decorative" val="1"/>
              </a:ext>
            </a:extLst>
          </p:cNvPr>
          <p:cNvSpPr/>
          <p:nvPr userDrawn="1"/>
        </p:nvSpPr>
        <p:spPr>
          <a:xfrm>
            <a:off x="5016673" y="0"/>
            <a:ext cx="6549982" cy="4766153"/>
          </a:xfrm>
          <a:prstGeom prst="rect">
            <a:avLst/>
          </a:prstGeom>
          <a:solidFill>
            <a:srgbClr val="7000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a:extLst>
              <a:ext uri="{FF2B5EF4-FFF2-40B4-BE49-F238E27FC236}">
                <a16:creationId xmlns:a16="http://schemas.microsoft.com/office/drawing/2014/main" id="{2DEE9914-F63A-0D44-8239-35A04F73E06A}"/>
              </a:ext>
            </a:extLst>
          </p:cNvPr>
          <p:cNvSpPr>
            <a:spLocks noGrp="1"/>
          </p:cNvSpPr>
          <p:nvPr>
            <p:ph type="title"/>
          </p:nvPr>
        </p:nvSpPr>
        <p:spPr>
          <a:xfrm>
            <a:off x="5285985" y="807929"/>
            <a:ext cx="5987440" cy="3810914"/>
          </a:xfrm>
        </p:spPr>
        <p:txBody>
          <a:bodyPr anchor="b">
            <a:normAutofit/>
          </a:bodyPr>
          <a:lstStyle>
            <a:lvl1pPr>
              <a:defRPr sz="4800" b="1">
                <a:solidFill>
                  <a:schemeClr val="bg1"/>
                </a:solidFill>
                <a:latin typeface="+mj-lt"/>
              </a:defRPr>
            </a:lvl1pPr>
          </a:lstStyle>
          <a:p>
            <a:r>
              <a:rPr lang="en-US"/>
              <a:t>Click to edit Master title style</a:t>
            </a:r>
            <a:endParaRPr lang="en-US" dirty="0"/>
          </a:p>
        </p:txBody>
      </p:sp>
      <p:sp>
        <p:nvSpPr>
          <p:cNvPr id="7" name="Rectangle 6">
            <a:extLst>
              <a:ext uri="{FF2B5EF4-FFF2-40B4-BE49-F238E27FC236}">
                <a16:creationId xmlns:a16="http://schemas.microsoft.com/office/drawing/2014/main" id="{A8F3F088-1517-BA4D-8D1B-F593A065898C}"/>
              </a:ext>
              <a:ext uri="{C183D7F6-B498-43B3-948B-1728B52AA6E4}">
                <adec:decorative xmlns:adec="http://schemas.microsoft.com/office/drawing/2017/decorative" val="1"/>
              </a:ext>
            </a:extLst>
          </p:cNvPr>
          <p:cNvSpPr/>
          <p:nvPr userDrawn="1"/>
        </p:nvSpPr>
        <p:spPr>
          <a:xfrm>
            <a:off x="5016674" y="4912857"/>
            <a:ext cx="6549982" cy="1137215"/>
          </a:xfrm>
          <a:prstGeom prst="rect">
            <a:avLst/>
          </a:prstGeom>
          <a:solidFill>
            <a:srgbClr val="6161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3" name="Text Placeholder 2">
            <a:extLst>
              <a:ext uri="{FF2B5EF4-FFF2-40B4-BE49-F238E27FC236}">
                <a16:creationId xmlns:a16="http://schemas.microsoft.com/office/drawing/2014/main" id="{EFEADE03-6C7A-E94A-9130-98DCBBE33B49}"/>
              </a:ext>
            </a:extLst>
          </p:cNvPr>
          <p:cNvSpPr>
            <a:spLocks noGrp="1"/>
          </p:cNvSpPr>
          <p:nvPr>
            <p:ph type="body" idx="1"/>
          </p:nvPr>
        </p:nvSpPr>
        <p:spPr>
          <a:xfrm>
            <a:off x="5285985" y="5031799"/>
            <a:ext cx="5987439" cy="958580"/>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13" name="Picture 12" descr="Rural Institute University of Montana logo">
            <a:extLst>
              <a:ext uri="{FF2B5EF4-FFF2-40B4-BE49-F238E27FC236}">
                <a16:creationId xmlns:a16="http://schemas.microsoft.com/office/drawing/2014/main" id="{1B664F23-458D-D14A-B33D-5EF77ACD1369}"/>
              </a:ext>
            </a:extLst>
          </p:cNvPr>
          <p:cNvPicPr>
            <a:picLocks noChangeAspect="1"/>
          </p:cNvPicPr>
          <p:nvPr userDrawn="1"/>
        </p:nvPicPr>
        <p:blipFill>
          <a:blip r:embed="rId2"/>
          <a:srcRect/>
          <a:stretch/>
        </p:blipFill>
        <p:spPr>
          <a:xfrm>
            <a:off x="1992590" y="3948607"/>
            <a:ext cx="2889428" cy="814640"/>
          </a:xfrm>
          <a:prstGeom prst="rect">
            <a:avLst/>
          </a:prstGeom>
        </p:spPr>
      </p:pic>
      <p:pic>
        <p:nvPicPr>
          <p:cNvPr id="12" name="Picture 11" descr="RTC: Rural Research and Training Center on Disability in Rural Communities logo">
            <a:extLst>
              <a:ext uri="{FF2B5EF4-FFF2-40B4-BE49-F238E27FC236}">
                <a16:creationId xmlns:a16="http://schemas.microsoft.com/office/drawing/2014/main" id="{DAFAF05C-1FBB-BD40-A3F9-3FA3EE9AAFB2}"/>
              </a:ext>
            </a:extLst>
          </p:cNvPr>
          <p:cNvPicPr>
            <a:picLocks noChangeAspect="1"/>
          </p:cNvPicPr>
          <p:nvPr userDrawn="1"/>
        </p:nvPicPr>
        <p:blipFill>
          <a:blip r:embed="rId3"/>
          <a:srcRect/>
          <a:stretch/>
        </p:blipFill>
        <p:spPr>
          <a:xfrm>
            <a:off x="3363239" y="4799879"/>
            <a:ext cx="1644763" cy="1644763"/>
          </a:xfrm>
          <a:prstGeom prst="rect">
            <a:avLst/>
          </a:prstGeom>
        </p:spPr>
      </p:pic>
      <p:sp>
        <p:nvSpPr>
          <p:cNvPr id="11" name="Slide Number Placeholder 5">
            <a:extLst>
              <a:ext uri="{FF2B5EF4-FFF2-40B4-BE49-F238E27FC236}">
                <a16:creationId xmlns:a16="http://schemas.microsoft.com/office/drawing/2014/main" id="{483E11E5-5B88-8E49-90D3-FE47D988C2A5}"/>
              </a:ext>
            </a:extLst>
          </p:cNvPr>
          <p:cNvSpPr>
            <a:spLocks noGrp="1"/>
          </p:cNvSpPr>
          <p:nvPr>
            <p:ph type="sldNum" sz="quarter" idx="12"/>
          </p:nvPr>
        </p:nvSpPr>
        <p:spPr>
          <a:xfrm>
            <a:off x="11004267" y="6112267"/>
            <a:ext cx="538313" cy="365125"/>
          </a:xfrm>
        </p:spPr>
        <p:txBody>
          <a:bodyPr/>
          <a:lstStyle>
            <a:lvl1pPr>
              <a:defRPr>
                <a:solidFill>
                  <a:srgbClr val="616163"/>
                </a:solidFill>
              </a:defRPr>
            </a:lvl1pPr>
          </a:lstStyle>
          <a:p>
            <a:fld id="{AA9AD9FE-6681-6C42-9AC3-B9DA65897861}" type="slidenum">
              <a:rPr lang="en-US" smtClean="0"/>
              <a:pPr/>
              <a:t>‹#›</a:t>
            </a:fld>
            <a:endParaRPr lang="en-US" dirty="0"/>
          </a:p>
        </p:txBody>
      </p:sp>
    </p:spTree>
    <p:extLst>
      <p:ext uri="{BB962C8B-B14F-4D97-AF65-F5344CB8AC3E}">
        <p14:creationId xmlns:p14="http://schemas.microsoft.com/office/powerpoint/2010/main" val="2142614693"/>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64C01-5073-6F46-AE43-5E899CCD075F}"/>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52348C3-3C7D-CA4D-A8C1-795B173364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F190A1D-0775-8545-9718-D9C8E594E35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690E04C1-4D1A-6749-95C9-AA098B435F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F64040-3499-414F-B6F4-458CC69C629B}"/>
              </a:ext>
            </a:extLst>
          </p:cNvPr>
          <p:cNvSpPr>
            <a:spLocks noGrp="1"/>
          </p:cNvSpPr>
          <p:nvPr>
            <p:ph type="sldNum" sz="quarter" idx="12"/>
          </p:nvPr>
        </p:nvSpPr>
        <p:spPr/>
        <p:txBody>
          <a:bodyPr/>
          <a:lstStyle/>
          <a:p>
            <a:fld id="{AA9AD9FE-6681-6C42-9AC3-B9DA65897861}" type="slidenum">
              <a:rPr lang="en-US" smtClean="0"/>
              <a:t>‹#›</a:t>
            </a:fld>
            <a:endParaRPr lang="en-US"/>
          </a:p>
        </p:txBody>
      </p:sp>
    </p:spTree>
    <p:extLst>
      <p:ext uri="{BB962C8B-B14F-4D97-AF65-F5344CB8AC3E}">
        <p14:creationId xmlns:p14="http://schemas.microsoft.com/office/powerpoint/2010/main" val="3161913620"/>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7DB6C-E59F-E544-A7D2-C05BEA3F304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22CA688-4DC5-8F49-A918-AB166A1D17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803CFDB-6FB7-1044-9207-C0AA3C0E852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3FE9D81-114F-1548-8E30-4DA439957C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9C45FFF-3225-C141-9D3A-CFE7DF0A587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CBF1E32A-CF32-D843-AC20-4F9913EADF5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C0D9302-CAEF-A74D-82DB-8A42687FA81D}"/>
              </a:ext>
            </a:extLst>
          </p:cNvPr>
          <p:cNvSpPr>
            <a:spLocks noGrp="1"/>
          </p:cNvSpPr>
          <p:nvPr>
            <p:ph type="sldNum" sz="quarter" idx="12"/>
          </p:nvPr>
        </p:nvSpPr>
        <p:spPr/>
        <p:txBody>
          <a:bodyPr/>
          <a:lstStyle/>
          <a:p>
            <a:fld id="{AA9AD9FE-6681-6C42-9AC3-B9DA65897861}" type="slidenum">
              <a:rPr lang="en-US" smtClean="0"/>
              <a:t>‹#›</a:t>
            </a:fld>
            <a:endParaRPr lang="en-US"/>
          </a:p>
        </p:txBody>
      </p:sp>
    </p:spTree>
    <p:extLst>
      <p:ext uri="{BB962C8B-B14F-4D97-AF65-F5344CB8AC3E}">
        <p14:creationId xmlns:p14="http://schemas.microsoft.com/office/powerpoint/2010/main" val="2695277013"/>
      </p:ext>
    </p:extLst>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1482E-DD4C-4940-9A20-124A29AE8C3B}"/>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62DDB564-A56E-E842-920E-FDE3052D5D5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69D42CA-B9FD-FF4C-9EA0-B4DDFD7F6FCD}"/>
              </a:ext>
            </a:extLst>
          </p:cNvPr>
          <p:cNvSpPr>
            <a:spLocks noGrp="1"/>
          </p:cNvSpPr>
          <p:nvPr>
            <p:ph type="sldNum" sz="quarter" idx="12"/>
          </p:nvPr>
        </p:nvSpPr>
        <p:spPr/>
        <p:txBody>
          <a:bodyPr/>
          <a:lstStyle/>
          <a:p>
            <a:fld id="{AA9AD9FE-6681-6C42-9AC3-B9DA65897861}" type="slidenum">
              <a:rPr lang="en-US" smtClean="0"/>
              <a:t>‹#›</a:t>
            </a:fld>
            <a:endParaRPr lang="en-US"/>
          </a:p>
        </p:txBody>
      </p:sp>
    </p:spTree>
    <p:extLst>
      <p:ext uri="{BB962C8B-B14F-4D97-AF65-F5344CB8AC3E}">
        <p14:creationId xmlns:p14="http://schemas.microsoft.com/office/powerpoint/2010/main" val="2718710108"/>
      </p:ext>
    </p:extLst>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B6C7071-E5BB-D446-AF71-2423FC67E48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CBF3E3-1E1B-D94E-B0FF-FD9E0313DE82}"/>
              </a:ext>
            </a:extLst>
          </p:cNvPr>
          <p:cNvSpPr>
            <a:spLocks noGrp="1"/>
          </p:cNvSpPr>
          <p:nvPr>
            <p:ph type="sldNum" sz="quarter" idx="12"/>
          </p:nvPr>
        </p:nvSpPr>
        <p:spPr/>
        <p:txBody>
          <a:bodyPr/>
          <a:lstStyle/>
          <a:p>
            <a:fld id="{AA9AD9FE-6681-6C42-9AC3-B9DA65897861}" type="slidenum">
              <a:rPr lang="en-US" smtClean="0"/>
              <a:t>‹#›</a:t>
            </a:fld>
            <a:endParaRPr lang="en-US"/>
          </a:p>
        </p:txBody>
      </p:sp>
    </p:spTree>
    <p:extLst>
      <p:ext uri="{BB962C8B-B14F-4D97-AF65-F5344CB8AC3E}">
        <p14:creationId xmlns:p14="http://schemas.microsoft.com/office/powerpoint/2010/main" val="474784347"/>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F0102-6006-964C-89F7-0E02F7AFB8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4" name="Text Placeholder 3">
            <a:extLst>
              <a:ext uri="{FF2B5EF4-FFF2-40B4-BE49-F238E27FC236}">
                <a16:creationId xmlns:a16="http://schemas.microsoft.com/office/drawing/2014/main" id="{F56482C7-CEA5-554F-A7A3-28164D3980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Content Placeholder 2">
            <a:extLst>
              <a:ext uri="{FF2B5EF4-FFF2-40B4-BE49-F238E27FC236}">
                <a16:creationId xmlns:a16="http://schemas.microsoft.com/office/drawing/2014/main" id="{D171FE60-F371-9848-A690-E8D6E8B3775C}"/>
              </a:ext>
            </a:extLst>
          </p:cNvPr>
          <p:cNvSpPr>
            <a:spLocks noGrp="1"/>
          </p:cNvSpPr>
          <p:nvPr>
            <p:ph idx="1"/>
          </p:nvPr>
        </p:nvSpPr>
        <p:spPr>
          <a:xfrm>
            <a:off x="5183188" y="457201"/>
            <a:ext cx="6172200" cy="54038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6F9AD8B7-F688-FB4A-ADA8-A7A280C64F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5C710B-3F97-DE49-A644-A5BB69F9C314}"/>
              </a:ext>
            </a:extLst>
          </p:cNvPr>
          <p:cNvSpPr>
            <a:spLocks noGrp="1"/>
          </p:cNvSpPr>
          <p:nvPr>
            <p:ph type="sldNum" sz="quarter" idx="12"/>
          </p:nvPr>
        </p:nvSpPr>
        <p:spPr/>
        <p:txBody>
          <a:bodyPr/>
          <a:lstStyle/>
          <a:p>
            <a:fld id="{AA9AD9FE-6681-6C42-9AC3-B9DA65897861}" type="slidenum">
              <a:rPr lang="en-US" smtClean="0"/>
              <a:t>‹#›</a:t>
            </a:fld>
            <a:endParaRPr lang="en-US"/>
          </a:p>
        </p:txBody>
      </p:sp>
    </p:spTree>
    <p:extLst>
      <p:ext uri="{BB962C8B-B14F-4D97-AF65-F5344CB8AC3E}">
        <p14:creationId xmlns:p14="http://schemas.microsoft.com/office/powerpoint/2010/main" val="1311927193"/>
      </p:ext>
    </p:extLst>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E27A8-309B-8C49-B06C-4DB3172BD0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4" name="Text Placeholder 3">
            <a:extLst>
              <a:ext uri="{FF2B5EF4-FFF2-40B4-BE49-F238E27FC236}">
                <a16:creationId xmlns:a16="http://schemas.microsoft.com/office/drawing/2014/main" id="{71E67334-D77D-6948-BBEF-D1BB282C23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Picture Placeholder 2">
            <a:extLst>
              <a:ext uri="{FF2B5EF4-FFF2-40B4-BE49-F238E27FC236}">
                <a16:creationId xmlns:a16="http://schemas.microsoft.com/office/drawing/2014/main" id="{CB97FEE5-43B3-BE46-9449-4864982D493E}"/>
              </a:ext>
            </a:extLst>
          </p:cNvPr>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6" name="Footer Placeholder 5">
            <a:extLst>
              <a:ext uri="{FF2B5EF4-FFF2-40B4-BE49-F238E27FC236}">
                <a16:creationId xmlns:a16="http://schemas.microsoft.com/office/drawing/2014/main" id="{547695EE-6670-494D-B134-749ECFB708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2AF324-918A-514B-B671-169D23F6C6A5}"/>
              </a:ext>
            </a:extLst>
          </p:cNvPr>
          <p:cNvSpPr>
            <a:spLocks noGrp="1"/>
          </p:cNvSpPr>
          <p:nvPr>
            <p:ph type="sldNum" sz="quarter" idx="12"/>
          </p:nvPr>
        </p:nvSpPr>
        <p:spPr/>
        <p:txBody>
          <a:bodyPr/>
          <a:lstStyle/>
          <a:p>
            <a:fld id="{AA9AD9FE-6681-6C42-9AC3-B9DA65897861}" type="slidenum">
              <a:rPr lang="en-US" smtClean="0"/>
              <a:t>‹#›</a:t>
            </a:fld>
            <a:endParaRPr lang="en-US"/>
          </a:p>
        </p:txBody>
      </p:sp>
    </p:spTree>
    <p:extLst>
      <p:ext uri="{BB962C8B-B14F-4D97-AF65-F5344CB8AC3E}">
        <p14:creationId xmlns:p14="http://schemas.microsoft.com/office/powerpoint/2010/main" val="1514019341"/>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1064C92-08CD-5F43-AADF-9616B1940B11}"/>
              </a:ext>
              <a:ext uri="{C183D7F6-B498-43B3-948B-1728B52AA6E4}">
                <adec:decorative xmlns:adec="http://schemas.microsoft.com/office/drawing/2017/decorative" val="1"/>
              </a:ext>
            </a:extLst>
          </p:cNvPr>
          <p:cNvSpPr/>
          <p:nvPr userDrawn="1"/>
        </p:nvSpPr>
        <p:spPr>
          <a:xfrm>
            <a:off x="1524" y="0"/>
            <a:ext cx="12188952" cy="79792"/>
          </a:xfrm>
          <a:prstGeom prst="rect">
            <a:avLst/>
          </a:prstGeom>
          <a:solidFill>
            <a:srgbClr val="51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Placeholder 1">
            <a:extLst>
              <a:ext uri="{FF2B5EF4-FFF2-40B4-BE49-F238E27FC236}">
                <a16:creationId xmlns:a16="http://schemas.microsoft.com/office/drawing/2014/main" id="{6C94142D-BDAF-CA45-A592-9AD40378C9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7CA1ADE-3C31-3C41-9291-5E3E37E36E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21D43758-34BE-4B44-847A-B15B2E4CF1C8}"/>
              </a:ext>
              <a:ext uri="{C183D7F6-B498-43B3-948B-1728B52AA6E4}">
                <adec:decorative xmlns:adec="http://schemas.microsoft.com/office/drawing/2017/decorative" val="1"/>
              </a:ext>
            </a:extLst>
          </p:cNvPr>
          <p:cNvSpPr/>
          <p:nvPr userDrawn="1"/>
        </p:nvSpPr>
        <p:spPr>
          <a:xfrm>
            <a:off x="1524" y="6303946"/>
            <a:ext cx="12188952" cy="554054"/>
          </a:xfrm>
          <a:prstGeom prst="rect">
            <a:avLst/>
          </a:prstGeom>
          <a:solidFill>
            <a:srgbClr val="7000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5" name="Footer Placeholder 4">
            <a:extLst>
              <a:ext uri="{FF2B5EF4-FFF2-40B4-BE49-F238E27FC236}">
                <a16:creationId xmlns:a16="http://schemas.microsoft.com/office/drawing/2014/main" id="{76214E85-C122-5D48-9FEF-3E980EAD53D6}"/>
              </a:ext>
            </a:extLst>
          </p:cNvPr>
          <p:cNvSpPr>
            <a:spLocks noGrp="1"/>
          </p:cNvSpPr>
          <p:nvPr>
            <p:ph type="ftr" sz="quarter" idx="3"/>
          </p:nvPr>
        </p:nvSpPr>
        <p:spPr>
          <a:xfrm>
            <a:off x="838200" y="6458339"/>
            <a:ext cx="4114800" cy="217344"/>
          </a:xfrm>
          <a:prstGeom prst="rect">
            <a:avLst/>
          </a:prstGeom>
        </p:spPr>
        <p:txBody>
          <a:bodyPr vert="horz" lIns="91440" tIns="45720" rIns="91440" bIns="45720" rtlCol="0" anchor="ctr"/>
          <a:lstStyle>
            <a:lvl1pPr algn="l">
              <a:defRPr sz="1200">
                <a:solidFill>
                  <a:schemeClr val="bg1"/>
                </a:solidFill>
                <a:latin typeface="+mj-lt"/>
              </a:defRPr>
            </a:lvl1pPr>
          </a:lstStyle>
          <a:p>
            <a:endParaRPr lang="en-US" dirty="0"/>
          </a:p>
        </p:txBody>
      </p:sp>
      <p:pic>
        <p:nvPicPr>
          <p:cNvPr id="8" name="Picture 7" descr="Rural Institute University of Montana logo">
            <a:extLst>
              <a:ext uri="{FF2B5EF4-FFF2-40B4-BE49-F238E27FC236}">
                <a16:creationId xmlns:a16="http://schemas.microsoft.com/office/drawing/2014/main" id="{B2F1C028-0048-FB47-86D5-4C6FE4A983E2}"/>
              </a:ext>
            </a:extLst>
          </p:cNvPr>
          <p:cNvPicPr>
            <a:picLocks noChangeAspect="1"/>
          </p:cNvPicPr>
          <p:nvPr userDrawn="1"/>
        </p:nvPicPr>
        <p:blipFill>
          <a:blip r:embed="rId13"/>
          <a:srcRect/>
          <a:stretch/>
        </p:blipFill>
        <p:spPr>
          <a:xfrm>
            <a:off x="9581857" y="6444631"/>
            <a:ext cx="961143" cy="269120"/>
          </a:xfrm>
          <a:prstGeom prst="rect">
            <a:avLst/>
          </a:prstGeom>
        </p:spPr>
      </p:pic>
      <p:pic>
        <p:nvPicPr>
          <p:cNvPr id="10" name="Picture 9" descr="RTC: Rural Research and Training Center on Disability in Rural Communities logo">
            <a:extLst>
              <a:ext uri="{FF2B5EF4-FFF2-40B4-BE49-F238E27FC236}">
                <a16:creationId xmlns:a16="http://schemas.microsoft.com/office/drawing/2014/main" id="{766709B8-C397-8F4F-A563-589C0B6BC004}"/>
              </a:ext>
              <a:ext uri="{C183D7F6-B498-43B3-948B-1728B52AA6E4}">
                <adec:decorative xmlns:adec="http://schemas.microsoft.com/office/drawing/2017/decorative" val="0"/>
              </a:ext>
            </a:extLst>
          </p:cNvPr>
          <p:cNvPicPr>
            <a:picLocks noChangeAspect="1"/>
          </p:cNvPicPr>
          <p:nvPr userDrawn="1"/>
        </p:nvPicPr>
        <p:blipFill>
          <a:blip r:embed="rId14"/>
          <a:srcRect/>
          <a:stretch/>
        </p:blipFill>
        <p:spPr>
          <a:xfrm>
            <a:off x="10735176" y="6182572"/>
            <a:ext cx="686648" cy="686648"/>
          </a:xfrm>
          <a:prstGeom prst="rect">
            <a:avLst/>
          </a:prstGeom>
        </p:spPr>
      </p:pic>
      <p:sp>
        <p:nvSpPr>
          <p:cNvPr id="6" name="Slide Number Placeholder 5">
            <a:extLst>
              <a:ext uri="{FF2B5EF4-FFF2-40B4-BE49-F238E27FC236}">
                <a16:creationId xmlns:a16="http://schemas.microsoft.com/office/drawing/2014/main" id="{46F765C8-369B-E54F-AB14-A22691F17337}"/>
              </a:ext>
            </a:extLst>
          </p:cNvPr>
          <p:cNvSpPr>
            <a:spLocks noGrp="1"/>
          </p:cNvSpPr>
          <p:nvPr>
            <p:ph type="sldNum" sz="quarter" idx="4"/>
          </p:nvPr>
        </p:nvSpPr>
        <p:spPr>
          <a:xfrm>
            <a:off x="11528172" y="6396628"/>
            <a:ext cx="543923" cy="365125"/>
          </a:xfrm>
          <a:prstGeom prst="rect">
            <a:avLst/>
          </a:prstGeom>
        </p:spPr>
        <p:txBody>
          <a:bodyPr vert="horz" lIns="91440" tIns="45720" rIns="91440" bIns="45720" rtlCol="0" anchor="ctr"/>
          <a:lstStyle>
            <a:lvl1pPr algn="r">
              <a:defRPr sz="1200">
                <a:solidFill>
                  <a:schemeClr val="bg1"/>
                </a:solidFill>
                <a:latin typeface="+mj-lt"/>
              </a:defRPr>
            </a:lvl1pPr>
          </a:lstStyle>
          <a:p>
            <a:fld id="{AA9AD9FE-6681-6C42-9AC3-B9DA65897861}" type="slidenum">
              <a:rPr lang="en-US" smtClean="0"/>
              <a:pPr/>
              <a:t>‹#›</a:t>
            </a:fld>
            <a:endParaRPr lang="en-US" dirty="0"/>
          </a:p>
        </p:txBody>
      </p:sp>
    </p:spTree>
    <p:extLst>
      <p:ext uri="{BB962C8B-B14F-4D97-AF65-F5344CB8AC3E}">
        <p14:creationId xmlns:p14="http://schemas.microsoft.com/office/powerpoint/2010/main" val="27021499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thruBlk="1"/>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rtc.ruralinstitute.umt.edu/geography/"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disabilitycounts.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Lillie.Greiman@umontana.edu" TargetMode="External"/><Relationship Id="rId2" Type="http://schemas.openxmlformats.org/officeDocument/2006/relationships/hyperlink" Target="https://www.umt.edu/rural-disability-research/about-us/staff-bio-pages/lillie-greiman.ph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2DAA9-94F5-CA18-F00C-2FA2832C3FFD}"/>
              </a:ext>
            </a:extLst>
          </p:cNvPr>
          <p:cNvSpPr>
            <a:spLocks noGrp="1"/>
          </p:cNvSpPr>
          <p:nvPr>
            <p:ph type="ctrTitle"/>
          </p:nvPr>
        </p:nvSpPr>
        <p:spPr>
          <a:xfrm>
            <a:off x="1912946" y="1946705"/>
            <a:ext cx="9379614" cy="2579575"/>
          </a:xfrm>
        </p:spPr>
        <p:txBody>
          <a:bodyPr/>
          <a:lstStyle/>
          <a:p>
            <a:r>
              <a:rPr lang="en-US" dirty="0">
                <a:effectLst/>
                <a:latin typeface="Aptos" panose="020B0004020202020204" pitchFamily="34" charset="0"/>
                <a:ea typeface="Times New Roman" panose="02020603050405020304" pitchFamily="18" charset="0"/>
                <a:cs typeface="Aptos" panose="020B0004020202020204" pitchFamily="34" charset="0"/>
              </a:rPr>
              <a:t>Disability data for healthy community planning: Using </a:t>
            </a:r>
            <a:r>
              <a:rPr lang="en-US" dirty="0">
                <a:latin typeface="Aptos" panose="020B0004020202020204" pitchFamily="34" charset="0"/>
                <a:ea typeface="Times New Roman" panose="02020603050405020304" pitchFamily="18" charset="0"/>
                <a:cs typeface="Aptos" panose="020B0004020202020204" pitchFamily="34" charset="0"/>
              </a:rPr>
              <a:t>di</a:t>
            </a:r>
            <a:r>
              <a:rPr lang="en-US" dirty="0">
                <a:effectLst/>
                <a:latin typeface="Aptos" panose="020B0004020202020204" pitchFamily="34" charset="0"/>
                <a:ea typeface="Times New Roman" panose="02020603050405020304" pitchFamily="18" charset="0"/>
                <a:cs typeface="Aptos" panose="020B0004020202020204" pitchFamily="34" charset="0"/>
              </a:rPr>
              <a:t>sability counts</a:t>
            </a:r>
            <a:endParaRPr lang="en-US" sz="8800" dirty="0"/>
          </a:p>
        </p:txBody>
      </p:sp>
      <p:sp>
        <p:nvSpPr>
          <p:cNvPr id="3" name="Subtitle 2">
            <a:extLst>
              <a:ext uri="{FF2B5EF4-FFF2-40B4-BE49-F238E27FC236}">
                <a16:creationId xmlns:a16="http://schemas.microsoft.com/office/drawing/2014/main" id="{3D86B181-838A-1D7D-13E2-F58100006D28}"/>
              </a:ext>
            </a:extLst>
          </p:cNvPr>
          <p:cNvSpPr>
            <a:spLocks noGrp="1"/>
          </p:cNvSpPr>
          <p:nvPr>
            <p:ph type="subTitle" idx="1"/>
          </p:nvPr>
        </p:nvSpPr>
        <p:spPr/>
        <p:txBody>
          <a:bodyPr>
            <a:normAutofit fontScale="92500"/>
          </a:bodyPr>
          <a:lstStyle/>
          <a:p>
            <a:endParaRPr lang="en-US" dirty="0"/>
          </a:p>
          <a:p>
            <a:r>
              <a:rPr lang="en-US" dirty="0"/>
              <a:t>Lillie Greiman University of Montana, Rural Institute for Inclusive Communities</a:t>
            </a:r>
            <a:endParaRPr lang="en-US" sz="2400" dirty="0"/>
          </a:p>
          <a:p>
            <a:endParaRPr lang="en-US" dirty="0"/>
          </a:p>
        </p:txBody>
      </p:sp>
    </p:spTree>
    <p:extLst>
      <p:ext uri="{BB962C8B-B14F-4D97-AF65-F5344CB8AC3E}">
        <p14:creationId xmlns:p14="http://schemas.microsoft.com/office/powerpoint/2010/main" val="153258761"/>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6F994-EB04-4FED-1BF7-D0AD4B682B86}"/>
              </a:ext>
            </a:extLst>
          </p:cNvPr>
          <p:cNvSpPr>
            <a:spLocks noGrp="1"/>
          </p:cNvSpPr>
          <p:nvPr>
            <p:ph type="title"/>
          </p:nvPr>
        </p:nvSpPr>
        <p:spPr/>
        <p:txBody>
          <a:bodyPr/>
          <a:lstStyle/>
          <a:p>
            <a:r>
              <a:rPr lang="en-US" dirty="0"/>
              <a:t>Disability Counts: data resources </a:t>
            </a:r>
          </a:p>
        </p:txBody>
      </p:sp>
      <p:sp>
        <p:nvSpPr>
          <p:cNvPr id="3" name="Content Placeholder 2">
            <a:extLst>
              <a:ext uri="{FF2B5EF4-FFF2-40B4-BE49-F238E27FC236}">
                <a16:creationId xmlns:a16="http://schemas.microsoft.com/office/drawing/2014/main" id="{C48AE2FC-C447-48CC-DE3D-7A3CF357F97C}"/>
              </a:ext>
            </a:extLst>
          </p:cNvPr>
          <p:cNvSpPr>
            <a:spLocks noGrp="1"/>
          </p:cNvSpPr>
          <p:nvPr>
            <p:ph idx="1"/>
          </p:nvPr>
        </p:nvSpPr>
        <p:spPr>
          <a:xfrm>
            <a:off x="680357" y="1792968"/>
            <a:ext cx="4604657" cy="4351338"/>
          </a:xfrm>
        </p:spPr>
        <p:txBody>
          <a:bodyPr>
            <a:normAutofit/>
          </a:bodyPr>
          <a:lstStyle/>
          <a:p>
            <a:r>
              <a:rPr lang="en-US" dirty="0"/>
              <a:t>Interactive Dashboards</a:t>
            </a:r>
          </a:p>
          <a:p>
            <a:pPr lvl="1"/>
            <a:r>
              <a:rPr lang="en-US" dirty="0"/>
              <a:t>Disability</a:t>
            </a:r>
          </a:p>
          <a:p>
            <a:pPr lvl="1"/>
            <a:r>
              <a:rPr lang="en-US" dirty="0"/>
              <a:t>Institutionalized populations</a:t>
            </a:r>
          </a:p>
          <a:p>
            <a:r>
              <a:rPr lang="en-US" dirty="0"/>
              <a:t>Data look up tool</a:t>
            </a:r>
          </a:p>
          <a:p>
            <a:pPr lvl="1"/>
            <a:r>
              <a:rPr lang="en-US" dirty="0"/>
              <a:t>Access and download county level data</a:t>
            </a:r>
          </a:p>
        </p:txBody>
      </p:sp>
      <p:pic>
        <p:nvPicPr>
          <p:cNvPr id="4" name="Picture 3" descr="Logo for disability counts">
            <a:extLst>
              <a:ext uri="{FF2B5EF4-FFF2-40B4-BE49-F238E27FC236}">
                <a16:creationId xmlns:a16="http://schemas.microsoft.com/office/drawing/2014/main" id="{995989E8-12D4-355C-A94A-7FF04EFF35B8}"/>
              </a:ext>
            </a:extLst>
          </p:cNvPr>
          <p:cNvPicPr>
            <a:picLocks noChangeAspect="1"/>
          </p:cNvPicPr>
          <p:nvPr/>
        </p:nvPicPr>
        <p:blipFill>
          <a:blip r:embed="rId2"/>
          <a:stretch>
            <a:fillRect/>
          </a:stretch>
        </p:blipFill>
        <p:spPr>
          <a:xfrm rot="845694">
            <a:off x="5338587" y="2159539"/>
            <a:ext cx="6492569" cy="2538923"/>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08986302"/>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322D2-04A7-DF52-7DB6-C1EE48D258BD}"/>
              </a:ext>
            </a:extLst>
          </p:cNvPr>
          <p:cNvSpPr>
            <a:spLocks noGrp="1"/>
          </p:cNvSpPr>
          <p:nvPr>
            <p:ph type="title"/>
          </p:nvPr>
        </p:nvSpPr>
        <p:spPr/>
        <p:txBody>
          <a:bodyPr/>
          <a:lstStyle/>
          <a:p>
            <a:r>
              <a:rPr lang="en-US" dirty="0"/>
              <a:t>Disability Counts: Dashboards</a:t>
            </a:r>
          </a:p>
        </p:txBody>
      </p:sp>
      <p:sp>
        <p:nvSpPr>
          <p:cNvPr id="3" name="Content Placeholder 2">
            <a:extLst>
              <a:ext uri="{FF2B5EF4-FFF2-40B4-BE49-F238E27FC236}">
                <a16:creationId xmlns:a16="http://schemas.microsoft.com/office/drawing/2014/main" id="{CC195A25-6DD1-FEAF-6195-6EAEE21496A5}"/>
              </a:ext>
            </a:extLst>
          </p:cNvPr>
          <p:cNvSpPr>
            <a:spLocks noGrp="1"/>
          </p:cNvSpPr>
          <p:nvPr>
            <p:ph sz="half" idx="1"/>
          </p:nvPr>
        </p:nvSpPr>
        <p:spPr>
          <a:xfrm>
            <a:off x="707571" y="1582830"/>
            <a:ext cx="4256314" cy="4351338"/>
          </a:xfrm>
        </p:spPr>
        <p:txBody>
          <a:bodyPr/>
          <a:lstStyle/>
          <a:p>
            <a:r>
              <a:rPr lang="en-US" dirty="0"/>
              <a:t>Disability data:</a:t>
            </a:r>
          </a:p>
          <a:p>
            <a:pPr lvl="1"/>
            <a:r>
              <a:rPr lang="en-US" dirty="0"/>
              <a:t>This dashboard consists of a set of interactive county and state maps displaying disability data that can be filtered by state and rural classification.</a:t>
            </a:r>
          </a:p>
          <a:p>
            <a:pPr lvl="1"/>
            <a:r>
              <a:rPr lang="en-US" dirty="0">
                <a:hlinkClick r:id="rId2"/>
              </a:rPr>
              <a:t>Tutorial video available (English only)</a:t>
            </a:r>
            <a:endParaRPr lang="en-US" dirty="0"/>
          </a:p>
          <a:p>
            <a:pPr marL="0" indent="0">
              <a:buNone/>
            </a:pPr>
            <a:endParaRPr lang="en-US" dirty="0"/>
          </a:p>
        </p:txBody>
      </p:sp>
      <p:pic>
        <p:nvPicPr>
          <p:cNvPr id="7" name="Content Placeholder 6" descr="Screen shot of disability counts dashboard looking at disability rates for Puerto Rico.">
            <a:extLst>
              <a:ext uri="{FF2B5EF4-FFF2-40B4-BE49-F238E27FC236}">
                <a16:creationId xmlns:a16="http://schemas.microsoft.com/office/drawing/2014/main" id="{77D69A88-9F18-54A4-00F1-E1DA155A4129}"/>
              </a:ext>
            </a:extLst>
          </p:cNvPr>
          <p:cNvPicPr>
            <a:picLocks noGrp="1" noChangeAspect="1"/>
          </p:cNvPicPr>
          <p:nvPr>
            <p:ph sz="half" idx="2"/>
          </p:nvPr>
        </p:nvPicPr>
        <p:blipFill>
          <a:blip r:embed="rId3"/>
          <a:stretch>
            <a:fillRect/>
          </a:stretch>
        </p:blipFill>
        <p:spPr>
          <a:xfrm>
            <a:off x="5246914" y="1354230"/>
            <a:ext cx="6257121" cy="4458741"/>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050894619"/>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C13E7-F8DB-8DD6-C491-04198A494F3A}"/>
              </a:ext>
            </a:extLst>
          </p:cNvPr>
          <p:cNvSpPr>
            <a:spLocks noGrp="1"/>
          </p:cNvSpPr>
          <p:nvPr>
            <p:ph type="title"/>
          </p:nvPr>
        </p:nvSpPr>
        <p:spPr/>
        <p:txBody>
          <a:bodyPr/>
          <a:lstStyle/>
          <a:p>
            <a:r>
              <a:rPr lang="en-US" dirty="0"/>
              <a:t>Disability Counts: Dashboards (part 2)</a:t>
            </a:r>
          </a:p>
        </p:txBody>
      </p:sp>
      <p:sp>
        <p:nvSpPr>
          <p:cNvPr id="3" name="Content Placeholder 2">
            <a:extLst>
              <a:ext uri="{FF2B5EF4-FFF2-40B4-BE49-F238E27FC236}">
                <a16:creationId xmlns:a16="http://schemas.microsoft.com/office/drawing/2014/main" id="{F51A7D77-001D-ECC0-7FC6-1B4E62102E5F}"/>
              </a:ext>
            </a:extLst>
          </p:cNvPr>
          <p:cNvSpPr>
            <a:spLocks noGrp="1"/>
          </p:cNvSpPr>
          <p:nvPr>
            <p:ph idx="1"/>
          </p:nvPr>
        </p:nvSpPr>
        <p:spPr/>
        <p:txBody>
          <a:bodyPr/>
          <a:lstStyle/>
          <a:p>
            <a:r>
              <a:rPr lang="en-US" dirty="0"/>
              <a:t>Institutionalized Population data:</a:t>
            </a:r>
          </a:p>
          <a:p>
            <a:pPr lvl="1"/>
            <a:r>
              <a:rPr lang="en-US" dirty="0"/>
              <a:t>This dashboard consists of a set of interactive state and county maps displaying counts of individuals living in institutional settings, specifically correctional facilities and nursing homes.</a:t>
            </a:r>
          </a:p>
          <a:p>
            <a:pPr lvl="1"/>
            <a:r>
              <a:rPr lang="en-US" dirty="0"/>
              <a:t>The data in this dashboard represent the entire institutionalized population, not just people with disabilities and come from the 2020 Decennial Census. Data on people with disabilities who are in institutions are not available at the county level.</a:t>
            </a:r>
          </a:p>
          <a:p>
            <a:endParaRPr lang="en-US" dirty="0"/>
          </a:p>
        </p:txBody>
      </p:sp>
    </p:spTree>
    <p:extLst>
      <p:ext uri="{BB962C8B-B14F-4D97-AF65-F5344CB8AC3E}">
        <p14:creationId xmlns:p14="http://schemas.microsoft.com/office/powerpoint/2010/main" val="3445632600"/>
      </p:ext>
    </p:extLst>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AB794-8A91-64F9-76F6-6C6319B25AFD}"/>
              </a:ext>
            </a:extLst>
          </p:cNvPr>
          <p:cNvSpPr>
            <a:spLocks noGrp="1"/>
          </p:cNvSpPr>
          <p:nvPr>
            <p:ph type="title"/>
          </p:nvPr>
        </p:nvSpPr>
        <p:spPr/>
        <p:txBody>
          <a:bodyPr/>
          <a:lstStyle/>
          <a:p>
            <a:r>
              <a:rPr lang="en-US" dirty="0"/>
              <a:t>Disability Counts</a:t>
            </a:r>
          </a:p>
        </p:txBody>
      </p:sp>
      <p:sp>
        <p:nvSpPr>
          <p:cNvPr id="3" name="Content Placeholder 2">
            <a:extLst>
              <a:ext uri="{FF2B5EF4-FFF2-40B4-BE49-F238E27FC236}">
                <a16:creationId xmlns:a16="http://schemas.microsoft.com/office/drawing/2014/main" id="{90F1147B-7CFA-6394-13D1-F6F6EED7110B}"/>
              </a:ext>
            </a:extLst>
          </p:cNvPr>
          <p:cNvSpPr>
            <a:spLocks noGrp="1"/>
          </p:cNvSpPr>
          <p:nvPr>
            <p:ph idx="1"/>
          </p:nvPr>
        </p:nvSpPr>
        <p:spPr/>
        <p:txBody>
          <a:bodyPr/>
          <a:lstStyle/>
          <a:p>
            <a:r>
              <a:rPr lang="en-US" dirty="0"/>
              <a:t>Data Look Up tool</a:t>
            </a:r>
          </a:p>
          <a:p>
            <a:pPr lvl="1"/>
            <a:r>
              <a:rPr lang="en-US" dirty="0"/>
              <a:t>This interactive tool allows you to specify geography (i.e. states and counties) and a range of disability variables to create and download a unique dataset for the counties where you live and work.</a:t>
            </a:r>
          </a:p>
          <a:p>
            <a:pPr lvl="1"/>
            <a:r>
              <a:rPr lang="en-US" dirty="0">
                <a:hlinkClick r:id="rId2"/>
              </a:rPr>
              <a:t>www.disabilitycounts.org</a:t>
            </a:r>
            <a:endParaRPr lang="en-US" dirty="0"/>
          </a:p>
          <a:p>
            <a:pPr lvl="1"/>
            <a:endParaRPr lang="en-US" dirty="0"/>
          </a:p>
          <a:p>
            <a:pPr lvl="1"/>
            <a:endParaRPr lang="en-US" dirty="0"/>
          </a:p>
          <a:p>
            <a:pPr lvl="1"/>
            <a:endParaRPr lang="en-US" dirty="0"/>
          </a:p>
          <a:p>
            <a:endParaRPr lang="en-US" dirty="0"/>
          </a:p>
        </p:txBody>
      </p:sp>
      <p:pic>
        <p:nvPicPr>
          <p:cNvPr id="6" name="Picture 5" descr="Logo for disability counts">
            <a:extLst>
              <a:ext uri="{FF2B5EF4-FFF2-40B4-BE49-F238E27FC236}">
                <a16:creationId xmlns:a16="http://schemas.microsoft.com/office/drawing/2014/main" id="{D5FA5504-B827-E56B-9C20-4E2316081961}"/>
              </a:ext>
            </a:extLst>
          </p:cNvPr>
          <p:cNvPicPr>
            <a:picLocks noChangeAspect="1"/>
          </p:cNvPicPr>
          <p:nvPr/>
        </p:nvPicPr>
        <p:blipFill>
          <a:blip r:embed="rId3"/>
          <a:stretch>
            <a:fillRect/>
          </a:stretch>
        </p:blipFill>
        <p:spPr>
          <a:xfrm>
            <a:off x="2106316" y="3846195"/>
            <a:ext cx="7108198" cy="277966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796400538"/>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89869C-4706-C6C9-698A-5609796FE22D}"/>
              </a:ext>
            </a:extLst>
          </p:cNvPr>
          <p:cNvSpPr>
            <a:spLocks noGrp="1"/>
          </p:cNvSpPr>
          <p:nvPr>
            <p:ph type="title" idx="4294967295"/>
          </p:nvPr>
        </p:nvSpPr>
        <p:spPr>
          <a:xfrm>
            <a:off x="838200" y="1825625"/>
            <a:ext cx="10515600" cy="435133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6000" b="0" i="0" u="none" strike="noStrike" kern="1200" cap="none" spc="0" normalizeH="0" baseline="0" noProof="0" dirty="0">
                <a:ln>
                  <a:noFill/>
                </a:ln>
                <a:solidFill>
                  <a:schemeClr val="tx1"/>
                </a:solidFill>
                <a:effectLst/>
                <a:uLnTx/>
                <a:uFillTx/>
                <a:latin typeface="+mn-lt"/>
                <a:ea typeface="+mn-ea"/>
                <a:cs typeface="+mn-cs"/>
              </a:rPr>
              <a:t>Questions? </a:t>
            </a:r>
            <a:endParaRPr kumimoji="0" lang="en-US" sz="4000" b="0" i="0" u="none" strike="noStrike" kern="1200" cap="none" spc="0" normalizeH="0" baseline="0" noProof="0" dirty="0">
              <a:ln>
                <a:noFill/>
              </a:ln>
              <a:solidFill>
                <a:schemeClr val="tx1"/>
              </a:solidFill>
              <a:effectLst/>
              <a:uLnTx/>
              <a:uFillTx/>
              <a:latin typeface="+mn-lt"/>
              <a:ea typeface="+mn-ea"/>
              <a:cs typeface="+mn-cs"/>
              <a:hlinkClick r:id="rId2"/>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chemeClr val="tx1"/>
                </a:solidFill>
                <a:effectLst/>
                <a:uLnTx/>
                <a:uFillTx/>
                <a:latin typeface="+mn-lt"/>
                <a:ea typeface="+mn-ea"/>
                <a:cs typeface="+mn-cs"/>
                <a:hlinkClick r:id="rId2"/>
              </a:rPr>
              <a:t>Lillie Greiman</a:t>
            </a:r>
            <a:endParaRPr kumimoji="0" lang="en-US" sz="4000" b="0" i="0" u="none" strike="noStrike" kern="1200" cap="none" spc="0" normalizeH="0" baseline="0" noProof="0" dirty="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chemeClr val="tx1"/>
                </a:solidFill>
                <a:effectLst/>
                <a:uLnTx/>
                <a:uFillTx/>
                <a:latin typeface="+mn-lt"/>
                <a:ea typeface="+mn-ea"/>
                <a:cs typeface="+mn-cs"/>
                <a:hlinkClick r:id="rId3"/>
              </a:rPr>
              <a:t>Lillie.Greiman@umontana.edu</a:t>
            </a:r>
            <a:endParaRPr kumimoji="0" lang="en-US" sz="4000" b="0" i="0" u="none" strike="noStrike" kern="1200" cap="none" spc="0" normalizeH="0" baseline="0" noProof="0" dirty="0">
              <a:ln>
                <a:noFill/>
              </a:ln>
              <a:solidFill>
                <a:schemeClr val="tx1"/>
              </a:solidFill>
              <a:effectLst/>
              <a:uLnTx/>
              <a:uFillTx/>
              <a:latin typeface="+mn-lt"/>
              <a:ea typeface="+mn-ea"/>
              <a:cs typeface="+mn-cs"/>
            </a:endParaRPr>
          </a:p>
        </p:txBody>
      </p:sp>
      <p:sp>
        <p:nvSpPr>
          <p:cNvPr id="2" name="TextBox 3">
            <a:extLst>
              <a:ext uri="{FF2B5EF4-FFF2-40B4-BE49-F238E27FC236}">
                <a16:creationId xmlns:a16="http://schemas.microsoft.com/office/drawing/2014/main" id="{B4E4B8BB-2060-3BBC-35A4-7058ABC977AC}"/>
              </a:ext>
            </a:extLst>
          </p:cNvPr>
          <p:cNvSpPr txBox="1"/>
          <p:nvPr/>
        </p:nvSpPr>
        <p:spPr>
          <a:xfrm>
            <a:off x="1411934" y="5067528"/>
            <a:ext cx="9366165" cy="954107"/>
          </a:xfrm>
          <a:prstGeom prst="rect">
            <a:avLst/>
          </a:prstGeom>
          <a:solidFill>
            <a:schemeClr val="bg1"/>
          </a:solidFill>
        </p:spPr>
        <p:txBody>
          <a:bodyPr wrap="square" lIns="91440" tIns="45720" rIns="91440" bIns="45720" rtlCol="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buSzPts val="1000"/>
              <a:tabLst>
                <a:tab pos="457200" algn="l"/>
              </a:tabLst>
            </a:pPr>
            <a:r>
              <a:rPr lang="en-US" dirty="0">
                <a:solidFill>
                  <a:srgbClr val="2D3B45"/>
                </a:solidFill>
                <a:effectLst/>
                <a:highlight>
                  <a:srgbClr val="FFFFFF"/>
                </a:highlight>
                <a:latin typeface="Calibri"/>
                <a:ea typeface="Aptos" panose="020B0004020202020204" pitchFamily="34" charset="0"/>
                <a:cs typeface="Aptos" panose="020B0004020202020204" pitchFamily="34" charset="0"/>
              </a:rPr>
              <a:t>This project was supported by funds made available from the Centers for Disease Control and Prevention, Center for State, Tribal, Local and Territorial Support, through cooperative agreement OT18-1802, Strengthening Public Health Systems and Services Through National Partnerships to Improve and Protect the Nation’s Health award #6 NU38OT000303-04-02.</a:t>
            </a:r>
            <a:r>
              <a:rPr lang="en-US" dirty="0">
                <a:solidFill>
                  <a:srgbClr val="2D3B45"/>
                </a:solidFill>
                <a:effectLst/>
                <a:latin typeface="Calibri"/>
                <a:ea typeface="Aptos" panose="020B0004020202020204" pitchFamily="34" charset="0"/>
                <a:cs typeface="Aptos" panose="020B0004020202020204" pitchFamily="34" charset="0"/>
              </a:rPr>
              <a:t> </a:t>
            </a:r>
            <a:r>
              <a:rPr lang="en-US" dirty="0">
                <a:solidFill>
                  <a:srgbClr val="2D3B45"/>
                </a:solidFill>
                <a:latin typeface="Calibri"/>
                <a:ea typeface="Aptos" panose="020B0004020202020204" pitchFamily="34" charset="0"/>
                <a:cs typeface="Aptos" panose="020B0004020202020204" pitchFamily="34" charset="0"/>
              </a:rPr>
              <a:t> Copyright © 2024 The Rural Institute for Inclusive Communities at The University of Montana. All rights reserved. </a:t>
            </a:r>
            <a:endParaRPr lang="en-US" dirty="0">
              <a:effectLst/>
              <a:latin typeface="Aptos"/>
              <a:ea typeface="Aptos" panose="020B0004020202020204" pitchFamily="34" charset="0"/>
              <a:cs typeface="Aptos" panose="020B0004020202020204" pitchFamily="34" charset="0"/>
            </a:endParaRPr>
          </a:p>
        </p:txBody>
      </p:sp>
    </p:spTree>
    <p:extLst>
      <p:ext uri="{BB962C8B-B14F-4D97-AF65-F5344CB8AC3E}">
        <p14:creationId xmlns:p14="http://schemas.microsoft.com/office/powerpoint/2010/main" val="3983789687"/>
      </p:ext>
    </p:extLst>
  </p:cSld>
  <p:clrMapOvr>
    <a:masterClrMapping/>
  </p:clrMapOvr>
  <p:transition>
    <p:fade thruBlk="1"/>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TC PPT-2" id="{37A544D5-516A-A448-914C-00929D6CA151}" vid="{80A56019-7088-E545-BA9A-51C3E3AD14A2}"/>
    </a:ext>
  </a:extLst>
</a:theme>
</file>

<file path=docProps/app.xml><?xml version="1.0" encoding="utf-8"?>
<Properties xmlns="http://schemas.openxmlformats.org/officeDocument/2006/extended-properties" xmlns:vt="http://schemas.openxmlformats.org/officeDocument/2006/docPropsVTypes">
  <TotalTime>26</TotalTime>
  <Words>295</Words>
  <Application>Microsoft Office PowerPoint</Application>
  <PresentationFormat>Widescreen</PresentationFormat>
  <Paragraphs>27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Aptos</vt:lpstr>
      <vt:lpstr>Arial</vt:lpstr>
      <vt:lpstr>Calibri</vt:lpstr>
      <vt:lpstr>Calibri Light</vt:lpstr>
      <vt:lpstr>1_Office Theme</vt:lpstr>
      <vt:lpstr>Disability data for healthy community planning: Using disability counts</vt:lpstr>
      <vt:lpstr>Disability Counts: data resources </vt:lpstr>
      <vt:lpstr>Disability Counts: Dashboards</vt:lpstr>
      <vt:lpstr>Disability Counts: Dashboards (part 2)</vt:lpstr>
      <vt:lpstr>Disability Counts</vt:lpstr>
      <vt:lpstr>Questions?  Lillie Greiman Lillie.Greiman@umontana.edu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Counts</dc:title>
  <dc:creator>Greiman, Lillie</dc:creator>
  <cp:lastModifiedBy>Shaylin Sluzalis</cp:lastModifiedBy>
  <cp:revision>11</cp:revision>
  <dcterms:created xsi:type="dcterms:W3CDTF">2024-04-29T22:02:44Z</dcterms:created>
  <dcterms:modified xsi:type="dcterms:W3CDTF">2024-08-06T18:09:19Z</dcterms:modified>
</cp:coreProperties>
</file>