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9"/>
  </p:notesMasterIdLst>
  <p:sldIdLst>
    <p:sldId id="1271" r:id="rId4"/>
    <p:sldId id="260" r:id="rId5"/>
    <p:sldId id="266" r:id="rId6"/>
    <p:sldId id="259" r:id="rId7"/>
    <p:sldId id="1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3D9F0-6A13-4FB2-8E15-5D6BC4FB7E64}" v="2" dt="2024-08-02T18:46:59.870"/>
    <p1510:client id="{E4EE6E84-C5C8-4CB9-8B33-32FAC339A3A9}" v="51" dt="2024-08-02T18:53:44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703"/>
  </p:normalViewPr>
  <p:slideViewPr>
    <p:cSldViewPr snapToGrid="0">
      <p:cViewPr varScale="1">
        <p:scale>
          <a:sx n="93" d="100"/>
          <a:sy n="93" d="100"/>
        </p:scale>
        <p:origin x="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5024B-0E21-BE4F-9790-F49B03A070CB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DA03-5E95-CB42-B397-3112D4277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33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C2DA03-5E95-CB42-B397-3112D42770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4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C2DA03-5E95-CB42-B397-3112D42770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1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C2DA03-5E95-CB42-B397-3112D42770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5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4B736-AB16-00A1-9B10-D1341C328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0C0255-94C8-2B46-9F5B-CF8EE1F1C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CC6A7-3157-EC08-6457-EB397967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6CA86-3154-7684-F872-8FA4C9FD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705B-2B73-478D-EC4C-C834C125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83B2-59AC-8E4E-04F1-779F3B109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49B7B-CC8C-823A-3A43-F6835CE2A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AE694-5C60-8CC7-5F00-29F49ECC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5BD56-FE80-D258-AA4E-E78CCEF2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0FFB5-F76D-14A9-052F-77DCCC97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1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91676-046F-E3EF-78E8-D9955D3DA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97A09-056D-8277-196B-5DA86E19A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00DB3-3F6C-C50B-1907-E3159B75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76342-A70A-D045-0A3A-075150A0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6A91-B27E-8CB3-1C15-AC09A520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48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_1">
  <p:cSld name="Cover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>
            <a:spLocks noGrp="1"/>
          </p:cNvSpPr>
          <p:nvPr>
            <p:ph type="pic" idx="2"/>
          </p:nvPr>
        </p:nvSpPr>
        <p:spPr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7315200" y="38877"/>
            <a:ext cx="4114801" cy="6857999"/>
          </a:xfrm>
          <a:prstGeom prst="rect">
            <a:avLst/>
          </a:prstGeom>
          <a:solidFill>
            <a:srgbClr val="C44527">
              <a:alpha val="8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23" lvl="0" indent="-22861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/>
            </a:lvl1pPr>
            <a:lvl2pPr marL="914446" lvl="1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69" lvl="2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91" lvl="3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114" lvl="4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337" lvl="5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560" lvl="6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783" lvl="7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5006" lvl="8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3"/>
          </p:nvPr>
        </p:nvSpPr>
        <p:spPr>
          <a:xfrm>
            <a:off x="7543800" y="457200"/>
            <a:ext cx="3657600" cy="29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23" lvl="0" indent="-228611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b="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46" lvl="1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69" lvl="2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3pPr>
            <a:lvl4pPr marL="1828891" lvl="3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114" lvl="4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marL="2743337" lvl="5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560" lvl="6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783" lvl="7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5006" lvl="8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4"/>
          </p:nvPr>
        </p:nvSpPr>
        <p:spPr>
          <a:xfrm>
            <a:off x="7543800" y="3384867"/>
            <a:ext cx="3657600" cy="46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23" lvl="0" indent="-22861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46" lvl="1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69" lvl="2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3pPr>
            <a:lvl4pPr marL="1828891" lvl="3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114" lvl="4" indent="-22861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marL="2743337" lvl="5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560" lvl="6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783" lvl="7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5006" lvl="8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5"/>
          </p:nvPr>
        </p:nvSpPr>
        <p:spPr>
          <a:xfrm>
            <a:off x="7543801" y="4572001"/>
            <a:ext cx="3657600" cy="43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23" lvl="0" indent="-22861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46" lvl="1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69" lvl="2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91" lvl="3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114" lvl="4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337" lvl="5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560" lvl="6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783" lvl="7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5006" lvl="8" indent="-34291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859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DCBC-7E5F-25BA-C266-6978D0E4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EE57B-06C7-FE63-4D84-DE126F652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9528-A821-16E0-0F77-3A8973D9D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07542-C625-7402-7DFC-7C328417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67412-43BE-C1FA-B43A-4DBC109B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0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B131-0EB9-4AC1-6D64-0AA2151AC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416B9-76FE-93CC-B4E9-FE690216F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B871-11C0-5E18-A334-3A64DE2C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AD479-A726-E14A-2AD3-B50A9760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37AEF-41AF-00B6-055D-6255C0D9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1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5450-A068-C928-6833-4D6C96295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81743-2F9A-D82B-B3F8-2C9C37E0C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F912B-6C80-B35C-1DDC-F62561DF0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6C015-E826-92DD-3801-D5060415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CAFAE-BA6D-FBD3-A0DB-91FA8769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7BD34-D702-A7DA-2EC3-11521287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E969-5673-5278-F5EB-B0FDF40B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BEF5B-FD01-AA36-6607-AF378C113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11874-8ED7-B664-8BC4-187592326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38C800-641B-8527-CA76-C6C3E8490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B7460-B489-40DB-010D-8E21B6EC8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E826C-D65B-DBF5-2FC1-77F33281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17222-50B0-015B-EF43-C8D69036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B8B8E-2932-4304-6F64-6408A355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2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7BDC-03D2-9EB6-0016-47015F794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F20B6-F3D2-675A-2C41-33EFF076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70E52-B398-9921-1881-E7102619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E4154-B6B4-6008-EAC4-5640F4FD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8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436EB-E1A6-4FCF-662C-211B2C90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7E495-8853-A56D-DA61-F1C10C03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D289F-72A0-E522-7446-9CD55A5AE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5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6582-96BE-F3A4-6F53-8D234D55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F599D-A10D-BF08-2197-B261B3A0C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907F3-5789-A80C-A815-941421E90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4CB60-A7BE-F9B0-0EB6-1CFB22A0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9D47C-BE83-B0FE-1378-0D8FA5A2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6BC65-722D-1575-4D43-7A7D374B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0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E9A1-29D8-5349-D93C-4E0B9A662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548E28-A5E4-CF3F-692A-2E885D339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38E36-41F3-E233-8166-29524B257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F2631-D2D1-2E70-C489-460FC246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28D01-2779-5E8A-CFB8-A249D871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A1CAF-2D27-7FD9-270A-73FC4877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61C53-EB75-1205-DCA7-291DFB4D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4E604-1367-91A6-0ECE-65549C117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416B-0844-9043-231A-DD02D08D2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C8B45B-17E4-FF4F-8D67-D5F1E3F3CD2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6B8DD-BECF-0220-A7DF-0ACDEF6E4D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D3893-4B32-4EDA-5A48-CA5A786E0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BBEBB6-8B2A-014D-AF7E-812513C47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2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f-elearning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339E-FA66-80F6-D44E-5911DD5DA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879676"/>
          </a:xfrm>
        </p:spPr>
        <p:txBody>
          <a:bodyPr anchor="ctr"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Content by: </a:t>
            </a:r>
            <a:r>
              <a:rPr lang="en-US" sz="4400" b="1" i="0" u="none" strike="noStrike" dirty="0">
                <a:solidFill>
                  <a:srgbClr val="871A3D"/>
                </a:solidFill>
                <a:effectLst/>
                <a:latin typeface="Arial" panose="020B0604020202020204" pitchFamily="34" charset="0"/>
              </a:rPr>
              <a:t>Hana </a:t>
            </a:r>
            <a:r>
              <a:rPr lang="en-US" sz="4400" b="1" i="0" u="none" strike="noStrike" dirty="0" err="1">
                <a:solidFill>
                  <a:srgbClr val="871A3D"/>
                </a:solidFill>
                <a:effectLst/>
                <a:latin typeface="Arial" panose="020B0604020202020204" pitchFamily="34" charset="0"/>
              </a:rPr>
              <a:t>Meshesha</a:t>
            </a:r>
            <a:r>
              <a:rPr lang="en-US" sz="4400" b="1" i="0" u="none" strike="noStrike" dirty="0">
                <a:solidFill>
                  <a:srgbClr val="871A3D"/>
                </a:solidFill>
                <a:effectLst/>
                <a:latin typeface="Arial" panose="020B0604020202020204" pitchFamily="34" charset="0"/>
              </a:rPr>
              <a:t> and Meg Traci</a:t>
            </a:r>
            <a:br>
              <a:rPr lang="en-US" sz="4400" b="0" dirty="0">
                <a:effectLst/>
              </a:rPr>
            </a:br>
            <a:br>
              <a:rPr lang="en-US" sz="4400" b="0" dirty="0">
                <a:effectLst/>
              </a:rPr>
            </a:b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</a:rPr>
              <a:t>Presented by</a:t>
            </a:r>
            <a:r>
              <a:rPr lang="en-US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sz="4400" b="1" i="0" u="none" strike="noStrike" dirty="0">
                <a:solidFill>
                  <a:srgbClr val="871A3D"/>
                </a:solidFill>
                <a:effectLst/>
                <a:latin typeface="Arial" panose="020B0604020202020204" pitchFamily="34" charset="0"/>
              </a:rPr>
              <a:t>Karin </a:t>
            </a:r>
            <a:r>
              <a:rPr lang="en-US" sz="4400" b="1" i="0" u="none" strike="noStrike" dirty="0" err="1">
                <a:solidFill>
                  <a:srgbClr val="871A3D"/>
                </a:solidFill>
                <a:effectLst/>
                <a:latin typeface="Arial" panose="020B0604020202020204" pitchFamily="34" charset="0"/>
              </a:rPr>
              <a:t>Korb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549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0339D3-A4F1-7278-4B2E-DCB49449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8" y="637762"/>
            <a:ext cx="11082130" cy="90013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100" dirty="0">
                <a:solidFill>
                  <a:schemeClr val="bg1"/>
                </a:solidFill>
              </a:rPr>
              <a:t>The International Classification of Functioning, Disability, and Health (ICF): S</a:t>
            </a:r>
            <a:r>
              <a:rPr lang="en-US" sz="2800" dirty="0">
                <a:solidFill>
                  <a:schemeClr val="bg1"/>
                </a:solidFill>
              </a:rPr>
              <a:t>upporting public health and emergency preparedness 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8838C-AF7A-674A-521A-08B3A4DBC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sz="2400" dirty="0"/>
              <a:t>the </a:t>
            </a:r>
            <a:r>
              <a:rPr lang="en-US" sz="2400" b="1" dirty="0"/>
              <a:t>activities</a:t>
            </a:r>
            <a:r>
              <a:rPr lang="en-US" sz="2400" dirty="0"/>
              <a:t> of people (functioning at the level of the individual) and the activity limitations they experience</a:t>
            </a:r>
          </a:p>
          <a:p>
            <a:pPr lvl="1">
              <a:buFontTx/>
              <a:buChar char="-"/>
            </a:pPr>
            <a:r>
              <a:rPr lang="en-US" sz="2000" dirty="0"/>
              <a:t>e.g., mobility– what do you do to get around your community and how can public health support you? </a:t>
            </a:r>
          </a:p>
          <a:p>
            <a:pPr>
              <a:buFontTx/>
              <a:buChar char="-"/>
            </a:pPr>
            <a:r>
              <a:rPr lang="en-US" sz="2400" dirty="0"/>
              <a:t> the </a:t>
            </a:r>
            <a:r>
              <a:rPr lang="en-US" sz="2400" b="1" dirty="0"/>
              <a:t>participation</a:t>
            </a:r>
            <a:r>
              <a:rPr lang="en-US" sz="2400" dirty="0"/>
              <a:t> or involvement of people in all areas of life, and the participation restrictions they experience (functioning of a person as a member of society)</a:t>
            </a:r>
          </a:p>
          <a:p>
            <a:pPr lvl="1">
              <a:buFontTx/>
              <a:buChar char="-"/>
            </a:pPr>
            <a:r>
              <a:rPr lang="en-US" sz="2000" dirty="0"/>
              <a:t>e.g., safety– what do you need to stay safe during a public health emergency?</a:t>
            </a:r>
          </a:p>
          <a:p>
            <a:pPr>
              <a:buFontTx/>
              <a:buChar char="-"/>
            </a:pPr>
            <a:r>
              <a:rPr lang="en-US" sz="2400" dirty="0"/>
              <a:t> the </a:t>
            </a:r>
            <a:r>
              <a:rPr lang="en-US" sz="2400" b="1" dirty="0"/>
              <a:t>environmental factors </a:t>
            </a:r>
            <a:r>
              <a:rPr lang="en-US" sz="2400" dirty="0"/>
              <a:t>that affect these experiences (and whether these factors are facilitators or barriers)</a:t>
            </a:r>
          </a:p>
          <a:p>
            <a:pPr lvl="1">
              <a:buFontTx/>
              <a:buChar char="-"/>
            </a:pPr>
            <a:r>
              <a:rPr lang="en-US" sz="2000" dirty="0"/>
              <a:t>e.g., location, distance, and access of emergency facilities (barriers or facilitators)—how do we design facilities to support you to be with your neighbors, families and friends?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091987-15AB-8BA1-BC00-9E0A19DCA7DD}"/>
              </a:ext>
            </a:extLst>
          </p:cNvPr>
          <p:cNvSpPr txBox="1"/>
          <p:nvPr/>
        </p:nvSpPr>
        <p:spPr>
          <a:xfrm>
            <a:off x="4297680" y="6035572"/>
            <a:ext cx="275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(CDC, PT6 Working paper)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4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creenshot of the ICF e-learning website page.">
            <a:extLst>
              <a:ext uri="{FF2B5EF4-FFF2-40B4-BE49-F238E27FC236}">
                <a16:creationId xmlns:a16="http://schemas.microsoft.com/office/drawing/2014/main" id="{2832A7A5-AFA6-7E42-A4AC-9739C5493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8" r="24978" b="-1"/>
          <a:stretch/>
        </p:blipFill>
        <p:spPr bwMode="auto">
          <a:xfrm>
            <a:off x="5157694" y="365376"/>
            <a:ext cx="6885300" cy="612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0E76BA-8236-4688-A425-78B1D8D2E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25" y="624109"/>
            <a:ext cx="4623956" cy="1280891"/>
          </a:xfrm>
        </p:spPr>
        <p:txBody>
          <a:bodyPr>
            <a:normAutofit/>
          </a:bodyPr>
          <a:lstStyle/>
          <a:p>
            <a:r>
              <a:rPr lang="en-US" dirty="0"/>
              <a:t>ICF Module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02067-022A-4017-B114-CE57059D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3" y="2500604"/>
            <a:ext cx="4625881" cy="3410617"/>
          </a:xfrm>
        </p:spPr>
        <p:txBody>
          <a:bodyPr>
            <a:normAutofit/>
          </a:bodyPr>
          <a:lstStyle/>
          <a:p>
            <a:r>
              <a:rPr lang="en-US" b="1" dirty="0">
                <a:hlinkClick r:id="rId4"/>
              </a:rPr>
              <a:t>ICF e-learning </a:t>
            </a:r>
            <a:r>
              <a:rPr lang="en-US" dirty="0">
                <a:hlinkClick r:id="rId4"/>
              </a:rPr>
              <a:t>https://www.icf-elearning.com/</a:t>
            </a:r>
            <a:r>
              <a:rPr lang="en-US" dirty="0"/>
              <a:t> </a:t>
            </a:r>
          </a:p>
          <a:p>
            <a:r>
              <a:rPr lang="en-US" sz="2800" dirty="0"/>
              <a:t>Available in 13 languages </a:t>
            </a:r>
          </a:p>
          <a:p>
            <a:r>
              <a:rPr lang="en-US" sz="2800" dirty="0"/>
              <a:t>8 hours independent &amp; interactive free online training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9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DDD7F-4695-26A9-A111-EF456460A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COVID -19 Pandemic and codes not included in ICF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37617-12F1-E00F-37A6-9F135749F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57" y="2142086"/>
            <a:ext cx="10674220" cy="4073360"/>
          </a:xfrm>
        </p:spPr>
        <p:txBody>
          <a:bodyPr>
            <a:normAutofit/>
          </a:bodyPr>
          <a:lstStyle/>
          <a:p>
            <a:r>
              <a:rPr lang="en-US" sz="2400" dirty="0"/>
              <a:t>COVID-19 Pandemic - when COVID is mentioned as impacting the environment</a:t>
            </a:r>
          </a:p>
          <a:p>
            <a:r>
              <a:rPr lang="en-US" sz="2400" dirty="0"/>
              <a:t>COVID-specific public health guidelines (e.g., physical distancing, hand washing)</a:t>
            </a:r>
          </a:p>
          <a:p>
            <a:r>
              <a:rPr lang="en-US" sz="2400" dirty="0"/>
              <a:t>COVID specific health services policies (e.g., closing doctors’ offices, rationing care)</a:t>
            </a:r>
          </a:p>
          <a:p>
            <a:r>
              <a:rPr lang="en-US" sz="2400" dirty="0"/>
              <a:t>Disability-specific demographic data, other specified "Data”</a:t>
            </a:r>
          </a:p>
          <a:p>
            <a:r>
              <a:rPr lang="en-US" sz="2400" dirty="0"/>
              <a:t>Products and technology for health services (e.g., telemedicine) </a:t>
            </a:r>
          </a:p>
          <a:p>
            <a:r>
              <a:rPr lang="en-US" sz="2400" dirty="0"/>
              <a:t>Congregate and long-term care housing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1D695B-E3DA-4CBF-B1C2-455737273704}"/>
              </a:ext>
            </a:extLst>
          </p:cNvPr>
          <p:cNvSpPr txBox="1"/>
          <p:nvPr/>
        </p:nvSpPr>
        <p:spPr>
          <a:xfrm>
            <a:off x="1524735" y="5675588"/>
            <a:ext cx="10683566" cy="1262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Jones, M. G., Clarke, P. J., Meshesha, H. S., Mulhorn, K, Traci, M. A., &amp; Nieuwenhuijsen, E. R. (2023).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COVID-19, Disability, and the International Classification of Functioning, Disability and Health: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Systematic Review of Early-Stage Pandemic Response. AJPM Focus2024;3(1):100152/. 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4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B4E4B8BB-2060-3BBC-35A4-7058ABC977AC}"/>
              </a:ext>
            </a:extLst>
          </p:cNvPr>
          <p:cNvSpPr txBox="1"/>
          <p:nvPr/>
        </p:nvSpPr>
        <p:spPr>
          <a:xfrm>
            <a:off x="960339" y="3270873"/>
            <a:ext cx="9873135" cy="1446550"/>
          </a:xfrm>
          <a:prstGeom prst="rect">
            <a:avLst/>
          </a:prstGeom>
          <a:solidFill>
            <a:schemeClr val="bg1"/>
          </a:solidFill>
        </p:spPr>
        <p:txBody>
          <a:bodyPr wrap="square" lIns="60960" tIns="30480" rIns="60960" bIns="3048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ts val="1000"/>
              <a:tabLst>
                <a:tab pos="304815" algn="l"/>
              </a:tabLst>
            </a:pPr>
            <a:r>
              <a:rPr lang="en-US" sz="1800" dirty="0">
                <a:effectLst/>
                <a:highlight>
                  <a:srgbClr val="FFFFFF"/>
                </a:highlight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This project was supported by funds made available from the Centers for Disease Control and Prevention, Center for State, Tribal, Local and Territorial Support, through cooperative agreement OT18-1802, Strengthening Public Health Systems and Services Through National Partnerships to Improve and Protect the Nation’s Health award #6 NU38OT000303-04-02.</a:t>
            </a:r>
            <a:r>
              <a:rPr lang="en-US" sz="1800" dirty="0">
                <a:effectLst/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n-US" sz="1800" dirty="0"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 Copyright © 2024 The Rural Institute for Inclusive Communities at The University of Montana. All rights reserved. </a:t>
            </a:r>
            <a:endParaRPr lang="en-US" sz="1800" dirty="0"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6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490465E961BF49AB720392FB86EA60" ma:contentTypeVersion="13" ma:contentTypeDescription="Create a new document." ma:contentTypeScope="" ma:versionID="d7626c96da34fd54fc56d1d93137cafb">
  <xsd:schema xmlns:xsd="http://www.w3.org/2001/XMLSchema" xmlns:xs="http://www.w3.org/2001/XMLSchema" xmlns:p="http://schemas.microsoft.com/office/2006/metadata/properties" xmlns:ns2="ab3626e8-0309-49c4-928d-4ef191e4acb6" xmlns:ns3="d4c06181-56c6-41fd-b722-f6f467f7106a" targetNamespace="http://schemas.microsoft.com/office/2006/metadata/properties" ma:root="true" ma:fieldsID="b68f8941698f336a0e576512d36048bf" ns2:_="" ns3:_="">
    <xsd:import namespace="ab3626e8-0309-49c4-928d-4ef191e4acb6"/>
    <xsd:import namespace="d4c06181-56c6-41fd-b722-f6f467f710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626e8-0309-49c4-928d-4ef191e4a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c2dd9a6-8483-4555-a8f4-00fbe5822b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06181-56c6-41fd-b722-f6f467f7106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1C5A8C-790A-46E6-A1BA-2B37998E13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626e8-0309-49c4-928d-4ef191e4acb6"/>
    <ds:schemaRef ds:uri="d4c06181-56c6-41fd-b722-f6f467f710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E2B66E-0E63-4CFA-A07E-39F5C20E2B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436</Words>
  <Application>Microsoft Office PowerPoint</Application>
  <PresentationFormat>Widescreen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Content by: Hana Meshesha and Meg Traci  Presented by: Karin Korb</vt:lpstr>
      <vt:lpstr>The International Classification of Functioning, Disability, and Health (ICF): Supporting public health and emergency preparedness  </vt:lpstr>
      <vt:lpstr>ICF Module Training</vt:lpstr>
      <vt:lpstr>COVID -19 Pandemic and codes not included in ICF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ICF Model as emergency preparedness and inclusive services</dc:title>
  <dc:creator>Hana Meshesha</dc:creator>
  <cp:lastModifiedBy>Shaylin Sluzalis</cp:lastModifiedBy>
  <cp:revision>13</cp:revision>
  <dcterms:created xsi:type="dcterms:W3CDTF">2024-05-13T16:46:51Z</dcterms:created>
  <dcterms:modified xsi:type="dcterms:W3CDTF">2024-08-09T20:08:43Z</dcterms:modified>
</cp:coreProperties>
</file>