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Gill Sans" panose="020B060402020202020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1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941">
          <p15:clr>
            <a:srgbClr val="747775"/>
          </p15:clr>
        </p15:guide>
        <p15:guide id="4" pos="287">
          <p15:clr>
            <a:srgbClr val="747775"/>
          </p15:clr>
        </p15:guide>
        <p15:guide id="5" orient="horz" pos="1161">
          <p15:clr>
            <a:srgbClr val="747775"/>
          </p15:clr>
        </p15:guide>
        <p15:guide id="6" orient="horz" pos="1864">
          <p15:clr>
            <a:srgbClr val="747775"/>
          </p15:clr>
        </p15:guide>
        <p15:guide id="7" orient="horz" pos="3087">
          <p15:clr>
            <a:srgbClr val="E46962"/>
          </p15:clr>
        </p15:guide>
        <p15:guide id="8" pos="5112">
          <p15:clr>
            <a:srgbClr val="FFFF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irrbc3qQLzpzjqeLFbrT70uQE/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228" y="72"/>
      </p:cViewPr>
      <p:guideLst>
        <p:guide orient="horz" pos="241"/>
        <p:guide pos="3840"/>
        <p:guide orient="horz" pos="941"/>
        <p:guide pos="287"/>
        <p:guide orient="horz" pos="1161"/>
        <p:guide orient="horz" pos="1864"/>
        <p:guide orient="horz" pos="3087"/>
        <p:guide pos="51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cadf6c7b2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2cadf6c7b2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dc8fc772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2dc8fc772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c8fc772e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2dc8fc772e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A3D"/>
              </a:buClr>
              <a:buSzPts val="6000"/>
              <a:buFont typeface="Arial"/>
              <a:buNone/>
              <a:defRPr sz="6000" b="1">
                <a:solidFill>
                  <a:srgbClr val="871A3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 type="tx">
  <p:cSld name="TITLE_AND_BODY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dd47d44e14_0_398"/>
          <p:cNvSpPr/>
          <p:nvPr/>
        </p:nvSpPr>
        <p:spPr>
          <a:xfrm>
            <a:off x="-100" y="6727600"/>
            <a:ext cx="12192000" cy="1305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dd47d44e14_0_398"/>
          <p:cNvSpPr txBox="1">
            <a:spLocks noGrp="1"/>
          </p:cNvSpPr>
          <p:nvPr>
            <p:ph type="title"/>
          </p:nvPr>
        </p:nvSpPr>
        <p:spPr>
          <a:xfrm>
            <a:off x="616500" y="612767"/>
            <a:ext cx="10962900" cy="9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6A96"/>
              </a:buClr>
              <a:buSzPts val="4400"/>
              <a:buNone/>
              <a:defRPr b="1">
                <a:solidFill>
                  <a:srgbClr val="4D6A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2dd47d44e14_0_398"/>
          <p:cNvSpPr txBox="1">
            <a:spLocks noGrp="1"/>
          </p:cNvSpPr>
          <p:nvPr>
            <p:ph type="body" idx="1"/>
          </p:nvPr>
        </p:nvSpPr>
        <p:spPr>
          <a:xfrm>
            <a:off x="616500" y="1524000"/>
            <a:ext cx="10962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27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900"/>
              <a:buChar char="•"/>
              <a:defRPr sz="2900"/>
            </a:lvl1pPr>
            <a:lvl2pPr marL="914400" lvl="1" indent="-412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900"/>
              <a:buChar char="•"/>
              <a:defRPr sz="2900"/>
            </a:lvl2pPr>
            <a:lvl3pPr marL="1371600" lvl="2" indent="-412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900"/>
              <a:buChar char="•"/>
              <a:defRPr sz="2900"/>
            </a:lvl3pPr>
            <a:lvl4pPr marL="1828800" lvl="3" indent="-412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900"/>
              <a:buChar char="•"/>
              <a:defRPr sz="2900"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8" name="Google Shape;118;g2dd47d44e14_0_398"/>
          <p:cNvPicPr preferRelativeResize="0"/>
          <p:nvPr/>
        </p:nvPicPr>
        <p:blipFill rotWithShape="1">
          <a:blip r:embed="rId2">
            <a:alphaModFix amt="18000"/>
          </a:blip>
          <a:srcRect/>
          <a:stretch/>
        </p:blipFill>
        <p:spPr>
          <a:xfrm>
            <a:off x="11279000" y="5819435"/>
            <a:ext cx="731599" cy="73299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dd47d44e14_0_398"/>
          <p:cNvSpPr txBox="1">
            <a:spLocks noGrp="1"/>
          </p:cNvSpPr>
          <p:nvPr>
            <p:ph type="sldNum" idx="12"/>
          </p:nvPr>
        </p:nvSpPr>
        <p:spPr>
          <a:xfrm>
            <a:off x="11279000" y="5992733"/>
            <a:ext cx="731700" cy="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">
          <p15:clr>
            <a:srgbClr val="E46962"/>
          </p15:clr>
        </p15:guide>
        <p15:guide id="2" orient="horz" pos="960">
          <p15:clr>
            <a:srgbClr val="E46962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dd47d44e14_0_424"/>
          <p:cNvSpPr txBox="1">
            <a:spLocks noGrp="1"/>
          </p:cNvSpPr>
          <p:nvPr>
            <p:ph type="title"/>
          </p:nvPr>
        </p:nvSpPr>
        <p:spPr>
          <a:xfrm>
            <a:off x="609600" y="593367"/>
            <a:ext cx="11166900" cy="9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2dd47d44e14_0_424"/>
          <p:cNvSpPr txBox="1">
            <a:spLocks noGrp="1"/>
          </p:cNvSpPr>
          <p:nvPr>
            <p:ph type="body" idx="1"/>
          </p:nvPr>
        </p:nvSpPr>
        <p:spPr>
          <a:xfrm>
            <a:off x="415600" y="1688233"/>
            <a:ext cx="5333100" cy="44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2pPr>
            <a:lvl3pPr marL="1371600" lvl="2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3pPr>
            <a:lvl4pPr marL="1828800" lvl="3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3" name="Google Shape;123;g2dd47d44e14_0_424"/>
          <p:cNvSpPr txBox="1">
            <a:spLocks noGrp="1"/>
          </p:cNvSpPr>
          <p:nvPr>
            <p:ph type="body" idx="2"/>
          </p:nvPr>
        </p:nvSpPr>
        <p:spPr>
          <a:xfrm>
            <a:off x="6443200" y="1688233"/>
            <a:ext cx="5333100" cy="44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2pPr>
            <a:lvl3pPr marL="1371600" lvl="2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3pPr>
            <a:lvl4pPr marL="1828800" lvl="3" indent="-431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200"/>
              <a:buChar char="•"/>
              <a:defRPr sz="32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pic>
        <p:nvPicPr>
          <p:cNvPr id="124" name="Google Shape;124;g2dd47d44e14_0_424"/>
          <p:cNvPicPr preferRelativeResize="0"/>
          <p:nvPr/>
        </p:nvPicPr>
        <p:blipFill rotWithShape="1">
          <a:blip r:embed="rId2">
            <a:alphaModFix amt="18000"/>
          </a:blip>
          <a:srcRect/>
          <a:stretch/>
        </p:blipFill>
        <p:spPr>
          <a:xfrm>
            <a:off x="11279000" y="5819435"/>
            <a:ext cx="731599" cy="732996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2dd47d44e14_0_424"/>
          <p:cNvSpPr txBox="1">
            <a:spLocks noGrp="1"/>
          </p:cNvSpPr>
          <p:nvPr>
            <p:ph type="sldNum" idx="12"/>
          </p:nvPr>
        </p:nvSpPr>
        <p:spPr>
          <a:xfrm>
            <a:off x="11279000" y="5992733"/>
            <a:ext cx="731700" cy="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00" b="1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>
            <a:spLocks noGrp="1"/>
          </p:cNvSpPr>
          <p:nvPr>
            <p:ph type="title"/>
          </p:nvPr>
        </p:nvSpPr>
        <p:spPr>
          <a:xfrm>
            <a:off x="455000" y="383325"/>
            <a:ext cx="10515600" cy="11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A3D"/>
              </a:buClr>
              <a:buSzPts val="1800"/>
              <a:buFont typeface="Arial"/>
              <a:buNone/>
              <a:defRPr b="1">
                <a:solidFill>
                  <a:srgbClr val="871A3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455000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  <a:defRPr/>
            </a:lvl1pPr>
            <a:lvl2pPr marL="914400" lvl="1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  <a:defRPr sz="2800"/>
            </a:lvl2pPr>
            <a:lvl3pPr marL="1371600" lvl="2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■"/>
              <a:defRPr sz="2800"/>
            </a:lvl3pPr>
            <a:lvl4pPr marL="1828800" lvl="3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2"/>
          </p:nvPr>
        </p:nvSpPr>
        <p:spPr>
          <a:xfrm>
            <a:off x="5945775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/>
          <p:nvPr/>
        </p:nvSpPr>
        <p:spPr>
          <a:xfrm>
            <a:off x="-100" y="6727600"/>
            <a:ext cx="12192000" cy="130500"/>
          </a:xfrm>
          <a:prstGeom prst="rect">
            <a:avLst/>
          </a:prstGeom>
          <a:solidFill>
            <a:srgbClr val="871A3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>
  <p:cSld name="OBJECT_3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2dc6c7a5063_0_12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g2dc6c7a5063_0_127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g2dc6c7a5063_0_12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2dc6c7a5063_0_12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g2dc6c7a5063_0_12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2dc6c7a5063_0_936"/>
          <p:cNvSpPr/>
          <p:nvPr/>
        </p:nvSpPr>
        <p:spPr>
          <a:xfrm>
            <a:off x="0" y="-1"/>
            <a:ext cx="12192000" cy="4680900"/>
          </a:xfrm>
          <a:prstGeom prst="rect">
            <a:avLst/>
          </a:prstGeom>
          <a:solidFill>
            <a:srgbClr val="008B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" name="Google Shape;26;g2dc6c7a5063_0_936"/>
          <p:cNvSpPr txBox="1">
            <a:spLocks noGrp="1"/>
          </p:cNvSpPr>
          <p:nvPr>
            <p:ph type="subTitle" idx="1"/>
          </p:nvPr>
        </p:nvSpPr>
        <p:spPr>
          <a:xfrm>
            <a:off x="838200" y="2587528"/>
            <a:ext cx="10515600" cy="8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g2dc6c7a5063_0_936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g2dc6c7a5063_0_936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g2dc6c7a5063_0_936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g2dc6c7a5063_0_936"/>
          <p:cNvSpPr txBox="1">
            <a:spLocks noGrp="1"/>
          </p:cNvSpPr>
          <p:nvPr>
            <p:ph type="title"/>
          </p:nvPr>
        </p:nvSpPr>
        <p:spPr>
          <a:xfrm>
            <a:off x="838200" y="1008597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g2dc6c7a5063_0_936"/>
          <p:cNvSpPr txBox="1">
            <a:spLocks noGrp="1"/>
          </p:cNvSpPr>
          <p:nvPr>
            <p:ph type="body" idx="2"/>
          </p:nvPr>
        </p:nvSpPr>
        <p:spPr>
          <a:xfrm>
            <a:off x="838200" y="4934226"/>
            <a:ext cx="10515600" cy="10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OBJECT_2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dc6c7a5063_0_944"/>
          <p:cNvSpPr txBox="1">
            <a:spLocks noGrp="1"/>
          </p:cNvSpPr>
          <p:nvPr>
            <p:ph type="title"/>
          </p:nvPr>
        </p:nvSpPr>
        <p:spPr>
          <a:xfrm>
            <a:off x="838200" y="490150"/>
            <a:ext cx="10515600" cy="7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g2dc6c7a5063_0_944"/>
          <p:cNvSpPr txBox="1">
            <a:spLocks noGrp="1"/>
          </p:cNvSpPr>
          <p:nvPr>
            <p:ph type="body" idx="1"/>
          </p:nvPr>
        </p:nvSpPr>
        <p:spPr>
          <a:xfrm>
            <a:off x="838200" y="1397763"/>
            <a:ext cx="10515600" cy="47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g2dc6c7a5063_0_944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g2dc6c7a5063_0_944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g2dc6c7a5063_0_944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8" name="Google Shape;38;g2dc6c7a5063_0_944"/>
          <p:cNvGrpSpPr/>
          <p:nvPr/>
        </p:nvGrpSpPr>
        <p:grpSpPr>
          <a:xfrm>
            <a:off x="1" y="-2"/>
            <a:ext cx="12191698" cy="246901"/>
            <a:chOff x="1" y="-2"/>
            <a:chExt cx="9144002" cy="246901"/>
          </a:xfrm>
        </p:grpSpPr>
        <p:sp>
          <p:nvSpPr>
            <p:cNvPr id="39" name="Google Shape;39;g2dc6c7a5063_0_944"/>
            <p:cNvSpPr/>
            <p:nvPr/>
          </p:nvSpPr>
          <p:spPr>
            <a:xfrm>
              <a:off x="1" y="-1"/>
              <a:ext cx="628800" cy="246900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0" name="Google Shape;40;g2dc6c7a5063_0_944"/>
            <p:cNvSpPr/>
            <p:nvPr/>
          </p:nvSpPr>
          <p:spPr>
            <a:xfrm>
              <a:off x="673925" y="-2"/>
              <a:ext cx="183000" cy="246900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1" name="Google Shape;41;g2dc6c7a5063_0_944"/>
            <p:cNvSpPr/>
            <p:nvPr/>
          </p:nvSpPr>
          <p:spPr>
            <a:xfrm>
              <a:off x="904217" y="-2"/>
              <a:ext cx="183000" cy="246900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2" name="Google Shape;42;g2dc6c7a5063_0_944"/>
            <p:cNvSpPr/>
            <p:nvPr/>
          </p:nvSpPr>
          <p:spPr>
            <a:xfrm>
              <a:off x="1134512" y="-2"/>
              <a:ext cx="183000" cy="246900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3" name="Google Shape;43;g2dc6c7a5063_0_944"/>
            <p:cNvSpPr/>
            <p:nvPr/>
          </p:nvSpPr>
          <p:spPr>
            <a:xfrm>
              <a:off x="1364807" y="-2"/>
              <a:ext cx="183000" cy="246900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4" name="Google Shape;44;g2dc6c7a5063_0_944"/>
            <p:cNvSpPr/>
            <p:nvPr/>
          </p:nvSpPr>
          <p:spPr>
            <a:xfrm>
              <a:off x="1595103" y="-1"/>
              <a:ext cx="7548900" cy="246900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pic>
        <p:nvPicPr>
          <p:cNvPr id="45" name="Google Shape;45;g2dc6c7a5063_0_944" descr="A picture containing text, font, graphics, screensho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39739" y="6320604"/>
            <a:ext cx="1314061" cy="406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OBJECT_4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d47d44e14_0_435"/>
          <p:cNvSpPr txBox="1">
            <a:spLocks noGrp="1"/>
          </p:cNvSpPr>
          <p:nvPr>
            <p:ph type="title"/>
          </p:nvPr>
        </p:nvSpPr>
        <p:spPr>
          <a:xfrm>
            <a:off x="455000" y="383325"/>
            <a:ext cx="10515600" cy="11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6A96"/>
              </a:buClr>
              <a:buSzPts val="1800"/>
              <a:buFont typeface="Arial"/>
              <a:buNone/>
              <a:defRPr b="1">
                <a:solidFill>
                  <a:srgbClr val="4D6A9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g2dd47d44e14_0_435"/>
          <p:cNvSpPr txBox="1">
            <a:spLocks noGrp="1"/>
          </p:cNvSpPr>
          <p:nvPr>
            <p:ph type="body" idx="1"/>
          </p:nvPr>
        </p:nvSpPr>
        <p:spPr>
          <a:xfrm>
            <a:off x="455000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/>
            </a:lvl1pPr>
            <a:lvl2pPr marL="914400" lvl="1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/>
            </a:lvl2pPr>
            <a:lvl3pPr marL="1371600" lvl="2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/>
            </a:lvl3pPr>
            <a:lvl4pPr marL="1828800" lvl="3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/>
            </a:lvl4pPr>
            <a:lvl5pPr marL="2286000" lvl="4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/>
            </a:lvl5pPr>
            <a:lvl6pPr marL="2743200" lvl="5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/>
            </a:lvl6pPr>
            <a:lvl7pPr marL="3200400" lvl="6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 sz="2400"/>
            </a:lvl7pPr>
            <a:lvl8pPr marL="3657600" lvl="7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/>
            </a:lvl8pPr>
            <a:lvl9pPr marL="4114800" lvl="8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56" name="Google Shape;56;g2dd47d44e14_0_435"/>
          <p:cNvSpPr txBox="1">
            <a:spLocks noGrp="1"/>
          </p:cNvSpPr>
          <p:nvPr>
            <p:ph type="body" idx="2"/>
          </p:nvPr>
        </p:nvSpPr>
        <p:spPr>
          <a:xfrm>
            <a:off x="5945775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1pPr>
            <a:lvl2pPr marL="914400" lvl="1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3pPr>
            <a:lvl4pPr marL="1828800" lvl="3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4pPr>
            <a:lvl5pPr marL="2286000" lvl="4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5pPr>
            <a:lvl6pPr marL="2743200" lvl="5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marL="3200400" lvl="6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marL="3657600" lvl="7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marL="4114800" lvl="8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>
            <a:endParaRPr/>
          </a:p>
        </p:txBody>
      </p:sp>
      <p:sp>
        <p:nvSpPr>
          <p:cNvPr id="57" name="Google Shape;57;g2dd47d44e14_0_435"/>
          <p:cNvSpPr/>
          <p:nvPr/>
        </p:nvSpPr>
        <p:spPr>
          <a:xfrm>
            <a:off x="-100" y="6727600"/>
            <a:ext cx="12192000" cy="130500"/>
          </a:xfrm>
          <a:prstGeom prst="rect">
            <a:avLst/>
          </a:prstGeom>
          <a:solidFill>
            <a:srgbClr val="4D6A9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g2dd47d44e14_0_435"/>
          <p:cNvPicPr preferRelativeResize="0"/>
          <p:nvPr/>
        </p:nvPicPr>
        <p:blipFill rotWithShape="1">
          <a:blip r:embed="rId2">
            <a:alphaModFix amt="37000"/>
          </a:blip>
          <a:srcRect/>
          <a:stretch/>
        </p:blipFill>
        <p:spPr>
          <a:xfrm>
            <a:off x="11443275" y="5950251"/>
            <a:ext cx="548699" cy="549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cb117a4b0c_0_578"/>
          <p:cNvSpPr txBox="1">
            <a:spLocks noGrp="1"/>
          </p:cNvSpPr>
          <p:nvPr>
            <p:ph type="title"/>
          </p:nvPr>
        </p:nvSpPr>
        <p:spPr>
          <a:xfrm>
            <a:off x="455000" y="383325"/>
            <a:ext cx="10515600" cy="11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1F6E"/>
              </a:buClr>
              <a:buSzPts val="1800"/>
              <a:buFont typeface="Arial"/>
              <a:buNone/>
              <a:defRPr b="1">
                <a:solidFill>
                  <a:srgbClr val="781F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2cb117a4b0c_0_578"/>
          <p:cNvSpPr txBox="1">
            <a:spLocks noGrp="1"/>
          </p:cNvSpPr>
          <p:nvPr>
            <p:ph type="body" idx="1"/>
          </p:nvPr>
        </p:nvSpPr>
        <p:spPr>
          <a:xfrm>
            <a:off x="455000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  <a:defRPr/>
            </a:lvl1pPr>
            <a:lvl2pPr marL="914400" lvl="1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  <a:defRPr sz="2800"/>
            </a:lvl2pPr>
            <a:lvl3pPr marL="1371600" lvl="2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■"/>
              <a:defRPr sz="2800"/>
            </a:lvl3pPr>
            <a:lvl4pPr marL="1828800" lvl="3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  <a:defRPr sz="2800"/>
            </a:lvl4pPr>
            <a:lvl5pPr marL="2286000" lvl="4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  <a:defRPr sz="2800"/>
            </a:lvl5pPr>
            <a:lvl6pPr marL="2743200" lvl="5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■"/>
              <a:defRPr sz="2800"/>
            </a:lvl6pPr>
            <a:lvl7pPr marL="3200400" lvl="6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  <a:defRPr sz="2800"/>
            </a:lvl7pPr>
            <a:lvl8pPr marL="3657600" lvl="7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  <a:defRPr sz="2800"/>
            </a:lvl8pPr>
            <a:lvl9pPr marL="4114800" lvl="8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62" name="Google Shape;62;g2cb117a4b0c_0_578"/>
          <p:cNvSpPr txBox="1">
            <a:spLocks noGrp="1"/>
          </p:cNvSpPr>
          <p:nvPr>
            <p:ph type="body" idx="2"/>
          </p:nvPr>
        </p:nvSpPr>
        <p:spPr>
          <a:xfrm>
            <a:off x="5945775" y="1493275"/>
            <a:ext cx="54975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4pPr>
            <a:lvl5pPr marL="2286000" lvl="4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5pPr>
            <a:lvl6pPr marL="2743200" lvl="5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63" name="Google Shape;63;g2cb117a4b0c_0_578"/>
          <p:cNvSpPr/>
          <p:nvPr/>
        </p:nvSpPr>
        <p:spPr>
          <a:xfrm>
            <a:off x="-100" y="6727600"/>
            <a:ext cx="12192000" cy="130500"/>
          </a:xfrm>
          <a:prstGeom prst="rect">
            <a:avLst/>
          </a:prstGeom>
          <a:solidFill>
            <a:srgbClr val="781F6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sterstrategie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saging.org/advc" TargetMode="External"/><Relationship Id="rId3" Type="http://schemas.openxmlformats.org/officeDocument/2006/relationships/hyperlink" Target="https://disasterstrategies.org/third-year-commemoration-of-the-partnerships-daily-covid-19-disability-rights-disasters-call/" TargetMode="External"/><Relationship Id="rId7" Type="http://schemas.openxmlformats.org/officeDocument/2006/relationships/hyperlink" Target="https://wid.org/strategies-for-equitable-access-to-vaccinations-and-inclusive-disaster-respons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vao.able-sc.org/?eType=EmailBlastContent&amp;eId=3868e235-6048-4979-98b7-fe52297a86d0" TargetMode="External"/><Relationship Id="rId5" Type="http://schemas.openxmlformats.org/officeDocument/2006/relationships/hyperlink" Target="https://disasterstrategies.org/project-alive/" TargetMode="External"/><Relationship Id="rId4" Type="http://schemas.openxmlformats.org/officeDocument/2006/relationships/hyperlink" Target="https://dial.acl.gov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adf6c7b29_0_5"/>
          <p:cNvSpPr txBox="1">
            <a:spLocks noGrp="1"/>
          </p:cNvSpPr>
          <p:nvPr>
            <p:ph type="ctrTitle"/>
          </p:nvPr>
        </p:nvSpPr>
        <p:spPr>
          <a:xfrm>
            <a:off x="1524000" y="1523996"/>
            <a:ext cx="91440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Germán Parodi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cadf6c7b29_0_5"/>
          <p:cNvSpPr txBox="1">
            <a:spLocks noGrp="1"/>
          </p:cNvSpPr>
          <p:nvPr>
            <p:ph type="subTitle" idx="4294967295"/>
          </p:nvPr>
        </p:nvSpPr>
        <p:spPr>
          <a:xfrm>
            <a:off x="2178627" y="3493300"/>
            <a:ext cx="7834745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Partnership for Inclusive Disaster Strategies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cadf6c7b29_0_5"/>
          <p:cNvSpPr txBox="1"/>
          <p:nvPr/>
        </p:nvSpPr>
        <p:spPr>
          <a:xfrm>
            <a:off x="3703350" y="5149000"/>
            <a:ext cx="4785300" cy="9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www.disasterstrategies.org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c8fc772e2_0_0"/>
          <p:cNvSpPr txBox="1">
            <a:spLocks noGrp="1"/>
          </p:cNvSpPr>
          <p:nvPr>
            <p:ph type="title"/>
          </p:nvPr>
        </p:nvSpPr>
        <p:spPr>
          <a:xfrm>
            <a:off x="455000" y="383325"/>
            <a:ext cx="5640900" cy="11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From the </a:t>
            </a:r>
            <a:r>
              <a:rPr lang="en-US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Field</a:t>
            </a:r>
            <a:endParaRPr/>
          </a:p>
        </p:txBody>
      </p:sp>
      <p:sp>
        <p:nvSpPr>
          <p:cNvPr id="139" name="Google Shape;139;g2dc8fc772e2_0_0"/>
          <p:cNvSpPr txBox="1">
            <a:spLocks noGrp="1"/>
          </p:cNvSpPr>
          <p:nvPr>
            <p:ph type="body" idx="1"/>
          </p:nvPr>
        </p:nvSpPr>
        <p:spPr>
          <a:xfrm>
            <a:off x="455000" y="1493275"/>
            <a:ext cx="99666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Daily COVID-19 Disability Rights and Disasters Calls</a:t>
            </a:r>
            <a:r>
              <a:rPr lang="en-US" sz="2800"/>
              <a:t> since Feb 28, 2020</a:t>
            </a:r>
            <a:endParaRPr sz="2800">
              <a:solidFill>
                <a:srgbClr val="BF9000"/>
              </a:solidFill>
            </a:endParaRPr>
          </a:p>
          <a:p>
            <a:pPr marL="45720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Disability Information and Access Line (DIAL)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 Accessible Life-saving Integrated Vaccine Equity (ALIVE)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Disability Vaccine Access Opportunities Center (DVAO)</a:t>
            </a:r>
            <a:endParaRPr sz="2800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Strategies for Equitable Access to Vaccinations and Inclusive Disaster Response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800"/>
              <a:buChar char="•"/>
            </a:pPr>
            <a:r>
              <a:rPr lang="en-US" sz="2800" u="sng">
                <a:solidFill>
                  <a:srgbClr val="0563C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Aging and Disability Vaccine Collaborative (ADVC)</a:t>
            </a:r>
            <a:r>
              <a:rPr lang="en-US" sz="2800"/>
              <a:t> 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dc8fc772e2_0_6"/>
          <p:cNvSpPr txBox="1">
            <a:spLocks noGrp="1"/>
          </p:cNvSpPr>
          <p:nvPr>
            <p:ph type="body" idx="1"/>
          </p:nvPr>
        </p:nvSpPr>
        <p:spPr>
          <a:xfrm>
            <a:off x="302600" y="1493275"/>
            <a:ext cx="94188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Strengthening community resilience</a:t>
            </a:r>
            <a:endParaRPr sz="2800"/>
          </a:p>
          <a:p>
            <a:pPr marL="45720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800"/>
              <a:buFont typeface="Arial"/>
              <a:buChar char="●"/>
            </a:pPr>
            <a:r>
              <a:rPr lang="en-US" sz="2800"/>
              <a:t>Convener for local disability organizations, advocates, emergency managers, public health officials, federal, state/territorial and local government agencies, first responders, and allies across the country.</a:t>
            </a:r>
            <a:endParaRPr sz="2800"/>
          </a:p>
        </p:txBody>
      </p:sp>
      <p:sp>
        <p:nvSpPr>
          <p:cNvPr id="145" name="Google Shape;145;g2dc8fc772e2_0_6"/>
          <p:cNvSpPr txBox="1">
            <a:spLocks noGrp="1"/>
          </p:cNvSpPr>
          <p:nvPr>
            <p:ph type="title"/>
          </p:nvPr>
        </p:nvSpPr>
        <p:spPr>
          <a:xfrm>
            <a:off x="378800" y="383325"/>
            <a:ext cx="5640900" cy="11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From the Field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9EA3FB-2D54-5C26-73E4-5F7EE2510A4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75855" y="1493275"/>
            <a:ext cx="10667420" cy="4617600"/>
          </a:xfrm>
        </p:spPr>
        <p:txBody>
          <a:bodyPr/>
          <a:lstStyle/>
          <a:p>
            <a:pPr marL="76200" indent="0" algn="ctr">
              <a:buNone/>
            </a:pPr>
            <a:r>
              <a:rPr lang="en-US" sz="1800" dirty="0"/>
              <a:t>This project was supported by funds made available from the Centers for Disease Control and Prevention, Center for State, Tribal, Local and Territorial Support, through cooperative agreement OT18-1802, Strengthening Public Health Systems and Services Through National Partnerships to Improve and Protect the Nation’s Health award #6 NU38OT000303-04-02.  Copyright © The Partnership for Inclusive </a:t>
            </a:r>
            <a:r>
              <a:rPr lang="en-US" sz="1800"/>
              <a:t>Disaster Strategies. </a:t>
            </a:r>
            <a:r>
              <a:rPr lang="en-US" sz="1800" dirty="0"/>
              <a:t>All rights reserved.</a:t>
            </a:r>
          </a:p>
        </p:txBody>
      </p:sp>
    </p:spTree>
    <p:extLst>
      <p:ext uri="{BB962C8B-B14F-4D97-AF65-F5344CB8AC3E}">
        <p14:creationId xmlns:p14="http://schemas.microsoft.com/office/powerpoint/2010/main" val="289283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871A3D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14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Gill Sans</vt:lpstr>
      <vt:lpstr>Arial</vt:lpstr>
      <vt:lpstr>Play</vt:lpstr>
      <vt:lpstr>Office Theme</vt:lpstr>
      <vt:lpstr>Germán Parodi</vt:lpstr>
      <vt:lpstr>From the Field</vt:lpstr>
      <vt:lpstr>From the Field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Rovenia Braddy</dc:creator>
  <cp:lastModifiedBy>Shaylin Sluzalis</cp:lastModifiedBy>
  <cp:revision>2</cp:revision>
  <dcterms:created xsi:type="dcterms:W3CDTF">2024-03-10T11:18:00Z</dcterms:created>
  <dcterms:modified xsi:type="dcterms:W3CDTF">2024-08-09T21:58:00Z</dcterms:modified>
</cp:coreProperties>
</file>