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  <p:sldMasterId id="2147483694" r:id="rId2"/>
    <p:sldMasterId id="2147483695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ExtraBold" panose="020B0906030804020204" pitchFamily="34" charset="0"/>
      <p:bold r:id="rId16"/>
      <p:boldItalic r:id="rId17"/>
    </p:embeddedFont>
    <p:embeddedFont>
      <p:font typeface="PT Sans Narrow" panose="020B050602020302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0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a1c89b88c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da1c89b88c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cae78bc9f2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cae78bc9f2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cae78bc9f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cae78bc9f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Invite Melissa to explain her definition</a:t>
            </a: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cae78bc9f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cae78bc9f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BA1414"/>
                </a:solidFill>
              </a:rPr>
              <a:t>Intersectionality</a:t>
            </a:r>
            <a:r>
              <a:rPr lang="en" sz="1400" b="1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is the concept initially </a:t>
            </a:r>
            <a:r>
              <a:rPr lang="en" sz="1400" b="1">
                <a:solidFill>
                  <a:schemeClr val="dk1"/>
                </a:solidFill>
              </a:rPr>
              <a:t>coined by Kimberlé Crenshaw</a:t>
            </a:r>
            <a:r>
              <a:rPr lang="en" sz="1400">
                <a:solidFill>
                  <a:schemeClr val="dk1"/>
                </a:solidFill>
              </a:rPr>
              <a:t> that BIPOC (Black, Indigenous, People of Color) and other multiply marginalized people with disabilities experience disproportionate bias, ableism, and discrimination.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Regina to add run over by multiple buses analogy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caefaa30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caefaa30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cae78bc9f2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cae78bc9f2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f0e731ae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f0e731ae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6245735" y="3996438"/>
            <a:ext cx="562200" cy="0"/>
          </a:xfrm>
          <a:prstGeom prst="straightConnector1">
            <a:avLst/>
          </a:prstGeom>
          <a:noFill/>
          <a:ln w="76200" cap="flat" cmpd="sng">
            <a:solidFill>
              <a:srgbClr val="BA141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4"/>
          <p:cNvCxnSpPr/>
          <p:nvPr/>
        </p:nvCxnSpPr>
        <p:spPr>
          <a:xfrm>
            <a:off x="2260835" y="3996452"/>
            <a:ext cx="562200" cy="0"/>
          </a:xfrm>
          <a:prstGeom prst="straightConnector1">
            <a:avLst/>
          </a:prstGeom>
          <a:noFill/>
          <a:ln w="76200" cap="flat" cmpd="sng">
            <a:solidFill>
              <a:srgbClr val="BA1414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7" name="Google Shape;57;p14"/>
          <p:cNvGrpSpPr/>
          <p:nvPr/>
        </p:nvGrpSpPr>
        <p:grpSpPr>
          <a:xfrm>
            <a:off x="1004144" y="1326825"/>
            <a:ext cx="7136668" cy="152400"/>
            <a:chOff x="1346429" y="1011300"/>
            <a:chExt cx="6452100" cy="152400"/>
          </a:xfrm>
        </p:grpSpPr>
        <p:cxnSp>
          <p:nvCxnSpPr>
            <p:cNvPr id="58" name="Google Shape;58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" name="Google Shape;59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BA141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0" name="Google Shape;60;p14"/>
          <p:cNvGrpSpPr/>
          <p:nvPr/>
        </p:nvGrpSpPr>
        <p:grpSpPr>
          <a:xfrm>
            <a:off x="1004151" y="4426300"/>
            <a:ext cx="7136668" cy="152400"/>
            <a:chOff x="1346435" y="3969088"/>
            <a:chExt cx="6452100" cy="152400"/>
          </a:xfrm>
        </p:grpSpPr>
        <p:cxnSp>
          <p:nvCxnSpPr>
            <p:cNvPr id="61" name="Google Shape;61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003650" y="1816101"/>
            <a:ext cx="7136700" cy="16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l="18540" t="27368" r="18052" b="32874"/>
          <a:stretch/>
        </p:blipFill>
        <p:spPr>
          <a:xfrm>
            <a:off x="3442938" y="113075"/>
            <a:ext cx="2258125" cy="10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9144000" cy="6696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86350" y="1804800"/>
            <a:ext cx="8571300" cy="15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Font typeface="Open Sans"/>
              <a:buNone/>
              <a:defRPr sz="50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">
  <p:cSld name="SECTION_HEADER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0" y="4893025"/>
            <a:ext cx="9144000" cy="3267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286350" y="1804800"/>
            <a:ext cx="8571300" cy="15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Font typeface="Open Sans"/>
              <a:buNone/>
              <a:defRPr sz="50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for you">
  <p:cSld name="SECTION_HEADER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8250" y="334975"/>
            <a:ext cx="8227500" cy="7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Open Sans ExtraBold"/>
              <a:buNone/>
              <a:defRPr sz="3200" b="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526758" y="4654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00" b="1">
                <a:solidFill>
                  <a:schemeClr val="dk1"/>
                </a:solidFill>
              </a:defRPr>
            </a:lvl1pPr>
            <a:lvl2pPr lvl="1" algn="ctr" rtl="0">
              <a:buNone/>
              <a:defRPr sz="1400" b="1">
                <a:solidFill>
                  <a:schemeClr val="dk1"/>
                </a:solidFill>
              </a:defRPr>
            </a:lvl2pPr>
            <a:lvl3pPr lvl="2" algn="ctr" rtl="0">
              <a:buNone/>
              <a:defRPr sz="1400" b="1">
                <a:solidFill>
                  <a:schemeClr val="dk1"/>
                </a:solidFill>
              </a:defRPr>
            </a:lvl3pPr>
            <a:lvl4pPr lvl="3" algn="ctr" rtl="0">
              <a:buNone/>
              <a:defRPr sz="1400" b="1">
                <a:solidFill>
                  <a:schemeClr val="dk1"/>
                </a:solidFill>
              </a:defRPr>
            </a:lvl4pPr>
            <a:lvl5pPr lvl="4" algn="ctr" rtl="0">
              <a:buNone/>
              <a:defRPr sz="1400" b="1">
                <a:solidFill>
                  <a:schemeClr val="dk1"/>
                </a:solidFill>
              </a:defRPr>
            </a:lvl5pPr>
            <a:lvl6pPr lvl="5" algn="ctr" rtl="0">
              <a:buNone/>
              <a:defRPr sz="1400" b="1">
                <a:solidFill>
                  <a:schemeClr val="dk1"/>
                </a:solidFill>
              </a:defRPr>
            </a:lvl6pPr>
            <a:lvl7pPr lvl="6" algn="ctr" rtl="0">
              <a:buNone/>
              <a:defRPr sz="1400" b="1">
                <a:solidFill>
                  <a:schemeClr val="dk1"/>
                </a:solidFill>
              </a:defRPr>
            </a:lvl7pPr>
            <a:lvl8pPr lvl="7" algn="ctr" rtl="0">
              <a:buNone/>
              <a:defRPr sz="1400" b="1">
                <a:solidFill>
                  <a:schemeClr val="dk1"/>
                </a:solidFill>
              </a:defRPr>
            </a:lvl8pPr>
            <a:lvl9pPr lvl="8" algn="ctr" rtl="0">
              <a:buNone/>
              <a:defRPr sz="1400" b="1"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458225" y="1035475"/>
            <a:ext cx="8227500" cy="33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0" y="5056825"/>
            <a:ext cx="9144000" cy="1629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44">
          <p15:clr>
            <a:srgbClr val="FA7B17"/>
          </p15:clr>
        </p15:guide>
        <p15:guide id="2" orient="horz" pos="3056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460075" y="445025"/>
            <a:ext cx="82170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D6A96"/>
              </a:buClr>
              <a:buSzPts val="3000"/>
              <a:buFont typeface="Open Sans ExtraBold"/>
              <a:buNone/>
              <a:defRPr sz="3000" b="0">
                <a:solidFill>
                  <a:srgbClr val="4D6A9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460075" y="1139825"/>
            <a:ext cx="8217000" cy="3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526758" y="4654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00" b="1">
                <a:solidFill>
                  <a:schemeClr val="dk1"/>
                </a:solidFill>
              </a:defRPr>
            </a:lvl1pPr>
            <a:lvl2pPr lvl="1" algn="ctr" rtl="0">
              <a:buNone/>
              <a:defRPr sz="1400" b="1">
                <a:solidFill>
                  <a:schemeClr val="dk1"/>
                </a:solidFill>
              </a:defRPr>
            </a:lvl2pPr>
            <a:lvl3pPr lvl="2" algn="ctr" rtl="0">
              <a:buNone/>
              <a:defRPr sz="1400" b="1">
                <a:solidFill>
                  <a:schemeClr val="dk1"/>
                </a:solidFill>
              </a:defRPr>
            </a:lvl3pPr>
            <a:lvl4pPr lvl="3" algn="ctr" rtl="0">
              <a:buNone/>
              <a:defRPr sz="1400" b="1">
                <a:solidFill>
                  <a:schemeClr val="dk1"/>
                </a:solidFill>
              </a:defRPr>
            </a:lvl4pPr>
            <a:lvl5pPr lvl="4" algn="ctr" rtl="0">
              <a:buNone/>
              <a:defRPr sz="1400" b="1">
                <a:solidFill>
                  <a:schemeClr val="dk1"/>
                </a:solidFill>
              </a:defRPr>
            </a:lvl5pPr>
            <a:lvl6pPr lvl="5" algn="ctr" rtl="0">
              <a:buNone/>
              <a:defRPr sz="1400" b="1">
                <a:solidFill>
                  <a:schemeClr val="dk1"/>
                </a:solidFill>
              </a:defRPr>
            </a:lvl6pPr>
            <a:lvl7pPr lvl="6" algn="ctr" rtl="0">
              <a:buNone/>
              <a:defRPr sz="1400" b="1">
                <a:solidFill>
                  <a:schemeClr val="dk1"/>
                </a:solidFill>
              </a:defRPr>
            </a:lvl7pPr>
            <a:lvl8pPr lvl="7" algn="ctr" rtl="0">
              <a:buNone/>
              <a:defRPr sz="1400" b="1">
                <a:solidFill>
                  <a:schemeClr val="dk1"/>
                </a:solidFill>
              </a:defRPr>
            </a:lvl8pPr>
            <a:lvl9pPr lvl="8" algn="ctr" rtl="0">
              <a:buNone/>
              <a:defRPr sz="1400" b="1"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0">
          <p15:clr>
            <a:srgbClr val="FA7B17"/>
          </p15:clr>
        </p15:guide>
        <p15:guide id="2" orient="horz" pos="718">
          <p15:clr>
            <a:srgbClr val="FA7B17"/>
          </p15:clr>
        </p15:guide>
        <p15:guide id="3" pos="5544">
          <p15:clr>
            <a:srgbClr val="FA7B17"/>
          </p15:clr>
        </p15:guide>
        <p15:guide id="4" orient="horz" pos="3062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60075" y="449975"/>
            <a:ext cx="8217000" cy="11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D6A96"/>
              </a:buClr>
              <a:buSzPts val="3000"/>
              <a:buFont typeface="Open Sans ExtraBold"/>
              <a:buNone/>
              <a:defRPr sz="3000" b="0">
                <a:solidFill>
                  <a:srgbClr val="4D6A9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60075" y="1600200"/>
            <a:ext cx="82170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526758" y="4654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00" b="1">
                <a:solidFill>
                  <a:schemeClr val="dk1"/>
                </a:solidFill>
              </a:defRPr>
            </a:lvl1pPr>
            <a:lvl2pPr lvl="1" algn="ctr" rtl="0">
              <a:buNone/>
              <a:defRPr sz="1400" b="1">
                <a:solidFill>
                  <a:schemeClr val="dk1"/>
                </a:solidFill>
              </a:defRPr>
            </a:lvl2pPr>
            <a:lvl3pPr lvl="2" algn="ctr" rtl="0">
              <a:buNone/>
              <a:defRPr sz="1400" b="1">
                <a:solidFill>
                  <a:schemeClr val="dk1"/>
                </a:solidFill>
              </a:defRPr>
            </a:lvl3pPr>
            <a:lvl4pPr lvl="3" algn="ctr" rtl="0">
              <a:buNone/>
              <a:defRPr sz="1400" b="1">
                <a:solidFill>
                  <a:schemeClr val="dk1"/>
                </a:solidFill>
              </a:defRPr>
            </a:lvl4pPr>
            <a:lvl5pPr lvl="4" algn="ctr" rtl="0">
              <a:buNone/>
              <a:defRPr sz="1400" b="1">
                <a:solidFill>
                  <a:schemeClr val="dk1"/>
                </a:solidFill>
              </a:defRPr>
            </a:lvl5pPr>
            <a:lvl6pPr lvl="5" algn="ctr" rtl="0">
              <a:buNone/>
              <a:defRPr sz="1400" b="1">
                <a:solidFill>
                  <a:schemeClr val="dk1"/>
                </a:solidFill>
              </a:defRPr>
            </a:lvl6pPr>
            <a:lvl7pPr lvl="6" algn="ctr" rtl="0">
              <a:buNone/>
              <a:defRPr sz="1400" b="1">
                <a:solidFill>
                  <a:schemeClr val="dk1"/>
                </a:solidFill>
              </a:defRPr>
            </a:lvl7pPr>
            <a:lvl8pPr lvl="7" algn="ctr" rtl="0">
              <a:buNone/>
              <a:defRPr sz="1400" b="1">
                <a:solidFill>
                  <a:schemeClr val="dk1"/>
                </a:solidFill>
              </a:defRPr>
            </a:lvl8pPr>
            <a:lvl9pPr lvl="8" algn="ctr" rtl="0">
              <a:buNone/>
              <a:defRPr sz="1400" b="1"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49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8648550" y="4513650"/>
            <a:ext cx="415500" cy="3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buNone/>
              <a:defRPr sz="1400" b="1">
                <a:solidFill>
                  <a:schemeClr val="lt1"/>
                </a:solidFill>
              </a:defRPr>
            </a:lvl1pPr>
            <a:lvl2pPr lvl="1" algn="l" rtl="0">
              <a:buNone/>
              <a:defRPr sz="1400" b="1">
                <a:solidFill>
                  <a:schemeClr val="lt1"/>
                </a:solidFill>
              </a:defRPr>
            </a:lvl2pPr>
            <a:lvl3pPr lvl="2" algn="l" rtl="0">
              <a:buNone/>
              <a:defRPr sz="1400" b="1">
                <a:solidFill>
                  <a:schemeClr val="lt1"/>
                </a:solidFill>
              </a:defRPr>
            </a:lvl3pPr>
            <a:lvl4pPr lvl="3" algn="l" rtl="0">
              <a:buNone/>
              <a:defRPr sz="1400" b="1">
                <a:solidFill>
                  <a:schemeClr val="lt1"/>
                </a:solidFill>
              </a:defRPr>
            </a:lvl4pPr>
            <a:lvl5pPr lvl="4" algn="l" rtl="0">
              <a:buNone/>
              <a:defRPr sz="1400" b="1">
                <a:solidFill>
                  <a:schemeClr val="lt1"/>
                </a:solidFill>
              </a:defRPr>
            </a:lvl5pPr>
            <a:lvl6pPr lvl="5" algn="l" rtl="0">
              <a:buNone/>
              <a:defRPr sz="1400" b="1">
                <a:solidFill>
                  <a:schemeClr val="lt1"/>
                </a:solidFill>
              </a:defRPr>
            </a:lvl6pPr>
            <a:lvl7pPr lvl="6" algn="l" rtl="0">
              <a:buNone/>
              <a:defRPr sz="1400" b="1">
                <a:solidFill>
                  <a:schemeClr val="lt1"/>
                </a:solidFill>
              </a:defRPr>
            </a:lvl7pPr>
            <a:lvl8pPr lvl="7" algn="l" rtl="0">
              <a:buNone/>
              <a:defRPr sz="1400" b="1">
                <a:solidFill>
                  <a:schemeClr val="lt1"/>
                </a:solidFill>
              </a:defRPr>
            </a:lvl8pPr>
            <a:lvl9pPr lvl="8" algn="l" rtl="0">
              <a:buNone/>
              <a:defRPr sz="1400" b="1"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44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2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31"/>
          <p:cNvCxnSpPr/>
          <p:nvPr/>
        </p:nvCxnSpPr>
        <p:spPr>
          <a:xfrm>
            <a:off x="6283360" y="4342203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" name="Google Shape;136;p31"/>
          <p:cNvCxnSpPr/>
          <p:nvPr/>
        </p:nvCxnSpPr>
        <p:spPr>
          <a:xfrm>
            <a:off x="2298460" y="434221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7" name="Google Shape;137;p31"/>
          <p:cNvGrpSpPr/>
          <p:nvPr/>
        </p:nvGrpSpPr>
        <p:grpSpPr>
          <a:xfrm>
            <a:off x="460091" y="1326825"/>
            <a:ext cx="8227718" cy="152400"/>
            <a:chOff x="1346429" y="1011300"/>
            <a:chExt cx="6452100" cy="152400"/>
          </a:xfrm>
        </p:grpSpPr>
        <p:cxnSp>
          <p:nvCxnSpPr>
            <p:cNvPr id="138" name="Google Shape;138;p31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31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0" name="Google Shape;140;p31"/>
          <p:cNvGrpSpPr/>
          <p:nvPr/>
        </p:nvGrpSpPr>
        <p:grpSpPr>
          <a:xfrm>
            <a:off x="460079" y="4770665"/>
            <a:ext cx="8227718" cy="152400"/>
            <a:chOff x="1346435" y="3969088"/>
            <a:chExt cx="6452100" cy="152400"/>
          </a:xfrm>
        </p:grpSpPr>
        <p:cxnSp>
          <p:nvCxnSpPr>
            <p:cNvPr id="141" name="Google Shape;141;p31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31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3" name="Google Shape;143;p31"/>
          <p:cNvSpPr txBox="1">
            <a:spLocks noGrp="1"/>
          </p:cNvSpPr>
          <p:nvPr>
            <p:ph type="ctrTitle"/>
          </p:nvPr>
        </p:nvSpPr>
        <p:spPr>
          <a:xfrm>
            <a:off x="460069" y="1658757"/>
            <a:ext cx="8227800" cy="17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pic>
        <p:nvPicPr>
          <p:cNvPr id="144" name="Google Shape;14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55679" y="134875"/>
            <a:ext cx="5032632" cy="101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>
            <a:spLocks noGrp="1"/>
          </p:cNvSpPr>
          <p:nvPr>
            <p:ph type="title"/>
          </p:nvPr>
        </p:nvSpPr>
        <p:spPr>
          <a:xfrm>
            <a:off x="457200" y="1804800"/>
            <a:ext cx="8226000" cy="15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A1414"/>
              </a:buClr>
              <a:buSzPts val="4500"/>
              <a:buFont typeface="Open Sans"/>
              <a:buNone/>
              <a:defRPr sz="4500" b="1">
                <a:solidFill>
                  <a:srgbClr val="BA141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32"/>
          <p:cNvSpPr/>
          <p:nvPr/>
        </p:nvSpPr>
        <p:spPr>
          <a:xfrm>
            <a:off x="0" y="0"/>
            <a:ext cx="9144000" cy="2412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?">
  <p:cSld name="SECTION_HEADER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>
            <a:spLocks noGrp="1"/>
          </p:cNvSpPr>
          <p:nvPr>
            <p:ph type="title"/>
          </p:nvPr>
        </p:nvSpPr>
        <p:spPr>
          <a:xfrm>
            <a:off x="286350" y="1594800"/>
            <a:ext cx="8571300" cy="19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A1414"/>
              </a:buClr>
              <a:buSzPts val="4500"/>
              <a:buFont typeface="Open Sans"/>
              <a:buNone/>
              <a:defRPr sz="4500" b="1">
                <a:solidFill>
                  <a:srgbClr val="BA141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Font typeface="Open Sans"/>
              <a:buNone/>
              <a:defRPr sz="45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0" y="4902250"/>
            <a:ext cx="9144000" cy="2412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for you">
  <p:cSld name="SECTION_HEADER_1_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 txBox="1">
            <a:spLocks noGrp="1"/>
          </p:cNvSpPr>
          <p:nvPr>
            <p:ph type="title"/>
          </p:nvPr>
        </p:nvSpPr>
        <p:spPr>
          <a:xfrm>
            <a:off x="449625" y="439500"/>
            <a:ext cx="8227500" cy="8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A1414"/>
              </a:buClr>
              <a:buSzPts val="3500"/>
              <a:buFont typeface="Open Sans"/>
              <a:buNone/>
              <a:defRPr sz="3500" b="1">
                <a:solidFill>
                  <a:srgbClr val="BA141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body" idx="1"/>
          </p:nvPr>
        </p:nvSpPr>
        <p:spPr>
          <a:xfrm>
            <a:off x="449525" y="1254900"/>
            <a:ext cx="82275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/>
          <p:nvPr/>
        </p:nvSpPr>
        <p:spPr>
          <a:xfrm>
            <a:off x="0" y="4902250"/>
            <a:ext cx="9144000" cy="2412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type="tx">
  <p:cSld name="TITLE_AND_BOD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title"/>
          </p:nvPr>
        </p:nvSpPr>
        <p:spPr>
          <a:xfrm>
            <a:off x="462375" y="459575"/>
            <a:ext cx="8222100" cy="6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D6A96"/>
              </a:buClr>
              <a:buSzPts val="3200"/>
              <a:buFont typeface="Open Sans ExtraBold"/>
              <a:buNone/>
              <a:defRPr b="0">
                <a:solidFill>
                  <a:srgbClr val="4D6A9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body" idx="1"/>
          </p:nvPr>
        </p:nvSpPr>
        <p:spPr>
          <a:xfrm>
            <a:off x="462375" y="1143000"/>
            <a:ext cx="82221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62" name="Google Shape;162;p35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8459250" y="4364576"/>
            <a:ext cx="548699" cy="54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459250" y="4494550"/>
            <a:ext cx="5487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00" b="1"/>
            </a:lvl1pPr>
            <a:lvl2pPr lvl="1" algn="ctr" rtl="0">
              <a:buNone/>
              <a:defRPr sz="1400" b="1"/>
            </a:lvl2pPr>
            <a:lvl3pPr lvl="2" algn="ctr" rtl="0">
              <a:buNone/>
              <a:defRPr sz="1400" b="1"/>
            </a:lvl3pPr>
            <a:lvl4pPr lvl="3" algn="ctr" rtl="0">
              <a:buNone/>
              <a:defRPr sz="1400" b="1"/>
            </a:lvl4pPr>
            <a:lvl5pPr lvl="4" algn="ctr" rtl="0">
              <a:buNone/>
              <a:defRPr sz="1400" b="1"/>
            </a:lvl5pPr>
            <a:lvl6pPr lvl="5" algn="ctr" rtl="0">
              <a:buNone/>
              <a:defRPr sz="1400" b="1"/>
            </a:lvl6pPr>
            <a:lvl7pPr lvl="6" algn="ctr" rtl="0">
              <a:buNone/>
              <a:defRPr sz="1400" b="1"/>
            </a:lvl7pPr>
            <a:lvl8pPr lvl="7" algn="ctr" rtl="0">
              <a:buNone/>
              <a:defRPr sz="1400" b="1"/>
            </a:lvl8pPr>
            <a:lvl9pPr lvl="8" algn="ctr" rtl="0">
              <a:buNone/>
              <a:defRPr sz="14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9">
          <p15:clr>
            <a:srgbClr val="E46962"/>
          </p15:clr>
        </p15:guide>
        <p15:guide id="2" orient="horz" pos="720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title"/>
          </p:nvPr>
        </p:nvSpPr>
        <p:spPr>
          <a:xfrm>
            <a:off x="459000" y="459600"/>
            <a:ext cx="8226000" cy="11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D6A96"/>
              </a:buClr>
              <a:buSzPts val="3200"/>
              <a:buFont typeface="Open Sans ExtraBold"/>
              <a:buNone/>
              <a:defRPr b="0">
                <a:solidFill>
                  <a:srgbClr val="4D6A9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60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68" name="Google Shape;168;p36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8459250" y="4364576"/>
            <a:ext cx="548699" cy="54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6"/>
          <p:cNvSpPr txBox="1">
            <a:spLocks noGrp="1"/>
          </p:cNvSpPr>
          <p:nvPr>
            <p:ph type="sldNum" idx="12"/>
          </p:nvPr>
        </p:nvSpPr>
        <p:spPr>
          <a:xfrm>
            <a:off x="8459250" y="4494550"/>
            <a:ext cx="5487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00" b="1"/>
            </a:lvl1pPr>
            <a:lvl2pPr lvl="1" algn="ctr" rtl="0">
              <a:buNone/>
              <a:defRPr sz="1400" b="1"/>
            </a:lvl2pPr>
            <a:lvl3pPr lvl="2" algn="ctr" rtl="0">
              <a:buNone/>
              <a:defRPr sz="1400" b="1"/>
            </a:lvl3pPr>
            <a:lvl4pPr lvl="3" algn="ctr" rtl="0">
              <a:buNone/>
              <a:defRPr sz="1400" b="1"/>
            </a:lvl4pPr>
            <a:lvl5pPr lvl="4" algn="ctr" rtl="0">
              <a:buNone/>
              <a:defRPr sz="1400" b="1"/>
            </a:lvl5pPr>
            <a:lvl6pPr lvl="5" algn="ctr" rtl="0">
              <a:buNone/>
              <a:defRPr sz="1400" b="1"/>
            </a:lvl6pPr>
            <a:lvl7pPr lvl="6" algn="ctr" rtl="0">
              <a:buNone/>
              <a:defRPr sz="1400" b="1"/>
            </a:lvl7pPr>
            <a:lvl8pPr lvl="7" algn="ctr" rtl="0">
              <a:buNone/>
              <a:defRPr sz="1400" b="1"/>
            </a:lvl8pPr>
            <a:lvl9pPr lvl="8" algn="ctr" rtl="0">
              <a:buNone/>
              <a:defRPr sz="14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1">
          <p15:clr>
            <a:srgbClr val="FA7B17"/>
          </p15:clr>
        </p15:guide>
        <p15:guide id="2" orient="horz" pos="2922">
          <p15:clr>
            <a:srgbClr val="FA7B17"/>
          </p15:clr>
        </p15:guide>
        <p15:guide id="3" orient="horz" pos="1008">
          <p15:clr>
            <a:srgbClr val="FA7B17"/>
          </p15:clr>
        </p15:guide>
        <p15:guide id="4" orient="horz" pos="290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4D6A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title"/>
          </p:nvPr>
        </p:nvSpPr>
        <p:spPr>
          <a:xfrm>
            <a:off x="459000" y="459600"/>
            <a:ext cx="8226000" cy="15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D6A96"/>
              </a:buClr>
              <a:buSzPts val="3200"/>
              <a:buFont typeface="Open Sans ExtraBold"/>
              <a:buNone/>
              <a:defRPr b="0">
                <a:solidFill>
                  <a:srgbClr val="4D6A9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6000" cy="28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74" name="Google Shape;174;p37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8459250" y="4364576"/>
            <a:ext cx="548699" cy="54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7"/>
          <p:cNvSpPr txBox="1">
            <a:spLocks noGrp="1"/>
          </p:cNvSpPr>
          <p:nvPr>
            <p:ph type="sldNum" idx="12"/>
          </p:nvPr>
        </p:nvSpPr>
        <p:spPr>
          <a:xfrm>
            <a:off x="8459250" y="4494550"/>
            <a:ext cx="5487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00" b="1"/>
            </a:lvl1pPr>
            <a:lvl2pPr lvl="1" algn="ctr" rtl="0">
              <a:buNone/>
              <a:defRPr sz="1400" b="1"/>
            </a:lvl2pPr>
            <a:lvl3pPr lvl="2" algn="ctr" rtl="0">
              <a:buNone/>
              <a:defRPr sz="1400" b="1"/>
            </a:lvl3pPr>
            <a:lvl4pPr lvl="3" algn="ctr" rtl="0">
              <a:buNone/>
              <a:defRPr sz="1400" b="1"/>
            </a:lvl4pPr>
            <a:lvl5pPr lvl="4" algn="ctr" rtl="0">
              <a:buNone/>
              <a:defRPr sz="1400" b="1"/>
            </a:lvl5pPr>
            <a:lvl6pPr lvl="5" algn="ctr" rtl="0">
              <a:buNone/>
              <a:defRPr sz="1400" b="1"/>
            </a:lvl6pPr>
            <a:lvl7pPr lvl="6" algn="ctr" rtl="0">
              <a:buNone/>
              <a:defRPr sz="1400" b="1"/>
            </a:lvl7pPr>
            <a:lvl8pPr lvl="7" algn="ctr" rtl="0">
              <a:buNone/>
              <a:defRPr sz="1400" b="1"/>
            </a:lvl8pPr>
            <a:lvl9pPr lvl="8" algn="ctr" rtl="0">
              <a:buNone/>
              <a:defRPr sz="14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70">
          <p15:clr>
            <a:srgbClr val="FA7B17"/>
          </p15:clr>
        </p15:guide>
        <p15:guide id="2" orient="horz" pos="2922">
          <p15:clr>
            <a:srgbClr val="FA7B17"/>
          </p15:clr>
        </p15:guide>
        <p15:guide id="3" orient="horz" pos="1296">
          <p15:clr>
            <a:srgbClr val="FA7B17"/>
          </p15:clr>
        </p15:guide>
        <p15:guide id="4" orient="horz" pos="290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3751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180" name="Google Shape;180;p38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8459250" y="4364576"/>
            <a:ext cx="548699" cy="54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8"/>
          <p:cNvSpPr txBox="1">
            <a:spLocks noGrp="1"/>
          </p:cNvSpPr>
          <p:nvPr>
            <p:ph type="sldNum" idx="12"/>
          </p:nvPr>
        </p:nvSpPr>
        <p:spPr>
          <a:xfrm>
            <a:off x="8459250" y="4494550"/>
            <a:ext cx="5487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00" b="1"/>
            </a:lvl1pPr>
            <a:lvl2pPr lvl="1" algn="ctr" rtl="0">
              <a:buNone/>
              <a:defRPr sz="1400" b="1"/>
            </a:lvl2pPr>
            <a:lvl3pPr lvl="2" algn="ctr" rtl="0">
              <a:buNone/>
              <a:defRPr sz="1400" b="1"/>
            </a:lvl3pPr>
            <a:lvl4pPr lvl="3" algn="ctr" rtl="0">
              <a:buNone/>
              <a:defRPr sz="1400" b="1"/>
            </a:lvl4pPr>
            <a:lvl5pPr lvl="4" algn="ctr" rtl="0">
              <a:buNone/>
              <a:defRPr sz="1400" b="1"/>
            </a:lvl5pPr>
            <a:lvl6pPr lvl="5" algn="ctr" rtl="0">
              <a:buNone/>
              <a:defRPr sz="1400" b="1"/>
            </a:lvl6pPr>
            <a:lvl7pPr lvl="6" algn="ctr" rtl="0">
              <a:buNone/>
              <a:defRPr sz="1400" b="1"/>
            </a:lvl7pPr>
            <a:lvl8pPr lvl="7" algn="ctr" rtl="0">
              <a:buNone/>
              <a:defRPr sz="1400" b="1"/>
            </a:lvl8pPr>
            <a:lvl9pPr lvl="8" algn="ctr" rtl="0">
              <a:buNone/>
              <a:defRPr sz="14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3751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184" name="Google Shape;184;p39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8459250" y="4364576"/>
            <a:ext cx="548699" cy="54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9"/>
          <p:cNvSpPr txBox="1">
            <a:spLocks noGrp="1"/>
          </p:cNvSpPr>
          <p:nvPr>
            <p:ph type="sldNum" idx="12"/>
          </p:nvPr>
        </p:nvSpPr>
        <p:spPr>
          <a:xfrm>
            <a:off x="8459250" y="4494550"/>
            <a:ext cx="5487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00" b="1"/>
            </a:lvl1pPr>
            <a:lvl2pPr lvl="1" algn="ctr" rtl="0">
              <a:buNone/>
              <a:defRPr sz="1400" b="1"/>
            </a:lvl2pPr>
            <a:lvl3pPr lvl="2" algn="ctr" rtl="0">
              <a:buNone/>
              <a:defRPr sz="1400" b="1"/>
            </a:lvl3pPr>
            <a:lvl4pPr lvl="3" algn="ctr" rtl="0">
              <a:buNone/>
              <a:defRPr sz="1400" b="1"/>
            </a:lvl4pPr>
            <a:lvl5pPr lvl="4" algn="ctr" rtl="0">
              <a:buNone/>
              <a:defRPr sz="1400" b="1"/>
            </a:lvl5pPr>
            <a:lvl6pPr lvl="5" algn="ctr" rtl="0">
              <a:buNone/>
              <a:defRPr sz="1400" b="1"/>
            </a:lvl6pPr>
            <a:lvl7pPr lvl="6" algn="ctr" rtl="0">
              <a:buNone/>
              <a:defRPr sz="1400" b="1"/>
            </a:lvl7pPr>
            <a:lvl8pPr lvl="7" algn="ctr" rtl="0">
              <a:buNone/>
              <a:defRPr sz="1400" b="1"/>
            </a:lvl8pPr>
            <a:lvl9pPr lvl="8" algn="ctr" rtl="0">
              <a:buNone/>
              <a:defRPr sz="14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 txBox="1">
            <a:spLocks noGrp="1"/>
          </p:cNvSpPr>
          <p:nvPr>
            <p:ph type="title"/>
          </p:nvPr>
        </p:nvSpPr>
        <p:spPr>
          <a:xfrm>
            <a:off x="457200" y="565050"/>
            <a:ext cx="4119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body" idx="1"/>
          </p:nvPr>
        </p:nvSpPr>
        <p:spPr>
          <a:xfrm>
            <a:off x="457200" y="1399050"/>
            <a:ext cx="41193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189" name="Google Shape;189;p40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8459250" y="4364576"/>
            <a:ext cx="548699" cy="54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0"/>
          <p:cNvSpPr txBox="1">
            <a:spLocks noGrp="1"/>
          </p:cNvSpPr>
          <p:nvPr>
            <p:ph type="sldNum" idx="12"/>
          </p:nvPr>
        </p:nvSpPr>
        <p:spPr>
          <a:xfrm>
            <a:off x="8459250" y="4494550"/>
            <a:ext cx="5487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00" b="1"/>
            </a:lvl1pPr>
            <a:lvl2pPr lvl="1" algn="ctr" rtl="0">
              <a:buNone/>
              <a:defRPr sz="1400" b="1"/>
            </a:lvl2pPr>
            <a:lvl3pPr lvl="2" algn="ctr" rtl="0">
              <a:buNone/>
              <a:defRPr sz="1400" b="1"/>
            </a:lvl3pPr>
            <a:lvl4pPr lvl="3" algn="ctr" rtl="0">
              <a:buNone/>
              <a:defRPr sz="1400" b="1"/>
            </a:lvl4pPr>
            <a:lvl5pPr lvl="4" algn="ctr" rtl="0">
              <a:buNone/>
              <a:defRPr sz="1400" b="1"/>
            </a:lvl5pPr>
            <a:lvl6pPr lvl="5" algn="ctr" rtl="0">
              <a:buNone/>
              <a:defRPr sz="1400" b="1"/>
            </a:lvl6pPr>
            <a:lvl7pPr lvl="6" algn="ctr" rtl="0">
              <a:buNone/>
              <a:defRPr sz="1400" b="1"/>
            </a:lvl7pPr>
            <a:lvl8pPr lvl="7" algn="ctr" rtl="0">
              <a:buNone/>
              <a:defRPr sz="1400" b="1"/>
            </a:lvl8pPr>
            <a:lvl9pPr lvl="8" algn="ctr" rtl="0">
              <a:buNone/>
              <a:defRPr sz="14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2029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sldNum" idx="12"/>
          </p:nvPr>
        </p:nvSpPr>
        <p:spPr>
          <a:xfrm>
            <a:off x="8648550" y="4513650"/>
            <a:ext cx="415500" cy="3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buNone/>
              <a:defRPr sz="1400" b="1">
                <a:solidFill>
                  <a:schemeClr val="lt1"/>
                </a:solidFill>
              </a:defRPr>
            </a:lvl1pPr>
            <a:lvl2pPr lvl="1" algn="l" rtl="0">
              <a:buNone/>
              <a:defRPr sz="1400" b="1">
                <a:solidFill>
                  <a:schemeClr val="lt1"/>
                </a:solidFill>
              </a:defRPr>
            </a:lvl2pPr>
            <a:lvl3pPr lvl="2" algn="l" rtl="0">
              <a:buNone/>
              <a:defRPr sz="1400" b="1">
                <a:solidFill>
                  <a:schemeClr val="lt1"/>
                </a:solidFill>
              </a:defRPr>
            </a:lvl3pPr>
            <a:lvl4pPr lvl="3" algn="l" rtl="0">
              <a:buNone/>
              <a:defRPr sz="1400" b="1">
                <a:solidFill>
                  <a:schemeClr val="lt1"/>
                </a:solidFill>
              </a:defRPr>
            </a:lvl4pPr>
            <a:lvl5pPr lvl="4" algn="l" rtl="0">
              <a:buNone/>
              <a:defRPr sz="1400" b="1">
                <a:solidFill>
                  <a:schemeClr val="lt1"/>
                </a:solidFill>
              </a:defRPr>
            </a:lvl5pPr>
            <a:lvl6pPr lvl="5" algn="l" rtl="0">
              <a:buNone/>
              <a:defRPr sz="1400" b="1">
                <a:solidFill>
                  <a:schemeClr val="lt1"/>
                </a:solidFill>
              </a:defRPr>
            </a:lvl6pPr>
            <a:lvl7pPr lvl="6" algn="l" rtl="0">
              <a:buNone/>
              <a:defRPr sz="1400" b="1">
                <a:solidFill>
                  <a:schemeClr val="lt1"/>
                </a:solidFill>
              </a:defRPr>
            </a:lvl7pPr>
            <a:lvl8pPr lvl="7" algn="l" rtl="0">
              <a:buNone/>
              <a:defRPr sz="1400" b="1">
                <a:solidFill>
                  <a:schemeClr val="lt1"/>
                </a:solidFill>
              </a:defRPr>
            </a:lvl8pPr>
            <a:lvl9pPr lvl="8" algn="l" rtl="0">
              <a:buNone/>
              <a:defRPr sz="1400" b="1"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44">
          <p15:clr>
            <a:srgbClr val="FA7B17"/>
          </p15:clr>
        </p15:guide>
        <p15:guide id="2" orient="horz" pos="2952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6" name="Google Shape;196;p42"/>
          <p:cNvCxnSpPr/>
          <p:nvPr/>
        </p:nvCxnSpPr>
        <p:spPr>
          <a:xfrm>
            <a:off x="457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" name="Google Shape;197;p42"/>
          <p:cNvSpPr txBox="1">
            <a:spLocks noGrp="1"/>
          </p:cNvSpPr>
          <p:nvPr>
            <p:ph type="title"/>
          </p:nvPr>
        </p:nvSpPr>
        <p:spPr>
          <a:xfrm>
            <a:off x="49137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A1414"/>
              </a:buClr>
              <a:buSzPts val="4200"/>
              <a:buNone/>
              <a:defRPr sz="4200">
                <a:solidFill>
                  <a:srgbClr val="BA141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8" name="Google Shape;198;p42"/>
          <p:cNvSpPr txBox="1">
            <a:spLocks noGrp="1"/>
          </p:cNvSpPr>
          <p:nvPr>
            <p:ph type="body" idx="1"/>
          </p:nvPr>
        </p:nvSpPr>
        <p:spPr>
          <a:xfrm>
            <a:off x="367500" y="48932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2" name="Google Shape;202;p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43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A1414"/>
              </a:buClr>
              <a:buSzPts val="4200"/>
              <a:buNone/>
              <a:defRPr sz="4200">
                <a:solidFill>
                  <a:srgbClr val="BA141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1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4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5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45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5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"/>
          <p:cNvSpPr txBox="1">
            <a:spLocks noGrp="1"/>
          </p:cNvSpPr>
          <p:nvPr>
            <p:ph type="ctrTitle"/>
          </p:nvPr>
        </p:nvSpPr>
        <p:spPr>
          <a:xfrm>
            <a:off x="311708" y="1354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9" name="Google Shape;219;p47"/>
          <p:cNvSpPr txBox="1">
            <a:spLocks noGrp="1"/>
          </p:cNvSpPr>
          <p:nvPr>
            <p:ph type="subTitle" idx="1"/>
          </p:nvPr>
        </p:nvSpPr>
        <p:spPr>
          <a:xfrm>
            <a:off x="311700" y="3748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0" name="Google Shape;220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1" name="Google Shape;221;p47" descr="The Partnership header logo: a sun with four images within it: a hurricane and thunderstorm cloud, a home with a split down the middle and a tornado. The words &quot;The Partnership for Inclusive Disaster Strategies&quot; sit to the right of the logo." title="The Partnership's Header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41950" y="207175"/>
            <a:ext cx="4460100" cy="99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TITLE_4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 txBox="1">
            <a:spLocks noGrp="1"/>
          </p:cNvSpPr>
          <p:nvPr>
            <p:ph type="ctrTitle"/>
          </p:nvPr>
        </p:nvSpPr>
        <p:spPr>
          <a:xfrm>
            <a:off x="311700" y="1354175"/>
            <a:ext cx="8520600" cy="12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4" name="Google Shape;224;p48"/>
          <p:cNvSpPr txBox="1">
            <a:spLocks noGrp="1"/>
          </p:cNvSpPr>
          <p:nvPr>
            <p:ph type="subTitle" idx="1"/>
          </p:nvPr>
        </p:nvSpPr>
        <p:spPr>
          <a:xfrm>
            <a:off x="359850" y="31513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25" name="Google Shape;225;p48" descr="A sun with four icons within it: a hurricane, thunderstorm cloud, home with a split down the middle, and a tornado. The words &quot;The Partnership for Inclusive Disaster Strategies&quot; sit to the right of the sun.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33126" y="232223"/>
            <a:ext cx="4877752" cy="9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■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3751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Open Sans ExtraBold"/>
              <a:buNone/>
              <a:defRPr sz="3200">
                <a:solidFill>
                  <a:schemeClr val="accent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body" idx="1"/>
          </p:nvPr>
        </p:nvSpPr>
        <p:spPr>
          <a:xfrm>
            <a:off x="457200" y="1266325"/>
            <a:ext cx="83751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  <a:defRPr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  <a:defRPr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■"/>
              <a:defRPr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  <a:defRPr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sterstrategie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nou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9"/>
          <p:cNvSpPr txBox="1">
            <a:spLocks noGrp="1"/>
          </p:cNvSpPr>
          <p:nvPr>
            <p:ph type="ctrTitle"/>
          </p:nvPr>
        </p:nvSpPr>
        <p:spPr>
          <a:xfrm>
            <a:off x="458100" y="1587450"/>
            <a:ext cx="8227800" cy="1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45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Shaylin Sluzalis</a:t>
            </a:r>
            <a:endParaRPr sz="5200"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49"/>
          <p:cNvSpPr txBox="1"/>
          <p:nvPr/>
        </p:nvSpPr>
        <p:spPr>
          <a:xfrm>
            <a:off x="2977756" y="4110661"/>
            <a:ext cx="318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www.disasterstrategies.org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49"/>
          <p:cNvSpPr txBox="1">
            <a:spLocks noGrp="1"/>
          </p:cNvSpPr>
          <p:nvPr>
            <p:ph type="subTitle" idx="4294967295"/>
          </p:nvPr>
        </p:nvSpPr>
        <p:spPr>
          <a:xfrm>
            <a:off x="2941644" y="3025388"/>
            <a:ext cx="32607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The Partnership for Inclusive Disaster Strategies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34" name="Google Shape;234;p49"/>
          <p:cNvSpPr txBox="1"/>
          <p:nvPr/>
        </p:nvSpPr>
        <p:spPr>
          <a:xfrm>
            <a:off x="841300" y="4470050"/>
            <a:ext cx="74613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© The Partnership for Inclusive Disaster Strategies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0"/>
          <p:cNvSpPr txBox="1">
            <a:spLocks noGrp="1"/>
          </p:cNvSpPr>
          <p:nvPr>
            <p:ph type="title"/>
          </p:nvPr>
        </p:nvSpPr>
        <p:spPr>
          <a:xfrm>
            <a:off x="460075" y="400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Framing Disability</a:t>
            </a:r>
            <a:endParaRPr/>
          </a:p>
        </p:txBody>
      </p:sp>
      <p:sp>
        <p:nvSpPr>
          <p:cNvPr id="240" name="Google Shape;240;p50"/>
          <p:cNvSpPr txBox="1">
            <a:spLocks noGrp="1"/>
          </p:cNvSpPr>
          <p:nvPr>
            <p:ph type="body" idx="1"/>
          </p:nvPr>
        </p:nvSpPr>
        <p:spPr>
          <a:xfrm>
            <a:off x="460075" y="1139825"/>
            <a:ext cx="8217000" cy="3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A1414"/>
                </a:solidFill>
              </a:rPr>
              <a:t>Social model</a:t>
            </a:r>
            <a:r>
              <a:rPr lang="en"/>
              <a:t> of disability says disabled people: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Are not sick,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Can and do have great lives,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Are oppressed, and that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/>
              <a:t>Ableism is the root  of disabled people’s oppression </a:t>
            </a:r>
            <a:endParaRPr/>
          </a:p>
        </p:txBody>
      </p:sp>
      <p:sp>
        <p:nvSpPr>
          <p:cNvPr id="241" name="Google Shape;241;p50"/>
          <p:cNvSpPr txBox="1"/>
          <p:nvPr/>
        </p:nvSpPr>
        <p:spPr>
          <a:xfrm>
            <a:off x="0" y="0"/>
            <a:ext cx="786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1"/>
          <p:cNvSpPr txBox="1">
            <a:spLocks noGrp="1"/>
          </p:cNvSpPr>
          <p:nvPr>
            <p:ph type="title"/>
          </p:nvPr>
        </p:nvSpPr>
        <p:spPr>
          <a:xfrm>
            <a:off x="460075" y="445025"/>
            <a:ext cx="82170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Ableism</a:t>
            </a:r>
            <a:endParaRPr/>
          </a:p>
        </p:txBody>
      </p:sp>
      <p:sp>
        <p:nvSpPr>
          <p:cNvPr id="247" name="Google Shape;247;p51"/>
          <p:cNvSpPr txBox="1">
            <a:spLocks noGrp="1"/>
          </p:cNvSpPr>
          <p:nvPr>
            <p:ph type="body" idx="1"/>
          </p:nvPr>
        </p:nvSpPr>
        <p:spPr>
          <a:xfrm>
            <a:off x="460075" y="1139825"/>
            <a:ext cx="8217000" cy="3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ableism</a:t>
            </a:r>
            <a:endParaRPr sz="2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u="sng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noun</a:t>
            </a:r>
            <a:endParaRPr sz="2000" b="1" u="sng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able·​ism | \ ˈā-bə-ˌli-zəm  \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Definition of </a:t>
            </a:r>
            <a:r>
              <a:rPr lang="en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ableism: 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discrimination or prejudice against individuals with disabilities’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Merriam –Webster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Oppression based on physical, mental, intellectual, cognitive, sensory or other ability or perceived ability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0" indent="-35560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Melissa Marshall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8" name="Google Shape;248;p51"/>
          <p:cNvSpPr txBox="1">
            <a:spLocks noGrp="1"/>
          </p:cNvSpPr>
          <p:nvPr>
            <p:ph type="sldNum" idx="12"/>
          </p:nvPr>
        </p:nvSpPr>
        <p:spPr>
          <a:xfrm>
            <a:off x="8526758" y="4654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2"/>
          <p:cNvSpPr txBox="1">
            <a:spLocks noGrp="1"/>
          </p:cNvSpPr>
          <p:nvPr>
            <p:ph type="title"/>
          </p:nvPr>
        </p:nvSpPr>
        <p:spPr>
          <a:xfrm>
            <a:off x="460075" y="445025"/>
            <a:ext cx="82170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Intersectionality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2"/>
          <p:cNvSpPr txBox="1">
            <a:spLocks noGrp="1"/>
          </p:cNvSpPr>
          <p:nvPr>
            <p:ph type="body" idx="1"/>
          </p:nvPr>
        </p:nvSpPr>
        <p:spPr>
          <a:xfrm>
            <a:off x="460075" y="1139825"/>
            <a:ext cx="8217000" cy="3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BA1414"/>
                </a:solidFill>
              </a:rPr>
              <a:t>Intersectionality</a:t>
            </a:r>
            <a:r>
              <a:rPr lang="en" b="1"/>
              <a:t> </a:t>
            </a:r>
            <a:r>
              <a:rPr lang="en"/>
              <a:t>is a way to analyze the interlocking effects people with multiple marginalized identities experience.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highlight>
                <a:schemeClr val="lt1"/>
              </a:highlight>
            </a:endParaRPr>
          </a:p>
        </p:txBody>
      </p:sp>
      <p:sp>
        <p:nvSpPr>
          <p:cNvPr id="255" name="Google Shape;255;p52"/>
          <p:cNvSpPr txBox="1">
            <a:spLocks noGrp="1"/>
          </p:cNvSpPr>
          <p:nvPr>
            <p:ph type="sldNum" idx="12"/>
          </p:nvPr>
        </p:nvSpPr>
        <p:spPr>
          <a:xfrm>
            <a:off x="8526758" y="4654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3"/>
          <p:cNvSpPr txBox="1">
            <a:spLocks noGrp="1"/>
          </p:cNvSpPr>
          <p:nvPr>
            <p:ph type="title"/>
          </p:nvPr>
        </p:nvSpPr>
        <p:spPr>
          <a:xfrm>
            <a:off x="460075" y="445025"/>
            <a:ext cx="82170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Intersectionality</a:t>
            </a:r>
            <a:endParaRPr/>
          </a:p>
        </p:txBody>
      </p:sp>
      <p:sp>
        <p:nvSpPr>
          <p:cNvPr id="261" name="Google Shape;261;p53"/>
          <p:cNvSpPr txBox="1">
            <a:spLocks noGrp="1"/>
          </p:cNvSpPr>
          <p:nvPr>
            <p:ph type="body" idx="1"/>
          </p:nvPr>
        </p:nvSpPr>
        <p:spPr>
          <a:xfrm>
            <a:off x="460075" y="1139825"/>
            <a:ext cx="8217000" cy="3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People of Color, religious and ethnic minorities, low income and other multiply marginalized people with disabilities experience disproportionate bias, ableism, and discrimination.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460075" y="445025"/>
            <a:ext cx="82170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 Versus Inclusion</a:t>
            </a:r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3800" y="1139825"/>
            <a:ext cx="8217000" cy="3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BA1414"/>
                </a:solidFill>
              </a:rPr>
              <a:t>Accessibility</a:t>
            </a:r>
            <a:r>
              <a:rPr lang="en"/>
              <a:t>- often refers to complying with standards in the Americans with Disabilities Act (ADA)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BA1414"/>
                </a:solidFill>
              </a:rPr>
              <a:t>Inclusion</a:t>
            </a:r>
            <a:r>
              <a:rPr lang="en"/>
              <a:t>- means going the extra mile to support  people with disabilities’ participation e.g. weighted blankets or noise canceling headphones at clinics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body" idx="1"/>
          </p:nvPr>
        </p:nvSpPr>
        <p:spPr>
          <a:xfrm>
            <a:off x="463500" y="1541400"/>
            <a:ext cx="8217000" cy="20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dirty="0"/>
              <a:t>This project was supported by funds made available from the Centers for Disease Control and Prevention, Center for State, Tribal, Local and Territorial Support, through cooperative agreement OT18-1802, Strengthening Public Health Systems and Services Through National Partnerships to Improve and Protect the Nation’s Health award #6 NU38OT000303-04-02.  Copyright </a:t>
            </a:r>
            <a:r>
              <a:rPr lang="en" sz="1400"/>
              <a:t>© The Partnership for Inclusive Disaster Strategies. </a:t>
            </a:r>
            <a:r>
              <a:rPr lang="en" sz="1400" dirty="0"/>
              <a:t>All rights reserved.</a:t>
            </a:r>
            <a:endParaRPr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opic">
  <a:themeElements>
    <a:clrScheme name="Tropic">
      <a:dk1>
        <a:srgbClr val="000000"/>
      </a:dk1>
      <a:lt1>
        <a:srgbClr val="FFFFFF"/>
      </a:lt1>
      <a:dk2>
        <a:srgbClr val="000000"/>
      </a:dk2>
      <a:lt2>
        <a:srgbClr val="F3BB33"/>
      </a:lt2>
      <a:accent1>
        <a:srgbClr val="B81E05"/>
      </a:accent1>
      <a:accent2>
        <a:srgbClr val="CE93D8"/>
      </a:accent2>
      <a:accent3>
        <a:srgbClr val="4B6B93"/>
      </a:accent3>
      <a:accent4>
        <a:srgbClr val="FF9800"/>
      </a:accent4>
      <a:accent5>
        <a:srgbClr val="4B6B93"/>
      </a:accent5>
      <a:accent6>
        <a:srgbClr val="4B6B93"/>
      </a:accent6>
      <a:hlink>
        <a:srgbClr val="4B6B93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opic">
  <a:themeElements>
    <a:clrScheme name="Tropic">
      <a:dk1>
        <a:srgbClr val="000000"/>
      </a:dk1>
      <a:lt1>
        <a:srgbClr val="FFFFFF"/>
      </a:lt1>
      <a:dk2>
        <a:srgbClr val="000000"/>
      </a:dk2>
      <a:lt2>
        <a:srgbClr val="F3BB33"/>
      </a:lt2>
      <a:accent1>
        <a:srgbClr val="B81E05"/>
      </a:accent1>
      <a:accent2>
        <a:srgbClr val="CE93D8"/>
      </a:accent2>
      <a:accent3>
        <a:srgbClr val="4B6B93"/>
      </a:accent3>
      <a:accent4>
        <a:srgbClr val="FF9800"/>
      </a:accent4>
      <a:accent5>
        <a:srgbClr val="4B6B93"/>
      </a:accent5>
      <a:accent6>
        <a:srgbClr val="4B6B93"/>
      </a:accent6>
      <a:hlink>
        <a:srgbClr val="4B6B93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On-screen Show (16:9)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PT Sans Narrow</vt:lpstr>
      <vt:lpstr>Open Sans ExtraBold</vt:lpstr>
      <vt:lpstr>Arial</vt:lpstr>
      <vt:lpstr>Open Sans</vt:lpstr>
      <vt:lpstr>Calibri</vt:lpstr>
      <vt:lpstr>Simple Light</vt:lpstr>
      <vt:lpstr>Tropic</vt:lpstr>
      <vt:lpstr>Tropic</vt:lpstr>
      <vt:lpstr>Shaylin Sluzalis</vt:lpstr>
      <vt:lpstr>Framing Disability</vt:lpstr>
      <vt:lpstr>Ableism</vt:lpstr>
      <vt:lpstr>Intersectionality </vt:lpstr>
      <vt:lpstr>Intersectionality</vt:lpstr>
      <vt:lpstr>Accessibility Versus Inclusion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Shaylin Sluzalis</cp:lastModifiedBy>
  <cp:revision>1</cp:revision>
  <dcterms:modified xsi:type="dcterms:W3CDTF">2024-08-09T21:52:12Z</dcterms:modified>
</cp:coreProperties>
</file>