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8"/>
  </p:notesMasterIdLst>
  <p:handoutMasterIdLst>
    <p:handoutMasterId r:id="rId9"/>
  </p:handoutMasterIdLst>
  <p:sldIdLst>
    <p:sldId id="333" r:id="rId2"/>
    <p:sldId id="338" r:id="rId3"/>
    <p:sldId id="339" r:id="rId4"/>
    <p:sldId id="347" r:id="rId5"/>
    <p:sldId id="353" r:id="rId6"/>
    <p:sldId id="334" r:id="rId7"/>
  </p:sldIdLst>
  <p:sldSz cx="9144000" cy="5143500" type="screen16x9"/>
  <p:notesSz cx="7315200" cy="9601200"/>
  <p:embeddedFontLst>
    <p:embeddedFont>
      <p:font typeface="Franklin Gothic Book" panose="020B0503020102020204" pitchFamily="34" charset="0"/>
      <p:regular r:id="rId10"/>
      <p:italic r:id="rId11"/>
    </p:embeddedFont>
    <p:embeddedFont>
      <p:font typeface="Myriad Web Pro" panose="020B0604020202020204" charset="0"/>
      <p:regular r:id="rId12"/>
      <p:bold r:id="rId13"/>
      <p:italic r:id="rId14"/>
      <p:boldItalic r:id="rId15"/>
    </p:embeddedFont>
    <p:embeddedFont>
      <p:font typeface="Open Sans" panose="020B0606030504020204" pitchFamily="34" charset="0"/>
      <p:regular r:id="rId16"/>
      <p:bold r:id="rId17"/>
      <p:italic r:id="rId18"/>
      <p:boldItalic r:id="rId19"/>
    </p:embeddedFont>
    <p:embeddedFont>
      <p:font typeface="Ubuntu Light" panose="020B0304030602030204" pitchFamily="34" charset="0"/>
      <p:regular r:id="rId20"/>
      <p:italic r:id="rId2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6B962A-ACDA-C25D-2DFA-B6F1CD0CC231}" name="Wyton, Pamela D. (Pam) (ATSDR/OCOM) (CTR)" initials="WPD(((" userId="S::pdw3@cdc.gov::585746ef-ed6a-43e3-99e9-95aa7bb69c77"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E97215BE-457A-B0F7-EAC3-3A8AEDA643C2}" name="Lowery, Debra (CDC/IOD/OC)" initials="L(" userId="S::wzi7@cdc.gov::dcb381a2-fed9-4f25-97a8-dd5a0cc7b66f" providerId="AD"/>
  <p188:author id="{ACC2C9DE-968B-7E17-5DC6-16879D3F25A9}" name="Farr, Sherry (CDC/NCBDDD/DHDD)" initials="FS(" userId="S::bwa0@cdc.gov::1071970b-23d3-4755-b8d8-8b362ffd4f15"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B7"/>
    <a:srgbClr val="000000"/>
    <a:srgbClr val="D6E3FF"/>
    <a:srgbClr val="EFF4FF"/>
    <a:srgbClr val="A3BFFF"/>
    <a:srgbClr val="AFC8FF"/>
    <a:srgbClr val="97BAFF"/>
    <a:srgbClr val="164380"/>
    <a:srgbClr val="1C56A4"/>
    <a:srgbClr val="1E5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86414" autoAdjust="0"/>
  </p:normalViewPr>
  <p:slideViewPr>
    <p:cSldViewPr snapToGrid="0">
      <p:cViewPr varScale="1">
        <p:scale>
          <a:sx n="104" d="100"/>
          <a:sy n="104" d="100"/>
        </p:scale>
        <p:origin x="84" y="832"/>
      </p:cViewPr>
      <p:guideLst>
        <p:guide orient="horz" pos="564"/>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5/9/2024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5/9/2024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First, I will provide a little background on how our program thinks about disability and why it is so important that this demographic is represented in our public health data systems.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Then I will share a few examples of CDC-funded projects to increase representation of people with disabilities in public health data collection and reporting.</a:t>
            </a:r>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89729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Cleared slide from NSSP CoP Meeting, Jan 2022 (originally from BRFSS Webinar, August 2021) </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b="0" dirty="0"/>
              <a:t>People with represent a key demographic. As many as 1 in 4 of the US adult population reports having one or more disabilities according to recent estimates from BRFSS; and nearly 1 of 10 children has a disability according to recent estimates from the national survey of children’s health (https://jamanetwork.com/journals/jamapediatrics/fullarticle/2773471).</a:t>
            </a:r>
          </a:p>
          <a:p>
            <a:pPr marL="171450" indent="-171450">
              <a:buFont typeface="Arial" panose="020B0604020202020204" pitchFamily="34" charset="0"/>
              <a:buChar char="•"/>
            </a:pPr>
            <a:r>
              <a:rPr lang="en-US" b="0" dirty="0"/>
              <a:t>Most people will have a disability at some point across the lifespan.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dirty="0"/>
              <a:t>People with disabilities are a </a:t>
            </a:r>
            <a:r>
              <a:rPr lang="en-US" b="0" dirty="0">
                <a:solidFill>
                  <a:schemeClr val="accent2"/>
                </a:solidFill>
              </a:rPr>
              <a:t>diverse population.</a:t>
            </a:r>
            <a:r>
              <a:rPr lang="en-US" sz="1000" b="0" i="0" kern="1200" dirty="0">
                <a:solidFill>
                  <a:schemeClr val="tx1"/>
                </a:solidFill>
                <a:effectLst/>
                <a:latin typeface="+mn-lt"/>
                <a:ea typeface="+mn-ea"/>
                <a:cs typeface="+mn-cs"/>
              </a:rPr>
              <a:t> </a:t>
            </a:r>
            <a:r>
              <a:rPr lang="en-US" sz="1000" b="0" i="0" strike="noStrike" kern="1200" baseline="0" dirty="0">
                <a:solidFill>
                  <a:schemeClr val="tx1"/>
                </a:solidFill>
                <a:effectLst/>
                <a:latin typeface="+mn-lt"/>
                <a:ea typeface="+mn-ea"/>
                <a:cs typeface="+mn-cs"/>
              </a:rPr>
              <a:t>Disabilities can affect a person’s: vision, hearing, movement, thinking, remembering, learning, communicating, mental health, and social relationships.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effectLst/>
                <a:latin typeface="Calibri" panose="020F0502020204030204" pitchFamily="34" charset="0"/>
                <a:ea typeface="Times New Roman" panose="02020603050405020304" pitchFamily="18" charset="0"/>
              </a:rPr>
              <a:t>In addition to different types of disabilities, people with disabilities have many different identities, including all race/ethnicities, sexual orientations, and gender identities. </a:t>
            </a:r>
            <a:endParaRPr lang="en-US" sz="1200" b="0" dirty="0">
              <a:effectLst/>
              <a:latin typeface="Times New Roman" panose="02020603050405020304" pitchFamily="18" charset="0"/>
              <a:ea typeface="Times New Roman" panose="02020603050405020304" pitchFamily="18" charset="0"/>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effectLst/>
                <a:latin typeface="Calibri" panose="020F0502020204030204" pitchFamily="34" charset="0"/>
                <a:ea typeface="Times New Roman" panose="02020603050405020304" pitchFamily="18" charset="0"/>
              </a:rPr>
              <a:t>The experiences of people with disabilities often depend on these intersecting identities. </a:t>
            </a:r>
            <a:endParaRPr lang="en-US" sz="1200" b="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is important to understand that </a:t>
            </a:r>
            <a:r>
              <a:rPr lang="en-US" dirty="0">
                <a:solidFill>
                  <a:srgbClr val="21212B"/>
                </a:solidFill>
              </a:rPr>
              <a:t>having a disability should not mean </a:t>
            </a:r>
            <a:r>
              <a:rPr lang="en-US" b="0" dirty="0">
                <a:solidFill>
                  <a:schemeClr val="accent2"/>
                </a:solidFill>
              </a:rPr>
              <a:t>having poor mental or physical health. A</a:t>
            </a:r>
            <a:r>
              <a:rPr lang="en-US" sz="1200" b="0" i="0" kern="1200" dirty="0">
                <a:solidFill>
                  <a:schemeClr val="tx1"/>
                </a:solidFill>
                <a:effectLst/>
                <a:latin typeface="+mn-lt"/>
                <a:ea typeface="+mn-ea"/>
                <a:cs typeface="+mn-cs"/>
              </a:rPr>
              <a:t>lthough disability is associated with health conditions (such as arthritis, mental, or emotional conditions) or events (such as injuries), the functioning, health, independence, and engagement in society of people with disabilities can vary depending on several factors such as: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Severity of the underlying impairment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Social, political, and cultural influences and expectations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Aspects of natural and built surroundings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Availability of assistive technology and devices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Family and community support and engagement</a:t>
            </a:r>
            <a:endParaRPr lang="en-US" b="0" dirty="0"/>
          </a:p>
          <a:p>
            <a:r>
              <a:rPr lang="en-US" dirty="0"/>
              <a:t>Images:  </a:t>
            </a:r>
          </a:p>
          <a:p>
            <a:r>
              <a:rPr lang="en-US" dirty="0"/>
              <a:t>https://www.cdc.gov/ncbddd/disabilityandhealth/disability-inclusion.html</a:t>
            </a:r>
          </a:p>
          <a:p>
            <a:r>
              <a:rPr lang="en-US" dirty="0"/>
              <a:t>https://www.cdc.gov/ncbddd/disabilityandhealth/disability.html</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120511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Cleared slide from NSSP CoP Meeting, Jan 2022, originally from BRFSS Webinar, August 2021</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I</a:t>
            </a:r>
            <a:r>
              <a:rPr lang="en-US" b="0" dirty="0"/>
              <a:t>t is essential that we include people with disabilities in ALL aspects of public health, including data collection. If we exclude people with disabilities, we will not be able to serve the needs of our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b="0" dirty="0"/>
              <a:t>But how can we include people with disabilities as a demographic in our data systems? First, we need to take a step back to recognize that how we think about disability matters.</a:t>
            </a:r>
          </a:p>
          <a:p>
            <a:br>
              <a:rPr lang="en-US" b="0" dirty="0"/>
            </a:br>
            <a:r>
              <a:rPr lang="en-US" b="0" dirty="0"/>
              <a:t>This is a cartoon taken from the University of Illinois that describes two models of disability theory. The bubble on the left represents the medical model of disability, where a disability is seen as an impairment that health care providers should cure or treat. The medical model has been criticized by many researchers and disability advocates because it does not acknowledge that many see disability as an important part of their identity, not something to be cured. This model ignores the important fact that people with disabilities can live healthy and meaningful lives. </a:t>
            </a:r>
          </a:p>
          <a:p>
            <a:endParaRPr lang="en-US" b="0" dirty="0"/>
          </a:p>
          <a:p>
            <a:r>
              <a:rPr lang="en-US" b="0" dirty="0"/>
              <a:t>In contrast, the bubble on the right represents the social model of disability, which sees society and how it is organized as the problem. For example, the problem has nothing to do with the person, but the fact that the building is inaccessible and excludes them from participation. A simple fix, such as a ramp, would make the building accessible to everyone.</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Measurement of </a:t>
            </a:r>
            <a:r>
              <a:rPr lang="en-US" b="0" dirty="0"/>
              <a:t>disability as a demographic is complex, and many different definitions exist.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CDC defines </a:t>
            </a:r>
            <a:r>
              <a:rPr lang="en-US" b="0" dirty="0">
                <a:solidFill>
                  <a:schemeClr val="accent2"/>
                </a:solidFill>
              </a:rPr>
              <a:t>disability</a:t>
            </a:r>
            <a:r>
              <a:rPr lang="en-US" dirty="0"/>
              <a:t> as any condition of the body or mind that makes it more difficult for the person with the condition to do certain activities and interact with the world around them. </a:t>
            </a:r>
            <a:r>
              <a:rPr lang="en-US" b="0" dirty="0"/>
              <a:t>Six common types of disability include vision, hearing, mobility, cognition, independent living, and self-care.</a:t>
            </a:r>
          </a:p>
          <a:p>
            <a:pPr marL="628650" lvl="1" indent="-171450">
              <a:buFont typeface="Arial" panose="020B0604020202020204" pitchFamily="34" charset="0"/>
              <a:buChar char="•"/>
            </a:pPr>
            <a:r>
              <a:rPr lang="en-US" b="0" dirty="0"/>
              <a:t>Based on the </a:t>
            </a:r>
            <a:r>
              <a:rPr lang="en-US" b="0" dirty="0">
                <a:solidFill>
                  <a:schemeClr val="accent2"/>
                </a:solidFill>
              </a:rPr>
              <a:t>WHO International Classification of Functioning (ICF)</a:t>
            </a:r>
            <a:endParaRPr lang="en-US" b="0" i="0" dirty="0">
              <a:solidFill>
                <a:sysClr val="windowText" lastClr="000000">
                  <a:hueOff val="0"/>
                  <a:satOff val="0"/>
                  <a:lumOff val="0"/>
                  <a:alphaOff val="0"/>
                </a:sysClr>
              </a:solidFill>
              <a:latin typeface="Franklin Gothic Book" panose="020B0503020102020204"/>
              <a:ea typeface="+mn-ea"/>
              <a:cs typeface="+mn-cs"/>
            </a:endParaRPr>
          </a:p>
          <a:p>
            <a:pPr marL="628650" lvl="1" indent="-171450">
              <a:buFont typeface="Arial" panose="020B0604020202020204" pitchFamily="34" charset="0"/>
              <a:buChar char="•"/>
            </a:pPr>
            <a:r>
              <a:rPr lang="en-US" b="0" dirty="0"/>
              <a:t>Recognizes that disability is a product of both individual functional impairment </a:t>
            </a:r>
            <a:r>
              <a:rPr lang="en-US" b="0" i="0" dirty="0"/>
              <a:t>and</a:t>
            </a:r>
            <a:r>
              <a:rPr lang="en-US" b="0" dirty="0"/>
              <a:t> exclusion from social participation</a:t>
            </a:r>
          </a:p>
          <a:p>
            <a:pPr marL="628650" lvl="1" indent="-171450">
              <a:buFont typeface="Arial" panose="020B0604020202020204" pitchFamily="34" charset="0"/>
              <a:buChar char="•"/>
            </a:pPr>
            <a:r>
              <a:rPr lang="en-US" b="0" dirty="0"/>
              <a:t>Includes three main dimensions of disability: body structure/function, activity, and participation</a:t>
            </a:r>
          </a:p>
          <a:p>
            <a:pPr marL="457200" lvl="1" indent="0">
              <a:buFont typeface="Arial" panose="020B0604020202020204" pitchFamily="34" charset="0"/>
              <a:buNone/>
            </a:pPr>
            <a:endParaRPr lang="en-US" b="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dirty="0"/>
              <a:t>Measurement of disability on surveys often focuses </a:t>
            </a:r>
            <a:r>
              <a:rPr lang="en-US" dirty="0"/>
              <a:t>on activity limitations within the ICF </a:t>
            </a:r>
            <a:r>
              <a:rPr lang="en-US" b="0" dirty="0"/>
              <a:t>framework. </a:t>
            </a:r>
            <a:r>
              <a:rPr lang="en-US" sz="1200" b="0" i="0" kern="1200" dirty="0">
                <a:solidFill>
                  <a:schemeClr val="tx1"/>
                </a:solidFill>
                <a:effectLst/>
                <a:latin typeface="+mn-lt"/>
                <a:ea typeface="+mn-ea"/>
                <a:cs typeface="+mn-cs"/>
              </a:rPr>
              <a:t>Activity is defined as the execution of a task or action by an individual. The American Community Survey 6-question set and the WGSS are two examples of questionnaires that focus on activity limitations that are commonly included on surveys.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Another way d</a:t>
            </a:r>
            <a:r>
              <a:rPr lang="en-US" sz="1000" b="0" i="0" kern="1200" dirty="0">
                <a:solidFill>
                  <a:srgbClr val="517C6E"/>
                </a:solidFill>
                <a:effectLst/>
                <a:latin typeface="+mn-lt"/>
                <a:ea typeface="+mn-ea"/>
                <a:cs typeface="+mn-cs"/>
              </a:rPr>
              <a:t>isability is measured is by using presence of one or more diagnostic codes when demographic information indicating whether a person has a disability is unavailable, for example in research or surveillance using medical claims or electronic health records. </a:t>
            </a:r>
            <a:r>
              <a:rPr lang="en-US" sz="1000" b="0" dirty="0">
                <a:solidFill>
                  <a:srgbClr val="517C6E"/>
                </a:solidFill>
              </a:rPr>
              <a:t>Focusing on diagnosed health conditions results in an inherent challenge for measuring disability, as diagnostic codes do not map on directly to functional limitations. However, until disability is collected as a demographic at the point of care, diagnostic codes are sometimes the only way to identify people with disabilities within data systems.</a:t>
            </a:r>
            <a:endParaRPr lang="en-US" sz="1000" b="0" i="0" kern="1200" dirty="0">
              <a:solidFill>
                <a:srgbClr val="517C6E"/>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000" b="0" i="0" u="none" kern="1200" dirty="0">
              <a:solidFill>
                <a:srgbClr val="517C6E"/>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b="0" dirty="0"/>
          </a:p>
          <a:p>
            <a:r>
              <a:rPr lang="en-US" b="0" dirty="0"/>
              <a:t>(source: AUCD; https://</a:t>
            </a:r>
            <a:r>
              <a:rPr lang="en-US" dirty="0"/>
              <a:t>disabilityinpublichealth.org/1-1/)</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3707107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Cleared slide presented by Cathy Rice, October 2023</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t>
            </a:r>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a:effectLst/>
                <a:latin typeface="Calibri" panose="020F0502020204030204" pitchFamily="34" charset="0"/>
                <a:ea typeface="Times New Roman" panose="02020603050405020304" pitchFamily="18" charset="0"/>
              </a:rPr>
              <a:t>The COVID-19 pandemic illustrated a dire need for better data on people with disabilities.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dirty="0">
              <a:effectLst/>
              <a:latin typeface="Calibri" panose="020F0502020204030204" pitchFamily="34"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a:effectLst/>
                <a:latin typeface="Calibri" panose="020F0502020204030204" pitchFamily="34" charset="0"/>
                <a:ea typeface="Times New Roman" panose="02020603050405020304" pitchFamily="18" charset="0"/>
              </a:rPr>
              <a:t>Many existing data systems do not include information about disability, meaning that decisions are often made without considering the needs of people with disabilities. The COVID-19 pandemic was no exception.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dirty="0">
              <a:effectLst/>
              <a:latin typeface="Calibri" panose="020F0502020204030204" pitchFamily="34" charset="0"/>
              <a:ea typeface="Times New Roman" panose="02020603050405020304" pitchFamily="18" charset="0"/>
            </a:endParaRPr>
          </a:p>
          <a:p>
            <a:r>
              <a:rPr lang="en-US" dirty="0"/>
              <a:t>The COVID case report form had disability listed, however it was included under the underlying medical conditions section (as neurologic neurodevelopmental, intellectual, physical, vision or hearing impairment), not as a demographic. This question was missing in vast majority of cases (only filled out 7% of the time), and was ultimately removed.</a:t>
            </a:r>
          </a:p>
          <a:p>
            <a:endParaRPr lang="en-US" dirty="0"/>
          </a:p>
          <a:p>
            <a:r>
              <a:rPr lang="en-US" sz="1200" b="0" i="0" u="none" strike="noStrike" baseline="0" dirty="0">
                <a:solidFill>
                  <a:srgbClr val="000000"/>
                </a:solidFill>
                <a:latin typeface="Calibri" panose="020F0502020204030204" pitchFamily="34" charset="0"/>
              </a:rPr>
              <a:t>A lack of data in the early days of the pandemic meant that with disabilities were not included on CDC’s underlying medical conditions page. </a:t>
            </a:r>
          </a:p>
          <a:p>
            <a:pPr marL="171450" indent="-171450">
              <a:buFont typeface="Arial" panose="020B0604020202020204" pitchFamily="34" charset="0"/>
              <a:buChar char="•"/>
            </a:pPr>
            <a:r>
              <a:rPr lang="en-US" sz="1200" b="0" i="0" u="none" strike="noStrike" baseline="0" dirty="0">
                <a:solidFill>
                  <a:srgbClr val="000000"/>
                </a:solidFill>
                <a:latin typeface="Calibri" panose="020F0502020204030204" pitchFamily="34" charset="0"/>
              </a:rPr>
              <a:t>This page was never intended to be a prioritization schema for early vaccination, but it became one. </a:t>
            </a:r>
          </a:p>
          <a:p>
            <a:pPr marL="171450" indent="-171450">
              <a:buFont typeface="Arial" panose="020B0604020202020204" pitchFamily="34" charset="0"/>
              <a:buChar char="•"/>
            </a:pPr>
            <a:r>
              <a:rPr lang="en-US" sz="1200" b="0" i="0" u="none" strike="noStrike" baseline="0" dirty="0">
                <a:solidFill>
                  <a:srgbClr val="000000"/>
                </a:solidFill>
                <a:latin typeface="Calibri" panose="020F0502020204030204" pitchFamily="34" charset="0"/>
              </a:rPr>
              <a:t>So many people, who we would later find out were at increased risk, were not able to get vaccinated as early as we would have liked. </a:t>
            </a:r>
          </a:p>
          <a:p>
            <a:endParaRPr lang="en-US" dirty="0"/>
          </a:p>
          <a:p>
            <a:r>
              <a:rPr lang="en-US" dirty="0"/>
              <a:t>This, and many other countless examples, show that collecting disability status ALL THE TIME, in a way that is similar to other demographic groups such as sex, race, and ethnicity, is essential.</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165463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Cleared slide presented by Cathy Rice, October 2023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CDC is working collaboratively with our partners and people with disabilities to increase representation of people with disabilities as a demographic in our data systems.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Shown on this slide is a screen shot of one of our state profiles which</a:t>
            </a:r>
            <a:r>
              <a:rPr lang="en-US" b="0" i="0" dirty="0">
                <a:solidFill>
                  <a:srgbClr val="000000"/>
                </a:solidFill>
                <a:effectLst/>
                <a:latin typeface="Open Sans" panose="020B0606030504020204" pitchFamily="34" charset="0"/>
              </a:rPr>
              <a:t> provides an overview of disability and health in each state, the District of Columbia, Guam, and Puerto Rico. </a:t>
            </a:r>
          </a:p>
          <a:p>
            <a:r>
              <a:rPr lang="en-US" b="0" i="0" dirty="0">
                <a:solidFill>
                  <a:srgbClr val="000000"/>
                </a:solidFill>
                <a:effectLst/>
                <a:latin typeface="Open Sans" panose="020B0606030504020204" pitchFamily="34" charset="0"/>
              </a:rPr>
              <a:t>These data come from our </a:t>
            </a:r>
            <a:r>
              <a:rPr lang="en-US" b="1" dirty="0"/>
              <a:t>Disability and Health Data System (DHDS), which is a</a:t>
            </a:r>
            <a:r>
              <a:rPr lang="en-US" sz="1200" b="0" dirty="0"/>
              <a:t> web portal providing vital information to better understand the health needs of adults with disabilities using Behavioral Risk Factor Surveillance System (BRFSS) data</a:t>
            </a:r>
          </a:p>
          <a:p>
            <a:pPr marL="171450" indent="-171450">
              <a:buFont typeface="Arial" panose="020B0604020202020204" pitchFamily="34" charset="0"/>
              <a:buChar char="•"/>
            </a:pPr>
            <a:r>
              <a:rPr lang="en-US" dirty="0">
                <a:solidFill>
                  <a:srgbClr val="000000"/>
                </a:solidFill>
              </a:rPr>
              <a:t>Monitors the health of people with disabilities</a:t>
            </a:r>
          </a:p>
          <a:p>
            <a:pPr marL="171450" indent="-171450">
              <a:buFont typeface="Arial" panose="020B0604020202020204" pitchFamily="34" charset="0"/>
              <a:buChar char="•"/>
            </a:pPr>
            <a:r>
              <a:rPr lang="en-US" dirty="0">
                <a:solidFill>
                  <a:srgbClr val="000000"/>
                </a:solidFill>
              </a:rPr>
              <a:t>Supports health program planning, disability research, and emergency planning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A second project is one we are wrapping up in a few months titled: </a:t>
            </a:r>
            <a:r>
              <a:rPr lang="en-US" b="1" dirty="0"/>
              <a:t>Defining disability for syndromic surveillance</a:t>
            </a:r>
          </a:p>
          <a:p>
            <a:pPr marL="285750" indent="-285750">
              <a:buFont typeface="Arial" panose="020B0604020202020204" pitchFamily="34" charset="0"/>
              <a:buChar char="•"/>
            </a:pPr>
            <a:r>
              <a:rPr lang="en-US" sz="1800" b="1" i="0" u="none" strike="noStrike" baseline="0" dirty="0">
                <a:solidFill>
                  <a:srgbClr val="000000"/>
                </a:solidFill>
                <a:latin typeface="Calibri" panose="020F0502020204030204" pitchFamily="34" charset="0"/>
              </a:rPr>
              <a:t>The National Syndromic Surveillance Program (NSSP) is </a:t>
            </a:r>
            <a:r>
              <a:rPr lang="en-US" sz="1800" b="0" i="0" u="none" strike="noStrike" baseline="0" dirty="0">
                <a:solidFill>
                  <a:srgbClr val="000000"/>
                </a:solidFill>
                <a:latin typeface="Calibri" panose="020F0502020204030204" pitchFamily="34" charset="0"/>
              </a:rPr>
              <a:t>a core CDC surveillance system used to detect outbreaks and monitor public health emergencies through surveillance of emergency department (ED) visits. </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800" b="1" i="0" u="none" strike="noStrike" baseline="0" dirty="0">
                <a:solidFill>
                  <a:srgbClr val="000000"/>
                </a:solidFill>
                <a:latin typeface="Calibri" panose="020F0502020204030204" pitchFamily="34" charset="0"/>
              </a:rPr>
              <a:t>However, prior to this project, there has been no way to identify people with disabilities within this system. </a:t>
            </a:r>
            <a:endParaRPr lang="en-US"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b="0" dirty="0"/>
              <a:t>In collaboration with the Association of State and Territorial Health Officials and the National Syndromic Surveillance Program Community of Practice, we have engaged a scientific panel including people with disabilities and syndromic surveillance experts to develop definitions to identify emergency department visits from people with disabilities </a:t>
            </a:r>
          </a:p>
          <a:p>
            <a:pPr marL="285750" indent="-285750">
              <a:buFont typeface="Arial" panose="020B0604020202020204" pitchFamily="34" charset="0"/>
              <a:buChar char="•"/>
            </a:pPr>
            <a:r>
              <a:rPr lang="en-US" b="0" dirty="0"/>
              <a:t>We will be disseminating and promoting use of definitions for disability this summer.</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dirty="0"/>
              <a:t>These definitions can be used to disaggregate monitored health outcomes by disability status and type and will ultimately </a:t>
            </a:r>
            <a:r>
              <a:rPr lang="en-US" sz="1200" strike="noStrike" dirty="0">
                <a:solidFill>
                  <a:schemeClr val="accent2"/>
                </a:solidFill>
              </a:rPr>
              <a:t>help improve emergency </a:t>
            </a:r>
            <a:r>
              <a:rPr lang="en-US" sz="1200" strike="noStrike" dirty="0">
                <a:solidFill>
                  <a:srgbClr val="148764"/>
                </a:solidFill>
              </a:rPr>
              <a:t>and ongoing surveillance efforts</a:t>
            </a:r>
            <a:endParaRPr lang="en-US" b="0" dirty="0"/>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a:t>A third project is </a:t>
            </a:r>
            <a:r>
              <a:rPr lang="en-US" b="0" dirty="0"/>
              <a:t>titled </a:t>
            </a:r>
            <a:r>
              <a:rPr lang="en-US" sz="1200" b="1" i="0" dirty="0"/>
              <a:t>Improving identification of adults with intellectual and developmental disabilities at the point of seeking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rPr>
              <a:t>Standard disability survey question sets capture seeing, hearing, mobility, cognition, self care, independent living, and communication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cap="none" normalizeH="0" baseline="0" dirty="0">
                <a:ln>
                  <a:noFill/>
                </a:ln>
                <a:solidFill>
                  <a:schemeClr val="tx1"/>
                </a:solidFill>
                <a:effectLst/>
                <a:latin typeface="Ubuntu Light" panose="020B0304030602030204" pitchFamily="34" charset="0"/>
                <a:ea typeface="Calibri" panose="020F0502020204030204" pitchFamily="34" charset="0"/>
                <a:cs typeface="Times New Roman" panose="02020603050405020304" pitchFamily="18" charset="0"/>
              </a:rPr>
              <a:t>Recent analyses with SO found that, while nearly all SO athletes self-identified as having </a:t>
            </a:r>
            <a:r>
              <a:rPr kumimoji="0" lang="en-US" altLang="en-US" sz="1200" b="0" i="0" u="none" strike="noStrike" cap="none" normalizeH="0" baseline="0" dirty="0">
                <a:ln>
                  <a:noFill/>
                </a:ln>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an </a:t>
            </a:r>
            <a:r>
              <a:rPr kumimoji="0" lang="en-US" altLang="en-US" sz="1200" b="0" i="0" u="none" strike="noStrike" cap="none" normalizeH="0" baseline="0" dirty="0">
                <a:ln>
                  <a:noFill/>
                </a:ln>
                <a:solidFill>
                  <a:schemeClr val="tx1"/>
                </a:solidFill>
                <a:effectLst/>
                <a:latin typeface="Ubuntu Light" panose="020B0304030602030204" pitchFamily="34" charset="0"/>
                <a:ea typeface="Calibri" panose="020F0502020204030204" pitchFamily="34" charset="0"/>
                <a:cs typeface="Times New Roman" panose="02020603050405020304" pitchFamily="18" charset="0"/>
              </a:rPr>
              <a:t>intellectual/learning disabilit</a:t>
            </a:r>
            <a:r>
              <a:rPr kumimoji="0" lang="en-US" altLang="en-US" sz="1200" b="0" i="0" u="sng" strike="noStrike" cap="none" normalizeH="0" baseline="0" dirty="0">
                <a:ln>
                  <a:noFill/>
                </a:ln>
                <a:solidFill>
                  <a:srgbClr val="008080"/>
                </a:solidFill>
                <a:effectLst/>
                <a:latin typeface="Ubuntu Light" panose="020B0304030602030204" pitchFamily="34" charset="0"/>
                <a:ea typeface="Calibri" panose="020F0502020204030204" pitchFamily="34" charset="0"/>
                <a:cs typeface="Times New Roman" panose="02020603050405020304" pitchFamily="18" charset="0"/>
              </a:rPr>
              <a:t>ies</a:t>
            </a:r>
            <a:r>
              <a:rPr kumimoji="0" lang="en-US" altLang="en-US" sz="1200" b="0" i="0" u="none" strike="noStrike" cap="none" normalizeH="0" baseline="0" dirty="0">
                <a:ln>
                  <a:noFill/>
                </a:ln>
                <a:solidFill>
                  <a:schemeClr val="tx1"/>
                </a:solidFill>
                <a:effectLst/>
                <a:latin typeface="Ubuntu Light" panose="020B0304030602030204" pitchFamily="34" charset="0"/>
                <a:ea typeface="Calibri" panose="020F0502020204030204" pitchFamily="34" charset="0"/>
                <a:cs typeface="Times New Roman" panose="02020603050405020304" pitchFamily="18" charset="0"/>
              </a:rPr>
              <a:t>, less than 10% reported </a:t>
            </a:r>
            <a:r>
              <a:rPr kumimoji="0" lang="en-US" altLang="en-US" sz="1200" b="0" i="0" u="none" strike="noStrike" cap="none" normalizeH="0" baseline="0" dirty="0">
                <a:ln>
                  <a:noFill/>
                </a:ln>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a </a:t>
            </a:r>
            <a:r>
              <a:rPr kumimoji="0" lang="en-US" altLang="en-US" sz="1200" b="0" i="0" u="none" strike="noStrike" cap="none" normalizeH="0" baseline="0" dirty="0">
                <a:ln>
                  <a:noFill/>
                </a:ln>
                <a:solidFill>
                  <a:schemeClr val="tx1"/>
                </a:solidFill>
                <a:effectLst/>
                <a:latin typeface="Ubuntu Light" panose="020B0304030602030204" pitchFamily="34" charset="0"/>
                <a:ea typeface="Calibri" panose="020F0502020204030204" pitchFamily="34" charset="0"/>
                <a:cs typeface="Times New Roman" panose="02020603050405020304" pitchFamily="18" charset="0"/>
              </a:rPr>
              <a:t>significant cognitive </a:t>
            </a:r>
            <a:r>
              <a:rPr kumimoji="0" lang="en-US" altLang="en-US" sz="1200" b="0" i="0" u="none" strike="noStrike" cap="none" normalizeH="0" baseline="0" dirty="0">
                <a:ln>
                  <a:noFill/>
                </a:ln>
                <a:solidFill>
                  <a:srgbClr val="008080"/>
                </a:solidFill>
                <a:effectLst/>
                <a:latin typeface="Ubuntu Light" panose="020B0304030602030204" pitchFamily="34" charset="0"/>
                <a:ea typeface="Calibri" panose="020F0502020204030204" pitchFamily="34" charset="0"/>
                <a:cs typeface="Times New Roman" panose="02020603050405020304" pitchFamily="18" charset="0"/>
              </a:rPr>
              <a:t>difficulty</a:t>
            </a:r>
            <a:endParaRPr kumimoji="0" lang="en-US" altLang="en-US" sz="1200" b="0" i="0" u="none" strike="noStrike" cap="none" normalizeH="0" baseline="0" dirty="0">
              <a:ln>
                <a:noFill/>
              </a:ln>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rPr>
              <a:t>This 3 year project aims to </a:t>
            </a:r>
            <a:r>
              <a:rPr lang="en-US" sz="1200" dirty="0">
                <a:solidFill>
                  <a:srgbClr val="000000"/>
                </a:solidFill>
                <a:latin typeface="Calibri" panose="020F0502020204030204" pitchFamily="34" charset="0"/>
              </a:rPr>
              <a:t>increase representation of people with IDD in administrative data systems by engaging people with IDD and close informants to develop a functional disability demographic checklist including IDD to supplement existing survey questions in a checklist format for use at the point of care. </a:t>
            </a:r>
            <a:endParaRPr lang="en-US"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1200" b="0" i="0" u="none" strike="noStrike" cap="none" normalizeH="0" baseline="0" dirty="0">
              <a:ln>
                <a:noFill/>
              </a:ln>
              <a:solidFill>
                <a:schemeClr val="tx1"/>
              </a:solidFill>
              <a:effectLst/>
              <a:latin typeface="Ubuntu Light" panose="020B0304030602030204" pitchFamily="34" charset="0"/>
              <a:ea typeface="Calibri" panose="020F0502020204030204" pitchFamily="34" charset="0"/>
              <a:cs typeface="Times New Roman" panose="02020603050405020304" pitchFamily="18" charset="0"/>
            </a:endParaRPr>
          </a:p>
          <a:p>
            <a:r>
              <a:rPr lang="en-US" b="0" dirty="0"/>
              <a:t>Finally, a fourth project is titled </a:t>
            </a:r>
            <a:r>
              <a:rPr lang="en-US" b="1" dirty="0"/>
              <a:t>Advancing Equity in State, Tribal, Local, and Territorial Emergency Response for People with Disabilities</a:t>
            </a:r>
          </a:p>
          <a:p>
            <a:pPr marL="285750" indent="-285750" algn="l">
              <a:buFont typeface="Arial" panose="020B0604020202020204" pitchFamily="34" charset="0"/>
              <a:buChar char="•"/>
            </a:pPr>
            <a:r>
              <a:rPr lang="en-US" sz="1800" b="0" i="0" u="none" strike="noStrike" baseline="0" dirty="0">
                <a:latin typeface="Calibri" panose="020F0502020204030204" pitchFamily="34" charset="0"/>
              </a:rPr>
              <a:t>This work is in response to the fact that information included in state-level Emergency Operations Center, or EOC, Situation Reports that inform response efforts at the state and national level may not include data on the health and response needs of people with disabilities.</a:t>
            </a:r>
          </a:p>
          <a:p>
            <a:pPr marL="285750" indent="-285750" algn="l">
              <a:buFont typeface="Arial" panose="020B0604020202020204" pitchFamily="34" charset="0"/>
              <a:buChar char="•"/>
            </a:pPr>
            <a:r>
              <a:rPr lang="en-US" sz="1800" b="0" i="0" u="none" strike="noStrike" baseline="0" dirty="0">
                <a:latin typeface="Calibri" panose="020F0502020204030204" pitchFamily="34" charset="0"/>
              </a:rPr>
              <a:t>This likely stems from a general lack of available case-level data on people with disabilities; however, data sources do exist which </a:t>
            </a:r>
            <a:r>
              <a:rPr lang="en-US" sz="1800" b="1" i="1" u="none" strike="noStrike" baseline="0" dirty="0">
                <a:latin typeface="Arial" panose="020B0604020202020204" pitchFamily="34" charset="0"/>
              </a:rPr>
              <a:t>are </a:t>
            </a:r>
            <a:r>
              <a:rPr lang="en-US" sz="1800" b="0" i="0" u="none" strike="noStrike" baseline="0" dirty="0">
                <a:latin typeface="Calibri" panose="020F0502020204030204" pitchFamily="34" charset="0"/>
              </a:rPr>
              <a:t>available to jurisdictions that can help inform emergency response &amp; recovery.</a:t>
            </a:r>
          </a:p>
          <a:p>
            <a:pPr marL="285750" indent="-285750" algn="l">
              <a:buFont typeface="Arial" panose="020B0604020202020204" pitchFamily="34" charset="0"/>
              <a:buChar char="•"/>
            </a:pPr>
            <a:r>
              <a:rPr lang="en-US" b="0" dirty="0"/>
              <a:t>CSTE in collaboration with CDC</a:t>
            </a:r>
            <a:endParaRPr lang="en-US" sz="1200" b="0" dirty="0">
              <a:effectLst/>
              <a:latin typeface="+mn-lt"/>
              <a:ea typeface="+mn-ea"/>
              <a:cs typeface="+mn-cs"/>
            </a:endParaRPr>
          </a:p>
          <a:p>
            <a:pPr marL="742950" lvl="1" indent="-285750" algn="l">
              <a:buFont typeface="Arial" panose="020B0604020202020204" pitchFamily="34" charset="0"/>
              <a:buChar char="•"/>
            </a:pPr>
            <a:r>
              <a:rPr lang="en-US" sz="1200" dirty="0">
                <a:effectLst/>
                <a:latin typeface="Calibri" panose="020F0502020204030204" pitchFamily="34" charset="0"/>
                <a:ea typeface="MS Mincho" panose="02020609040205080304" pitchFamily="49" charset="-128"/>
                <a:cs typeface="Arial" panose="020B0604020202020204" pitchFamily="34" charset="0"/>
              </a:rPr>
              <a:t>Assessed data collection and sharing methods on people with disabilities during public health emergencies at the state &amp; territorial level</a:t>
            </a:r>
          </a:p>
          <a:p>
            <a:pPr marL="742950" lvl="1" indent="-285750" algn="l">
              <a:buFont typeface="Arial" panose="020B0604020202020204" pitchFamily="34" charset="0"/>
              <a:buChar char="•"/>
            </a:pPr>
            <a:r>
              <a:rPr lang="en-US" sz="1200" dirty="0">
                <a:effectLst/>
                <a:latin typeface="Calibri" panose="020F0502020204030204" pitchFamily="34" charset="0"/>
                <a:ea typeface="MS Mincho" panose="02020609040205080304" pitchFamily="49" charset="-128"/>
                <a:cs typeface="Arial" panose="020B0604020202020204" pitchFamily="34" charset="0"/>
              </a:rPr>
              <a:t>Identified areas of improvement related to data collection, data sources, and data sharing for information on people with disabilities during public health emergencies through gaps analysis</a:t>
            </a:r>
          </a:p>
          <a:p>
            <a:pPr marL="742950" lvl="1" indent="-285750" algn="l">
              <a:buFont typeface="Arial" panose="020B0604020202020204" pitchFamily="34" charset="0"/>
              <a:buChar char="•"/>
            </a:pPr>
            <a:r>
              <a:rPr lang="en-US" sz="1200" dirty="0">
                <a:effectLst/>
                <a:latin typeface="Calibri" panose="020F0502020204030204" pitchFamily="34" charset="0"/>
                <a:ea typeface="MS Mincho" panose="02020609040205080304" pitchFamily="49" charset="-128"/>
                <a:cs typeface="Arial" panose="020B0604020202020204" pitchFamily="34" charset="0"/>
              </a:rPr>
              <a:t>Currently developing a standardized template to be used by jurisdictions for reporting data on people with disabilities in emergency response situational reports </a:t>
            </a:r>
          </a:p>
          <a:p>
            <a:pPr marL="742950" lvl="1" indent="-285750" algn="l">
              <a:buFont typeface="Arial" panose="020B0604020202020204" pitchFamily="34" charset="0"/>
              <a:buChar char="•"/>
            </a:pPr>
            <a:r>
              <a:rPr lang="en-US" sz="1200" dirty="0">
                <a:effectLst/>
                <a:latin typeface="Calibri" panose="020F0502020204030204" pitchFamily="34" charset="0"/>
                <a:ea typeface="MS Mincho" panose="02020609040205080304" pitchFamily="49" charset="-128"/>
                <a:cs typeface="Arial" panose="020B0604020202020204" pitchFamily="34" charset="0"/>
              </a:rPr>
              <a:t>Creating educational materials for STLT public health agencies on importance of capturing and reporting disability data during public health emergency responses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800" dirty="0">
                <a:effectLst/>
                <a:latin typeface="Calibri" panose="020F0502020204030204" pitchFamily="34" charset="0"/>
                <a:ea typeface="MS Mincho" panose="02020609040205080304" pitchFamily="49" charset="-128"/>
                <a:cs typeface="Arial" panose="020B0604020202020204" pitchFamily="34" charset="0"/>
              </a:rPr>
              <a:t>Standardized reporting template to be included in situational reports can be used for capturing and reporting data to inform state-level response for public health intervention to reduce morbidity and mortality, promote health equity, and meet the needs of people with disabilities during disaster response. </a:t>
            </a:r>
          </a:p>
          <a:p>
            <a:endParaRPr lang="en-US" b="0" dirty="0"/>
          </a:p>
          <a:p>
            <a:r>
              <a:rPr lang="en-US" b="0" dirty="0"/>
              <a:t>These are just a few examples of the work CDC is doing in collaboration with partners, including people with disabilities, to increase representation of people with disabilities across all of our public health data systems.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84356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535903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28298931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3" name="TextBox 2"/>
          <p:cNvSpPr txBox="1"/>
          <p:nvPr userDrawn="1"/>
        </p:nvSpPr>
        <p:spPr>
          <a:xfrm>
            <a:off x="127218" y="2746824"/>
            <a:ext cx="7594382" cy="1384995"/>
          </a:xfrm>
          <a:prstGeom prst="rect">
            <a:avLst/>
          </a:prstGeom>
          <a:noFill/>
        </p:spPr>
        <p:txBody>
          <a:bodyPr wrap="square" rtlCol="0">
            <a:spAutoFit/>
          </a:bodyPr>
          <a:lstStyle/>
          <a:p>
            <a:r>
              <a:rPr lang="en-US" sz="1200" dirty="0">
                <a:solidFill>
                  <a:srgbClr val="0057B7"/>
                </a:solidFill>
                <a:latin typeface="Calibri" panose="020F0502020204030204" pitchFamily="34" charset="0"/>
              </a:rPr>
              <a:t>For more information, contact CDC</a:t>
            </a:r>
            <a:br>
              <a:rPr lang="en-US" sz="1200" dirty="0">
                <a:solidFill>
                  <a:srgbClr val="0057B7"/>
                </a:solidFill>
                <a:latin typeface="Calibri" panose="020F0502020204030204" pitchFamily="34" charset="0"/>
              </a:rPr>
            </a:br>
            <a:r>
              <a:rPr lang="en-US" sz="1200" dirty="0">
                <a:solidFill>
                  <a:srgbClr val="0057B7"/>
                </a:solidFill>
                <a:latin typeface="Calibri" panose="020F0502020204030204" pitchFamily="34" charset="0"/>
              </a:rPr>
              <a:t>1-800-CDC-INFO (232-4636)</a:t>
            </a:r>
            <a:br>
              <a:rPr lang="en-US" sz="1200" dirty="0">
                <a:solidFill>
                  <a:srgbClr val="0057B7"/>
                </a:solidFill>
                <a:latin typeface="Calibri" panose="020F0502020204030204" pitchFamily="34" charset="0"/>
              </a:rPr>
            </a:br>
            <a:r>
              <a:rPr lang="en-US" sz="1200" dirty="0">
                <a:solidFill>
                  <a:srgbClr val="0057B7"/>
                </a:solidFill>
                <a:latin typeface="Calibri" panose="020F0502020204030204" pitchFamily="34" charset="0"/>
              </a:rPr>
              <a:t>TTY:  1-888-232-6348    cdc.gov</a:t>
            </a:r>
            <a:br>
              <a:rPr lang="en-US" sz="1200" dirty="0">
                <a:solidFill>
                  <a:srgbClr val="0057B7"/>
                </a:solidFill>
                <a:latin typeface="Calibri" panose="020F0502020204030204" pitchFamily="34" charset="0"/>
              </a:rPr>
            </a:br>
            <a:br>
              <a:rPr lang="en-US" sz="1200" dirty="0">
                <a:solidFill>
                  <a:srgbClr val="0057B7"/>
                </a:solidFill>
                <a:latin typeface="Calibri" panose="020F0502020204030204" pitchFamily="34" charset="0"/>
              </a:rPr>
            </a:br>
            <a:br>
              <a:rPr lang="en-US" sz="1200" dirty="0">
                <a:solidFill>
                  <a:srgbClr val="0057B7"/>
                </a:solidFill>
                <a:latin typeface="Calibri" panose="020F0502020204030204" pitchFamily="34" charset="0"/>
              </a:rPr>
            </a:br>
            <a:r>
              <a:rPr lang="en-US" sz="1200" dirty="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8"/>
            <a:ext cx="8286750" cy="993775"/>
          </a:xfrm>
          <a:prstGeom prst="rect">
            <a:avLst/>
          </a:prstGeom>
        </p:spPr>
        <p:txBody>
          <a:bodyPr/>
          <a:lstStyle>
            <a:lvl1pPr algn="l">
              <a:defRPr sz="24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3"/>
            <a:ext cx="838200" cy="544438"/>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7" r:id="rId1"/>
    <p:sldLayoutId id="2147483823" r:id="rId2"/>
    <p:sldLayoutId id="2147483877" r:id="rId3"/>
    <p:sldLayoutId id="2147483852" r:id="rId4"/>
    <p:sldLayoutId id="2147483883"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guides.library.illinois.edu/c.php?g=549817&amp;p=377456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nru7@cdc.gov"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lIns="91440" tIns="45720" rIns="91440" bIns="45720" anchor="ctr"/>
          <a:lstStyle/>
          <a:p>
            <a:pPr>
              <a:lnSpc>
                <a:spcPct val="100000"/>
              </a:lnSpc>
            </a:pPr>
            <a:r>
              <a:rPr lang="en-US" altLang="en-US" dirty="0"/>
              <a:t>Including people with disability as a demographic in public health data collection and reporting</a:t>
            </a:r>
            <a:endParaRPr lang="en-US" dirty="0"/>
          </a:p>
        </p:txBody>
      </p:sp>
      <p:sp>
        <p:nvSpPr>
          <p:cNvPr id="3" name="Subtitle 2">
            <a:extLst>
              <a:ext uri="{FF2B5EF4-FFF2-40B4-BE49-F238E27FC236}">
                <a16:creationId xmlns:a16="http://schemas.microsoft.com/office/drawing/2014/main" id="{A027815A-D900-45DB-B7E9-7E3E5057AAA1}"/>
              </a:ext>
            </a:extLst>
          </p:cNvPr>
          <p:cNvSpPr>
            <a:spLocks noGrp="1"/>
          </p:cNvSpPr>
          <p:nvPr>
            <p:ph type="subTitle" idx="1"/>
          </p:nvPr>
        </p:nvSpPr>
        <p:spPr>
          <a:xfrm>
            <a:off x="457200" y="2144510"/>
            <a:ext cx="6908800" cy="1803235"/>
          </a:xfrm>
        </p:spPr>
        <p:txBody>
          <a:bodyPr>
            <a:normAutofit fontScale="92500" lnSpcReduction="20000"/>
          </a:bodyPr>
          <a:lstStyle/>
          <a:p>
            <a:pPr>
              <a:lnSpc>
                <a:spcPct val="120000"/>
              </a:lnSpc>
              <a:spcBef>
                <a:spcPts val="600"/>
              </a:spcBef>
            </a:pPr>
            <a:r>
              <a:rPr lang="en-US" dirty="0"/>
              <a:t>Robyn A. Cree, PhD, Epidemiologist</a:t>
            </a:r>
          </a:p>
          <a:p>
            <a:pPr>
              <a:lnSpc>
                <a:spcPct val="120000"/>
              </a:lnSpc>
              <a:spcBef>
                <a:spcPts val="600"/>
              </a:spcBef>
            </a:pPr>
            <a:r>
              <a:rPr lang="en-US" sz="2000" b="0" dirty="0"/>
              <a:t>Disability and Health Data and Science Team</a:t>
            </a:r>
          </a:p>
          <a:p>
            <a:pPr>
              <a:lnSpc>
                <a:spcPct val="120000"/>
              </a:lnSpc>
              <a:spcBef>
                <a:spcPts val="600"/>
              </a:spcBef>
            </a:pPr>
            <a:r>
              <a:rPr lang="en-US" sz="2000" b="0" dirty="0"/>
              <a:t>Disability and Health Promotion Branch</a:t>
            </a:r>
          </a:p>
          <a:p>
            <a:pPr>
              <a:lnSpc>
                <a:spcPct val="120000"/>
              </a:lnSpc>
              <a:spcBef>
                <a:spcPts val="600"/>
              </a:spcBef>
            </a:pPr>
            <a:r>
              <a:rPr lang="en-US" sz="2000" b="0" dirty="0"/>
              <a:t>Division of Human Development and Disability</a:t>
            </a:r>
          </a:p>
          <a:p>
            <a:r>
              <a:rPr lang="en-US" dirty="0"/>
              <a:t> </a:t>
            </a:r>
          </a:p>
        </p:txBody>
      </p:sp>
      <p:sp>
        <p:nvSpPr>
          <p:cNvPr id="4" name="Text Placeholder 3">
            <a:extLst>
              <a:ext uri="{FF2B5EF4-FFF2-40B4-BE49-F238E27FC236}">
                <a16:creationId xmlns:a16="http://schemas.microsoft.com/office/drawing/2014/main" id="{58FFE8E3-8F69-40F6-9D10-8E58648E78B5}"/>
              </a:ext>
            </a:extLst>
          </p:cNvPr>
          <p:cNvSpPr>
            <a:spLocks noGrp="1"/>
          </p:cNvSpPr>
          <p:nvPr>
            <p:ph type="body" sz="quarter" idx="10"/>
          </p:nvPr>
        </p:nvSpPr>
        <p:spPr>
          <a:xfrm>
            <a:off x="457200" y="3789485"/>
            <a:ext cx="6400800" cy="971550"/>
          </a:xfrm>
        </p:spPr>
        <p:txBody>
          <a:bodyPr/>
          <a:lstStyle/>
          <a:p>
            <a:pPr>
              <a:lnSpc>
                <a:spcPct val="170940"/>
              </a:lnSpc>
            </a:pPr>
            <a:r>
              <a:rPr lang="en-US" dirty="0"/>
              <a:t>Thursday May 9, 2024</a:t>
            </a:r>
          </a:p>
        </p:txBody>
      </p:sp>
      <p:sp>
        <p:nvSpPr>
          <p:cNvPr id="7" name="Text Placeholder 6">
            <a:extLst>
              <a:ext uri="{FF2B5EF4-FFF2-40B4-BE49-F238E27FC236}">
                <a16:creationId xmlns:a16="http://schemas.microsoft.com/office/drawing/2014/main" id="{CF2A097E-3484-325A-AFA6-F80D6D1C0BAE}"/>
              </a:ext>
            </a:extLst>
          </p:cNvPr>
          <p:cNvSpPr>
            <a:spLocks noGrp="1"/>
          </p:cNvSpPr>
          <p:nvPr>
            <p:ph type="body" sz="quarter" idx="11"/>
          </p:nvPr>
        </p:nvSpPr>
        <p:spPr/>
        <p:txBody>
          <a:bodyPr/>
          <a:lstStyle/>
          <a:p>
            <a:r>
              <a:rPr lang="en-US" dirty="0"/>
              <a:t>National Center on Birth Defects and Developmental Disabilities</a:t>
            </a:r>
          </a:p>
        </p:txBody>
      </p:sp>
      <p:pic>
        <p:nvPicPr>
          <p:cNvPr id="7172"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5816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8A2C72-B00E-02C6-6D63-524F7646E49A}"/>
              </a:ext>
            </a:extLst>
          </p:cNvPr>
          <p:cNvSpPr>
            <a:spLocks noGrp="1"/>
          </p:cNvSpPr>
          <p:nvPr>
            <p:ph type="title" idx="4294967295"/>
          </p:nvPr>
        </p:nvSpPr>
        <p:spPr bwMode="auto">
          <a:xfrm>
            <a:off x="457199" y="1005575"/>
            <a:ext cx="3640015" cy="31323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ts val="960"/>
              </a:spcBef>
              <a:spcAft>
                <a:spcPct val="0"/>
              </a:spcAft>
              <a:buClr>
                <a:srgbClr val="003BC0"/>
              </a:buClr>
              <a:buSzTx/>
              <a:buFont typeface="Arial" panose="020B0604020202020204" pitchFamily="34" charset="0"/>
              <a:buNone/>
              <a:tabLst/>
              <a:defRPr/>
            </a:pPr>
            <a:r>
              <a:rPr kumimoji="0" lang="en-US" sz="4000" b="1" i="0" u="none" strike="noStrike" kern="1200" cap="none" spc="0" normalizeH="0" baseline="0" noProof="0" dirty="0">
                <a:ln>
                  <a:noFill/>
                </a:ln>
                <a:solidFill>
                  <a:srgbClr val="0057B7"/>
                </a:solidFill>
                <a:effectLst/>
                <a:uLnTx/>
                <a:uFillTx/>
                <a:latin typeface="Calibri" panose="020F0502020204030204" pitchFamily="34" charset="0"/>
                <a:ea typeface="+mn-ea"/>
                <a:cs typeface="+mn-cs"/>
              </a:rPr>
              <a:t>People with disabilities     </a:t>
            </a:r>
            <a:r>
              <a:rPr kumimoji="0" lang="en-US" sz="4000" b="1" i="0" u="none" strike="noStrike" kern="1200" cap="none" spc="0" normalizeH="0" baseline="0" noProof="0" dirty="0">
                <a:ln>
                  <a:noFill/>
                </a:ln>
                <a:solidFill>
                  <a:schemeClr val="tx2"/>
                </a:solidFill>
                <a:effectLst/>
                <a:uLnTx/>
                <a:uFillTx/>
                <a:latin typeface="Calibri" panose="020F0502020204030204" pitchFamily="34" charset="0"/>
                <a:ea typeface="+mn-ea"/>
                <a:cs typeface="+mn-cs"/>
              </a:rPr>
              <a:t>represent a key demographic</a:t>
            </a:r>
          </a:p>
          <a:p>
            <a:pPr marL="0" marR="0" lvl="0" indent="0" algn="l" defTabSz="914400" rtl="0" eaLnBrk="0" fontAlgn="base" latinLnBrk="0" hangingPunct="0">
              <a:lnSpc>
                <a:spcPts val="2200"/>
              </a:lnSpc>
              <a:spcBef>
                <a:spcPct val="20000"/>
              </a:spcBef>
              <a:spcAft>
                <a:spcPct val="0"/>
              </a:spcAft>
              <a:buClr>
                <a:srgbClr val="003BC0"/>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1D1D1D"/>
              </a:solidFill>
              <a:effectLst/>
              <a:uLnTx/>
              <a:uFillTx/>
              <a:latin typeface="Calibri" panose="020F0502020204030204" pitchFamily="34" charset="0"/>
              <a:ea typeface="+mn-ea"/>
              <a:cs typeface="+mn-cs"/>
            </a:endParaRPr>
          </a:p>
        </p:txBody>
      </p:sp>
      <p:pic>
        <p:nvPicPr>
          <p:cNvPr id="7" name="Picture 6" descr="Disability Impacts All of US infographic showing 1 of 4 people impacted">
            <a:extLst>
              <a:ext uri="{FF2B5EF4-FFF2-40B4-BE49-F238E27FC236}">
                <a16:creationId xmlns:a16="http://schemas.microsoft.com/office/drawing/2014/main" id="{A68393EB-E6F7-93C2-2A45-88F299CBAD5E}"/>
              </a:ext>
            </a:extLst>
          </p:cNvPr>
          <p:cNvPicPr>
            <a:picLocks noChangeAspect="1"/>
          </p:cNvPicPr>
          <p:nvPr/>
        </p:nvPicPr>
        <p:blipFill>
          <a:blip r:embed="rId3"/>
          <a:stretch>
            <a:fillRect/>
          </a:stretch>
        </p:blipFill>
        <p:spPr>
          <a:xfrm>
            <a:off x="4572000" y="220388"/>
            <a:ext cx="3876866" cy="3173741"/>
          </a:xfrm>
          <a:prstGeom prst="rect">
            <a:avLst/>
          </a:prstGeom>
        </p:spPr>
      </p:pic>
      <p:sp>
        <p:nvSpPr>
          <p:cNvPr id="8" name="TextBox 7">
            <a:extLst>
              <a:ext uri="{FF2B5EF4-FFF2-40B4-BE49-F238E27FC236}">
                <a16:creationId xmlns:a16="http://schemas.microsoft.com/office/drawing/2014/main" id="{6735C1CB-CA84-B5F6-E14B-5816707D81B5}"/>
              </a:ext>
            </a:extLst>
          </p:cNvPr>
          <p:cNvSpPr txBox="1"/>
          <p:nvPr/>
        </p:nvSpPr>
        <p:spPr>
          <a:xfrm>
            <a:off x="4679079" y="3342347"/>
            <a:ext cx="4381169" cy="923330"/>
          </a:xfrm>
          <a:prstGeom prst="rect">
            <a:avLst/>
          </a:prstGeom>
          <a:noFill/>
        </p:spPr>
        <p:txBody>
          <a:bodyPr wrap="square" rtlCol="0">
            <a:spAutoFit/>
          </a:bodyPr>
          <a:lstStyle/>
          <a:p>
            <a:r>
              <a:rPr lang="en-US" sz="2700" dirty="0">
                <a:solidFill>
                  <a:srgbClr val="000000"/>
                </a:solidFill>
                <a:latin typeface="Calibri" panose="020F0502020204030204" pitchFamily="34" charset="0"/>
              </a:rPr>
              <a:t>One in four adults in the United States has a </a:t>
            </a:r>
            <a:r>
              <a:rPr lang="en-US" sz="2700" dirty="0">
                <a:solidFill>
                  <a:srgbClr val="002485"/>
                </a:solidFill>
                <a:latin typeface="Calibri" panose="020F0502020204030204" pitchFamily="34" charset="0"/>
              </a:rPr>
              <a:t>disability</a:t>
            </a:r>
            <a:r>
              <a:rPr lang="en-US" sz="2700" dirty="0">
                <a:solidFill>
                  <a:srgbClr val="000000"/>
                </a:solidFill>
                <a:latin typeface="Calibri" panose="020F0502020204030204" pitchFamily="34" charset="0"/>
              </a:rPr>
              <a:t>*</a:t>
            </a:r>
          </a:p>
        </p:txBody>
      </p:sp>
      <p:sp>
        <p:nvSpPr>
          <p:cNvPr id="9" name="TextBox 8">
            <a:extLst>
              <a:ext uri="{FF2B5EF4-FFF2-40B4-BE49-F238E27FC236}">
                <a16:creationId xmlns:a16="http://schemas.microsoft.com/office/drawing/2014/main" id="{BB0A74A9-6A20-9159-AED3-2727A8DD278B}"/>
              </a:ext>
            </a:extLst>
          </p:cNvPr>
          <p:cNvSpPr txBox="1"/>
          <p:nvPr/>
        </p:nvSpPr>
        <p:spPr>
          <a:xfrm>
            <a:off x="4679079" y="4330058"/>
            <a:ext cx="4355690" cy="646331"/>
          </a:xfrm>
          <a:prstGeom prst="rect">
            <a:avLst/>
          </a:prstGeom>
          <a:noFill/>
        </p:spPr>
        <p:txBody>
          <a:bodyPr wrap="square" rtlCol="0">
            <a:spAutoFit/>
          </a:bodyPr>
          <a:lstStyle/>
          <a:p>
            <a:r>
              <a:rPr lang="en-US" dirty="0">
                <a:solidFill>
                  <a:srgbClr val="000000"/>
                </a:solidFill>
                <a:latin typeface="Calibri" panose="020F0502020204030204" pitchFamily="34" charset="0"/>
              </a:rPr>
              <a:t>*2021 Behavioral Risk Factor Surveillance System (27.2%)</a:t>
            </a:r>
          </a:p>
        </p:txBody>
      </p:sp>
    </p:spTree>
    <p:extLst>
      <p:ext uri="{BB962C8B-B14F-4D97-AF65-F5344CB8AC3E}">
        <p14:creationId xmlns:p14="http://schemas.microsoft.com/office/powerpoint/2010/main" val="18925405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8B7B9A-A84C-DDE4-B64D-884BBEF31041}"/>
              </a:ext>
            </a:extLst>
          </p:cNvPr>
          <p:cNvSpPr>
            <a:spLocks noGrp="1"/>
          </p:cNvSpPr>
          <p:nvPr>
            <p:ph type="title"/>
          </p:nvPr>
        </p:nvSpPr>
        <p:spPr>
          <a:xfrm>
            <a:off x="457200" y="212285"/>
            <a:ext cx="8229600" cy="857250"/>
          </a:xfrm>
        </p:spPr>
        <p:txBody>
          <a:bodyPr/>
          <a:lstStyle/>
          <a:p>
            <a:r>
              <a:rPr lang="en-US" dirty="0"/>
              <a:t>How we think about disability matters</a:t>
            </a:r>
          </a:p>
        </p:txBody>
      </p:sp>
      <p:pic>
        <p:nvPicPr>
          <p:cNvPr id="4" name="Picture 4" descr="cartoon showing person in wheelchair at bottom of stairs reading sign that says 'everyone welcome, this way [up the stairs]'">
            <a:extLst>
              <a:ext uri="{FF2B5EF4-FFF2-40B4-BE49-F238E27FC236}">
                <a16:creationId xmlns:a16="http://schemas.microsoft.com/office/drawing/2014/main" id="{B9A00335-294B-5C61-4724-4FE21A924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195" y="1063229"/>
            <a:ext cx="3804743" cy="35003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8B30025-7C17-459A-99D7-BB0FCAE79C93}"/>
              </a:ext>
            </a:extLst>
          </p:cNvPr>
          <p:cNvSpPr txBox="1"/>
          <p:nvPr/>
        </p:nvSpPr>
        <p:spPr>
          <a:xfrm>
            <a:off x="179373" y="3692249"/>
            <a:ext cx="2179349" cy="646331"/>
          </a:xfrm>
          <a:prstGeom prst="rect">
            <a:avLst/>
          </a:prstGeom>
          <a:noFill/>
        </p:spPr>
        <p:txBody>
          <a:bodyPr wrap="square" rtlCol="0">
            <a:spAutoFit/>
          </a:bodyPr>
          <a:lstStyle/>
          <a:p>
            <a:r>
              <a:rPr lang="en-US" dirty="0">
                <a:solidFill>
                  <a:srgbClr val="000000"/>
                </a:solidFill>
                <a:latin typeface="Calibri" panose="020F0502020204030204" pitchFamily="34" charset="0"/>
              </a:rPr>
              <a:t>The </a:t>
            </a:r>
            <a:r>
              <a:rPr lang="en-US" b="1" i="1" dirty="0">
                <a:solidFill>
                  <a:srgbClr val="000000"/>
                </a:solidFill>
                <a:latin typeface="Calibri" panose="020F0502020204030204" pitchFamily="34" charset="0"/>
              </a:rPr>
              <a:t>medical model </a:t>
            </a:r>
            <a:r>
              <a:rPr lang="en-US" dirty="0">
                <a:solidFill>
                  <a:srgbClr val="000000"/>
                </a:solidFill>
                <a:latin typeface="Calibri" panose="020F0502020204030204" pitchFamily="34" charset="0"/>
              </a:rPr>
              <a:t>of disability</a:t>
            </a:r>
          </a:p>
        </p:txBody>
      </p:sp>
      <p:sp>
        <p:nvSpPr>
          <p:cNvPr id="6" name="Speech Bubble: Oval 5">
            <a:extLst>
              <a:ext uri="{FF2B5EF4-FFF2-40B4-BE49-F238E27FC236}">
                <a16:creationId xmlns:a16="http://schemas.microsoft.com/office/drawing/2014/main" id="{CF8EDD95-D9D5-F871-E818-EDE4ACBA0C98}"/>
              </a:ext>
            </a:extLst>
          </p:cNvPr>
          <p:cNvSpPr/>
          <p:nvPr/>
        </p:nvSpPr>
        <p:spPr>
          <a:xfrm>
            <a:off x="179373" y="1588040"/>
            <a:ext cx="2461685" cy="1871133"/>
          </a:xfrm>
          <a:prstGeom prst="wedgeEllipseCallou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latin typeface="Calibri" panose="020F0502020204030204" pitchFamily="34" charset="0"/>
                <a:cs typeface="Calibri" panose="020F0502020204030204" pitchFamily="34" charset="0"/>
              </a:rPr>
              <a:t>Her </a:t>
            </a:r>
            <a:r>
              <a:rPr lang="en-US" b="1" dirty="0">
                <a:solidFill>
                  <a:srgbClr val="0057B7"/>
                </a:solidFill>
                <a:latin typeface="Calibri" panose="020F0502020204030204" pitchFamily="34" charset="0"/>
                <a:cs typeface="Calibri" panose="020F0502020204030204" pitchFamily="34" charset="0"/>
              </a:rPr>
              <a:t>impairment</a:t>
            </a:r>
            <a:r>
              <a:rPr lang="en-US" dirty="0">
                <a:solidFill>
                  <a:srgbClr val="517C6E"/>
                </a:solidFill>
                <a:latin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cs typeface="Calibri" panose="020F0502020204030204" pitchFamily="34" charset="0"/>
              </a:rPr>
              <a:t>is the problem! They should cure her or give her prosthetics. </a:t>
            </a:r>
          </a:p>
        </p:txBody>
      </p:sp>
      <p:sp>
        <p:nvSpPr>
          <p:cNvPr id="9" name="TextBox 8">
            <a:extLst>
              <a:ext uri="{FF2B5EF4-FFF2-40B4-BE49-F238E27FC236}">
                <a16:creationId xmlns:a16="http://schemas.microsoft.com/office/drawing/2014/main" id="{A0DB3C6A-571F-B02C-EC5E-90AF45349B77}"/>
              </a:ext>
            </a:extLst>
          </p:cNvPr>
          <p:cNvSpPr txBox="1"/>
          <p:nvPr/>
        </p:nvSpPr>
        <p:spPr>
          <a:xfrm>
            <a:off x="6742968" y="3688111"/>
            <a:ext cx="2179349" cy="646331"/>
          </a:xfrm>
          <a:prstGeom prst="rect">
            <a:avLst/>
          </a:prstGeom>
          <a:noFill/>
        </p:spPr>
        <p:txBody>
          <a:bodyPr wrap="square" rtlCol="0">
            <a:spAutoFit/>
          </a:bodyPr>
          <a:lstStyle/>
          <a:p>
            <a:pPr algn="r"/>
            <a:r>
              <a:rPr lang="en-US" dirty="0">
                <a:solidFill>
                  <a:srgbClr val="000000"/>
                </a:solidFill>
                <a:latin typeface="Calibri" panose="020F0502020204030204" pitchFamily="34" charset="0"/>
              </a:rPr>
              <a:t>The </a:t>
            </a:r>
            <a:r>
              <a:rPr lang="en-US" b="1" i="1" dirty="0">
                <a:solidFill>
                  <a:srgbClr val="000000"/>
                </a:solidFill>
                <a:latin typeface="Calibri" panose="020F0502020204030204" pitchFamily="34" charset="0"/>
              </a:rPr>
              <a:t>social model </a:t>
            </a:r>
            <a:r>
              <a:rPr lang="en-US" dirty="0">
                <a:solidFill>
                  <a:srgbClr val="000000"/>
                </a:solidFill>
                <a:latin typeface="Calibri" panose="020F0502020204030204" pitchFamily="34" charset="0"/>
              </a:rPr>
              <a:t>of disability</a:t>
            </a:r>
          </a:p>
        </p:txBody>
      </p:sp>
      <p:sp>
        <p:nvSpPr>
          <p:cNvPr id="7" name="Speech Bubble: Oval 6">
            <a:extLst>
              <a:ext uri="{FF2B5EF4-FFF2-40B4-BE49-F238E27FC236}">
                <a16:creationId xmlns:a16="http://schemas.microsoft.com/office/drawing/2014/main" id="{BF5E3ED6-95C6-DA83-570C-6ABF39D4CA6B}"/>
              </a:ext>
            </a:extLst>
          </p:cNvPr>
          <p:cNvSpPr/>
          <p:nvPr/>
        </p:nvSpPr>
        <p:spPr>
          <a:xfrm flipH="1">
            <a:off x="6429383" y="1588039"/>
            <a:ext cx="2514600" cy="1871133"/>
          </a:xfrm>
          <a:prstGeom prst="wedgeEllipseCallou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latin typeface="Calibri" panose="020F0502020204030204" pitchFamily="34" charset="0"/>
                <a:cs typeface="Calibri" panose="020F0502020204030204" pitchFamily="34" charset="0"/>
              </a:rPr>
              <a:t>The </a:t>
            </a:r>
            <a:r>
              <a:rPr lang="en-US" b="1" dirty="0">
                <a:solidFill>
                  <a:srgbClr val="0057B7"/>
                </a:solidFill>
                <a:latin typeface="Calibri" panose="020F0502020204030204" pitchFamily="34" charset="0"/>
                <a:cs typeface="Calibri" panose="020F0502020204030204" pitchFamily="34" charset="0"/>
              </a:rPr>
              <a:t>stairs</a:t>
            </a:r>
            <a:r>
              <a:rPr lang="en-US" dirty="0">
                <a:solidFill>
                  <a:srgbClr val="000000"/>
                </a:solidFill>
                <a:latin typeface="Calibri" panose="020F0502020204030204" pitchFamily="34" charset="0"/>
                <a:cs typeface="Calibri" panose="020F0502020204030204" pitchFamily="34" charset="0"/>
              </a:rPr>
              <a:t> are the problem! They should build a ramp.</a:t>
            </a:r>
          </a:p>
        </p:txBody>
      </p:sp>
      <p:sp>
        <p:nvSpPr>
          <p:cNvPr id="5" name="TextBox 4">
            <a:extLst>
              <a:ext uri="{FF2B5EF4-FFF2-40B4-BE49-F238E27FC236}">
                <a16:creationId xmlns:a16="http://schemas.microsoft.com/office/drawing/2014/main" id="{A07D7F5D-7E9E-DA20-2FC3-9CF0ADBCE8BA}"/>
              </a:ext>
            </a:extLst>
          </p:cNvPr>
          <p:cNvSpPr txBox="1"/>
          <p:nvPr/>
        </p:nvSpPr>
        <p:spPr>
          <a:xfrm>
            <a:off x="211666" y="4540597"/>
            <a:ext cx="8932334" cy="738664"/>
          </a:xfrm>
          <a:prstGeom prst="rect">
            <a:avLst/>
          </a:prstGeom>
          <a:noFill/>
        </p:spPr>
        <p:txBody>
          <a:bodyPr wrap="square" rtlCol="0">
            <a:spAutoFit/>
          </a:bodyPr>
          <a:lstStyle/>
          <a:p>
            <a:pPr algn="r"/>
            <a:r>
              <a:rPr lang="en-US" sz="1400" dirty="0">
                <a:solidFill>
                  <a:srgbClr val="000000"/>
                </a:solidFill>
                <a:latin typeface="Calibri" panose="020F0502020204030204" pitchFamily="34" charset="0"/>
              </a:rPr>
              <a:t>University of Illinois Disability Theory; </a:t>
            </a:r>
            <a:r>
              <a:rPr lang="en-US" sz="1400" dirty="0">
                <a:solidFill>
                  <a:srgbClr val="000000"/>
                </a:solidFill>
                <a:latin typeface="Calibri" panose="020F0502020204030204" pitchFamily="34" charset="0"/>
                <a:hlinkClick r:id="rId4"/>
              </a:rPr>
              <a:t>https://guides.library.illinois.edu/c.php?g=549817&amp;p=3774564</a:t>
            </a:r>
            <a:endParaRPr lang="en-US" sz="1400" dirty="0">
              <a:solidFill>
                <a:srgbClr val="000000"/>
              </a:solidFill>
              <a:latin typeface="Calibri" panose="020F0502020204030204" pitchFamily="34" charset="0"/>
            </a:endParaRPr>
          </a:p>
          <a:p>
            <a:pPr algn="r"/>
            <a:r>
              <a:rPr lang="en-US" sz="1400" dirty="0">
                <a:solidFill>
                  <a:srgbClr val="000000"/>
                </a:solidFill>
                <a:latin typeface="Calibri" panose="020F0502020204030204" pitchFamily="34" charset="0"/>
              </a:rPr>
              <a:t>Association of University Centers on Disabilities; https://disabilityinpublichealth.org/1-1/</a:t>
            </a:r>
          </a:p>
          <a:p>
            <a:pPr algn="r"/>
            <a:r>
              <a:rPr lang="en-US" sz="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80090365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E8DF4-3938-7268-2F66-72BA330F8F7E}"/>
              </a:ext>
            </a:extLst>
          </p:cNvPr>
          <p:cNvSpPr>
            <a:spLocks noGrp="1"/>
          </p:cNvSpPr>
          <p:nvPr>
            <p:ph type="title"/>
          </p:nvPr>
        </p:nvSpPr>
        <p:spPr>
          <a:xfrm>
            <a:off x="457200" y="-857250"/>
            <a:ext cx="8229600" cy="857250"/>
          </a:xfrm>
        </p:spPr>
        <p:txBody>
          <a:bodyPr anchor="b" anchorCtr="0"/>
          <a:lstStyle/>
          <a:p>
            <a:r>
              <a:rPr lang="en-US" b="0" dirty="0">
                <a:ea typeface="Times New Roman" panose="02020603050405020304" pitchFamily="18" charset="0"/>
              </a:rPr>
              <a:t>COVID-19 pandemic illustrated a dire need for better data on people with disabilities</a:t>
            </a:r>
            <a:endParaRPr lang="en-US" dirty="0"/>
          </a:p>
        </p:txBody>
      </p:sp>
      <p:sp>
        <p:nvSpPr>
          <p:cNvPr id="2" name="Text Placeholder 1">
            <a:extLst>
              <a:ext uri="{FF2B5EF4-FFF2-40B4-BE49-F238E27FC236}">
                <a16:creationId xmlns:a16="http://schemas.microsoft.com/office/drawing/2014/main" id="{7A01F722-3A9D-37F5-B7DD-9650BA30155F}"/>
              </a:ext>
            </a:extLst>
          </p:cNvPr>
          <p:cNvSpPr>
            <a:spLocks noGrp="1"/>
          </p:cNvSpPr>
          <p:nvPr>
            <p:ph type="body" sz="quarter" idx="10"/>
          </p:nvPr>
        </p:nvSpPr>
        <p:spPr>
          <a:xfrm>
            <a:off x="316522" y="444694"/>
            <a:ext cx="3988777" cy="3132350"/>
          </a:xfrm>
        </p:spPr>
        <p:txBody>
          <a:bodyPr/>
          <a:lstStyle/>
          <a:p>
            <a:r>
              <a:rPr lang="en-US" b="0" dirty="0"/>
              <a:t>Disability status rarely completed in COVID-19 case report forms</a:t>
            </a:r>
          </a:p>
          <a:p>
            <a:endParaRPr lang="en-US" dirty="0"/>
          </a:p>
        </p:txBody>
      </p:sp>
      <p:sp>
        <p:nvSpPr>
          <p:cNvPr id="4" name="Text Placeholder 1">
            <a:extLst>
              <a:ext uri="{FF2B5EF4-FFF2-40B4-BE49-F238E27FC236}">
                <a16:creationId xmlns:a16="http://schemas.microsoft.com/office/drawing/2014/main" id="{913DF10B-9C08-02C8-A2A9-60CD7BFAFF4D}"/>
              </a:ext>
            </a:extLst>
          </p:cNvPr>
          <p:cNvSpPr txBox="1">
            <a:spLocks/>
          </p:cNvSpPr>
          <p:nvPr/>
        </p:nvSpPr>
        <p:spPr bwMode="auto">
          <a:xfrm>
            <a:off x="4680437" y="444694"/>
            <a:ext cx="3988777" cy="31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ts val="2200"/>
              </a:lnSpc>
              <a:spcBef>
                <a:spcPct val="20000"/>
              </a:spcBef>
              <a:spcAft>
                <a:spcPct val="0"/>
              </a:spcAft>
              <a:buClr>
                <a:srgbClr val="003BC0"/>
              </a:buClr>
              <a:buFont typeface="Arial" panose="020B0604020202020204" pitchFamily="34" charset="0"/>
              <a:buChar char="•"/>
              <a:defRPr sz="2000" b="1" kern="1200">
                <a:solidFill>
                  <a:srgbClr val="1D1D1D"/>
                </a:solidFill>
                <a:latin typeface="Calibri" panose="020F0502020204030204" pitchFamily="34" charset="0"/>
                <a:ea typeface="+mn-ea"/>
                <a:cs typeface="+mn-cs"/>
              </a:defRPr>
            </a:lvl1pPr>
            <a:lvl2pPr marL="457200" indent="-169863" algn="l" rtl="0" eaLnBrk="0" fontAlgn="base" hangingPunct="0">
              <a:lnSpc>
                <a:spcPts val="2000"/>
              </a:lnSpc>
              <a:spcBef>
                <a:spcPct val="20000"/>
              </a:spcBef>
              <a:spcAft>
                <a:spcPct val="0"/>
              </a:spcAft>
              <a:buClr>
                <a:srgbClr val="005761"/>
              </a:buClr>
              <a:buFont typeface="Arial" panose="020B0604020202020204" pitchFamily="34" charset="0"/>
              <a:buChar char="-"/>
              <a:tabLst>
                <a:tab pos="400050" algn="l"/>
              </a:tabLst>
              <a:defRPr sz="1800" kern="1200">
                <a:solidFill>
                  <a:srgbClr val="1D1D1D"/>
                </a:solidFill>
                <a:latin typeface="Calibri" panose="020F0502020204030204" pitchFamily="34" charset="0"/>
                <a:ea typeface="+mn-ea"/>
                <a:cs typeface="+mn-cs"/>
              </a:defRPr>
            </a:lvl2pPr>
            <a:lvl3pPr marL="1143000" indent="-228600" algn="l" rtl="0" eaLnBrk="0" fontAlgn="base" hangingPunct="0">
              <a:lnSpc>
                <a:spcPts val="2000"/>
              </a:lnSpc>
              <a:spcBef>
                <a:spcPct val="20000"/>
              </a:spcBef>
              <a:spcAft>
                <a:spcPct val="0"/>
              </a:spcAft>
              <a:buClr>
                <a:srgbClr val="5A5A5A"/>
              </a:buClr>
              <a:buFont typeface="Arial" panose="020B0604020202020204" pitchFamily="34" charset="0"/>
              <a:buChar char="•"/>
              <a:defRPr sz="20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a:t>Paucity of data in the literature</a:t>
            </a:r>
          </a:p>
          <a:p>
            <a:endParaRPr lang="en-US" dirty="0"/>
          </a:p>
        </p:txBody>
      </p:sp>
      <p:pic>
        <p:nvPicPr>
          <p:cNvPr id="5" name="Picture 4" descr="picture of a COVID case report form" title="picture of a case form">
            <a:extLst>
              <a:ext uri="{FF2B5EF4-FFF2-40B4-BE49-F238E27FC236}">
                <a16:creationId xmlns:a16="http://schemas.microsoft.com/office/drawing/2014/main" id="{BD994D4F-7A71-7E54-5297-8EBF155805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2663" y="1178332"/>
            <a:ext cx="5334275" cy="3759189"/>
          </a:xfrm>
          <a:prstGeom prst="rect">
            <a:avLst/>
          </a:prstGeom>
        </p:spPr>
      </p:pic>
    </p:spTree>
    <p:extLst>
      <p:ext uri="{BB962C8B-B14F-4D97-AF65-F5344CB8AC3E}">
        <p14:creationId xmlns:p14="http://schemas.microsoft.com/office/powerpoint/2010/main" val="169862495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DCC9AC-6ADC-A85B-1C10-201343979491}"/>
              </a:ext>
            </a:extLst>
          </p:cNvPr>
          <p:cNvSpPr>
            <a:spLocks noGrp="1"/>
          </p:cNvSpPr>
          <p:nvPr>
            <p:ph type="title"/>
          </p:nvPr>
        </p:nvSpPr>
        <p:spPr>
          <a:xfrm>
            <a:off x="457201" y="3350323"/>
            <a:ext cx="8294913" cy="871538"/>
          </a:xfrm>
        </p:spPr>
        <p:txBody>
          <a:bodyPr/>
          <a:lstStyle/>
          <a:p>
            <a:r>
              <a:rPr lang="en-US" dirty="0"/>
              <a:t>Data</a:t>
            </a:r>
          </a:p>
        </p:txBody>
      </p:sp>
      <p:sp>
        <p:nvSpPr>
          <p:cNvPr id="10" name="Text Placeholder 2">
            <a:extLst>
              <a:ext uri="{FF2B5EF4-FFF2-40B4-BE49-F238E27FC236}">
                <a16:creationId xmlns:a16="http://schemas.microsoft.com/office/drawing/2014/main" id="{365AE288-51BD-2E15-6E33-648BC3008B8E}"/>
              </a:ext>
            </a:extLst>
          </p:cNvPr>
          <p:cNvSpPr>
            <a:spLocks noGrp="1"/>
          </p:cNvSpPr>
          <p:nvPr>
            <p:ph type="body" idx="1"/>
          </p:nvPr>
        </p:nvSpPr>
        <p:spPr>
          <a:xfrm>
            <a:off x="457201" y="4425696"/>
            <a:ext cx="7772400" cy="426244"/>
          </a:xfrm>
        </p:spPr>
        <p:txBody>
          <a:bodyPr lIns="91440" tIns="45720" rIns="91440" bIns="45720" anchor="b"/>
          <a:lstStyle/>
          <a:p>
            <a:r>
              <a:rPr lang="en-US" dirty="0">
                <a:latin typeface="Calibri"/>
                <a:cs typeface="Calibri"/>
              </a:rPr>
              <a:t>Need different, better, and faster...and inclusive… </a:t>
            </a:r>
          </a:p>
          <a:p>
            <a:r>
              <a:rPr lang="en-US" dirty="0">
                <a:latin typeface="Calibri"/>
                <a:cs typeface="Calibri"/>
              </a:rPr>
              <a:t>	ongoing public health and emergency preparation and response</a:t>
            </a:r>
          </a:p>
        </p:txBody>
      </p:sp>
      <p:pic>
        <p:nvPicPr>
          <p:cNvPr id="11" name="Picture 10" descr="website screenshot showing charts and graphs from CDC Disability Impacts for Arkansas">
            <a:extLst>
              <a:ext uri="{FF2B5EF4-FFF2-40B4-BE49-F238E27FC236}">
                <a16:creationId xmlns:a16="http://schemas.microsoft.com/office/drawing/2014/main" id="{755447E6-8243-C2D6-9E26-21FB042DED0B}"/>
              </a:ext>
            </a:extLst>
          </p:cNvPr>
          <p:cNvPicPr>
            <a:picLocks noChangeAspect="1"/>
          </p:cNvPicPr>
          <p:nvPr/>
        </p:nvPicPr>
        <p:blipFill>
          <a:blip r:embed="rId3"/>
          <a:stretch>
            <a:fillRect/>
          </a:stretch>
        </p:blipFill>
        <p:spPr>
          <a:xfrm>
            <a:off x="2975539" y="208033"/>
            <a:ext cx="3258236" cy="3802482"/>
          </a:xfrm>
          <a:prstGeom prst="rect">
            <a:avLst/>
          </a:prstGeom>
        </p:spPr>
      </p:pic>
    </p:spTree>
    <p:extLst>
      <p:ext uri="{BB962C8B-B14F-4D97-AF65-F5344CB8AC3E}">
        <p14:creationId xmlns:p14="http://schemas.microsoft.com/office/powerpoint/2010/main" val="156021717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9723B-A885-1579-677D-1399679DA948}"/>
              </a:ext>
            </a:extLst>
          </p:cNvPr>
          <p:cNvSpPr>
            <a:spLocks noGrp="1"/>
          </p:cNvSpPr>
          <p:nvPr>
            <p:ph type="title"/>
          </p:nvPr>
        </p:nvSpPr>
        <p:spPr/>
        <p:txBody>
          <a:bodyPr/>
          <a:lstStyle/>
          <a:p>
            <a:r>
              <a:rPr lang="en-US" dirty="0"/>
              <a:t>Thank you</a:t>
            </a:r>
          </a:p>
        </p:txBody>
      </p:sp>
      <p:sp>
        <p:nvSpPr>
          <p:cNvPr id="2" name="Title 2">
            <a:extLst>
              <a:ext uri="{FF2B5EF4-FFF2-40B4-BE49-F238E27FC236}">
                <a16:creationId xmlns:a16="http://schemas.microsoft.com/office/drawing/2014/main" id="{3143A92C-0320-76C1-8A08-28F0F09E98D6}"/>
              </a:ext>
            </a:extLst>
          </p:cNvPr>
          <p:cNvSpPr txBox="1">
            <a:spLocks/>
          </p:cNvSpPr>
          <p:nvPr/>
        </p:nvSpPr>
        <p:spPr>
          <a:xfrm>
            <a:off x="457200" y="1063229"/>
            <a:ext cx="8288119" cy="857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050" dirty="0">
              <a:solidFill>
                <a:srgbClr val="000000"/>
              </a:solidFill>
              <a:latin typeface="Calibri" panose="020F0502020204030204" pitchFamily="34" charset="0"/>
              <a:cs typeface="Calibri" panose="020F0502020204030204" pitchFamily="34" charset="0"/>
            </a:endParaRPr>
          </a:p>
          <a:p>
            <a:pPr algn="ctr"/>
            <a:r>
              <a:rPr lang="en-US" sz="2400" dirty="0">
                <a:solidFill>
                  <a:srgbClr val="0057B7"/>
                </a:solidFill>
                <a:latin typeface="Calibri" panose="020F0502020204030204" pitchFamily="34" charset="0"/>
                <a:cs typeface="Calibri" panose="020F0502020204030204" pitchFamily="34" charset="0"/>
              </a:rPr>
              <a:t>For more information please contact:</a:t>
            </a:r>
          </a:p>
          <a:p>
            <a:pPr algn="ctr"/>
            <a:endParaRPr lang="en-US" sz="2400" dirty="0">
              <a:solidFill>
                <a:srgbClr val="0057B7"/>
              </a:solidFill>
              <a:latin typeface="Calibri" panose="020F0502020204030204" pitchFamily="34" charset="0"/>
              <a:cs typeface="Calibri" panose="020F0502020204030204" pitchFamily="34" charset="0"/>
            </a:endParaRPr>
          </a:p>
          <a:p>
            <a:pPr algn="ctr"/>
            <a:r>
              <a:rPr lang="en-US" sz="2400" dirty="0">
                <a:solidFill>
                  <a:srgbClr val="000000"/>
                </a:solidFill>
                <a:latin typeface="Calibri" panose="020F0502020204030204" pitchFamily="34" charset="0"/>
                <a:cs typeface="Calibri" panose="020F0502020204030204" pitchFamily="34" charset="0"/>
              </a:rPr>
              <a:t>Robyn Cree, PhD</a:t>
            </a:r>
          </a:p>
          <a:p>
            <a:pPr algn="ctr"/>
            <a:r>
              <a:rPr lang="en-US" sz="2400" dirty="0">
                <a:solidFill>
                  <a:srgbClr val="0000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nru7@cdc.gov</a:t>
            </a:r>
            <a:endParaRPr lang="en-US" sz="2400" dirty="0">
              <a:solidFill>
                <a:srgbClr val="000000"/>
              </a:solidFill>
              <a:latin typeface="Calibri" panose="020F0502020204030204" pitchFamily="34" charset="0"/>
              <a:cs typeface="Calibri" panose="020F0502020204030204" pitchFamily="34" charset="0"/>
            </a:endParaRPr>
          </a:p>
          <a:p>
            <a:pPr algn="ctr"/>
            <a:endParaRPr lang="en-US" sz="2400" b="1" dirty="0">
              <a:latin typeface="Calibri" panose="020F0502020204030204" pitchFamily="34" charset="0"/>
              <a:cs typeface="Calibri" panose="020F0502020204030204" pitchFamily="34" charset="0"/>
            </a:endParaRPr>
          </a:p>
          <a:p>
            <a:endParaRPr lang="en-US" sz="3300" dirty="0"/>
          </a:p>
        </p:txBody>
      </p:sp>
    </p:spTree>
    <p:extLst>
      <p:ext uri="{BB962C8B-B14F-4D97-AF65-F5344CB8AC3E}">
        <p14:creationId xmlns:p14="http://schemas.microsoft.com/office/powerpoint/2010/main" val="1087865023"/>
      </p:ext>
    </p:extLst>
  </p:cSld>
  <p:clrMapOvr>
    <a:masterClrMapping/>
  </p:clrMapOvr>
  <p:transition>
    <p:fade/>
  </p:transition>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TotalTime>
  <Words>2081</Words>
  <Application>Microsoft Office PowerPoint</Application>
  <PresentationFormat>On-screen Show (16:9)</PresentationFormat>
  <Paragraphs>122</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Myriad Web Pro</vt:lpstr>
      <vt:lpstr>Times New Roman</vt:lpstr>
      <vt:lpstr>Open Sans</vt:lpstr>
      <vt:lpstr>Franklin Gothic Book</vt:lpstr>
      <vt:lpstr>Calibri</vt:lpstr>
      <vt:lpstr>Ubuntu Light</vt:lpstr>
      <vt:lpstr>NCEH_ATSDR_combined</vt:lpstr>
      <vt:lpstr>Including people with disability as a demographic in public health data collection and reporting</vt:lpstr>
      <vt:lpstr>People with disabilities     represent a key demographic </vt:lpstr>
      <vt:lpstr>How we think about disability matters</vt:lpstr>
      <vt:lpstr>COVID-19 pandemic illustrated a dire need for better data on people with disabilities</vt:lpstr>
      <vt:lpstr>Data</vt:lpstr>
      <vt:lpstr>Thank you</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Poelstra, James</cp:lastModifiedBy>
  <cp:revision>26</cp:revision>
  <dcterms:created xsi:type="dcterms:W3CDTF">2011-03-17T17:43:16Z</dcterms:created>
  <dcterms:modified xsi:type="dcterms:W3CDTF">2024-05-09T15:46:21Z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ies>
</file>