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6"/>
  </p:notesMasterIdLst>
  <p:sldIdLst>
    <p:sldId id="256" r:id="rId5"/>
    <p:sldId id="1237" r:id="rId6"/>
    <p:sldId id="262" r:id="rId7"/>
    <p:sldId id="260" r:id="rId8"/>
    <p:sldId id="1310" r:id="rId9"/>
    <p:sldId id="1248" r:id="rId10"/>
    <p:sldId id="266" r:id="rId11"/>
    <p:sldId id="1245" r:id="rId12"/>
    <p:sldId id="1247" r:id="rId13"/>
    <p:sldId id="1312" r:id="rId14"/>
    <p:sldId id="1314" r:id="rId15"/>
    <p:sldId id="1320" r:id="rId16"/>
    <p:sldId id="1318" r:id="rId17"/>
    <p:sldId id="1315" r:id="rId18"/>
    <p:sldId id="1316" r:id="rId19"/>
    <p:sldId id="1317" r:id="rId20"/>
    <p:sldId id="1311" r:id="rId21"/>
    <p:sldId id="1319" r:id="rId22"/>
    <p:sldId id="1313" r:id="rId23"/>
    <p:sldId id="1288" r:id="rId24"/>
    <p:sldId id="1289" r:id="rId25"/>
    <p:sldId id="1290" r:id="rId26"/>
    <p:sldId id="1291" r:id="rId27"/>
    <p:sldId id="1292" r:id="rId28"/>
    <p:sldId id="1272" r:id="rId29"/>
    <p:sldId id="1251" r:id="rId30"/>
    <p:sldId id="1267" r:id="rId31"/>
    <p:sldId id="1254" r:id="rId32"/>
    <p:sldId id="1257" r:id="rId33"/>
    <p:sldId id="1255" r:id="rId34"/>
    <p:sldId id="1269"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ia5gomREAQry1zZmZJk1eulLJzF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aa Eldabl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4766B7-C872-481B-8DF3-3AE9137EF398}" v="448" dt="2024-05-13T20:00:11.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1" autoAdjust="0"/>
    <p:restoredTop sz="86414" autoAdjust="0"/>
  </p:normalViewPr>
  <p:slideViewPr>
    <p:cSldViewPr snapToGrid="0">
      <p:cViewPr varScale="1">
        <p:scale>
          <a:sx n="71" d="100"/>
          <a:sy n="71" d="100"/>
        </p:scale>
        <p:origin x="36" y="924"/>
      </p:cViewPr>
      <p:guideLst/>
    </p:cSldViewPr>
  </p:slideViewPr>
  <p:outlineViewPr>
    <p:cViewPr>
      <p:scale>
        <a:sx n="33" d="100"/>
        <a:sy n="33" d="100"/>
      </p:scale>
      <p:origin x="0" y="-122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80"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6"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74" Type="http://customschemas.google.com/relationships/presentationmetadata" Target="metadata"/><Relationship Id="rId79"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7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elstra, James" userId="20371e34-4271-4bbe-90e9-a3b55eba80d7" providerId="ADAL" clId="{664766B7-C872-481B-8DF3-3AE9137EF398}"/>
    <pc:docChg chg="modSld">
      <pc:chgData name="Poelstra, James" userId="20371e34-4271-4bbe-90e9-a3b55eba80d7" providerId="ADAL" clId="{664766B7-C872-481B-8DF3-3AE9137EF398}" dt="2024-05-13T20:00:11.894" v="3307"/>
      <pc:docMkLst>
        <pc:docMk/>
      </pc:docMkLst>
      <pc:sldChg chg="modSp mod">
        <pc:chgData name="Poelstra, James" userId="20371e34-4271-4bbe-90e9-a3b55eba80d7" providerId="ADAL" clId="{664766B7-C872-481B-8DF3-3AE9137EF398}" dt="2024-05-13T19:53:19.630" v="3231" actId="13244"/>
        <pc:sldMkLst>
          <pc:docMk/>
          <pc:sldMk cId="0" sldId="256"/>
        </pc:sldMkLst>
        <pc:spChg chg="mod">
          <ac:chgData name="Poelstra, James" userId="20371e34-4271-4bbe-90e9-a3b55eba80d7" providerId="ADAL" clId="{664766B7-C872-481B-8DF3-3AE9137EF398}" dt="2024-05-13T19:46:21.958" v="3108" actId="207"/>
          <ac:spMkLst>
            <pc:docMk/>
            <pc:sldMk cId="0" sldId="256"/>
            <ac:spMk id="9" creationId="{CCDE7179-3AA4-E6DB-8FA3-6DA371B03293}"/>
          </ac:spMkLst>
        </pc:spChg>
        <pc:spChg chg="mod">
          <ac:chgData name="Poelstra, James" userId="20371e34-4271-4bbe-90e9-a3b55eba80d7" providerId="ADAL" clId="{664766B7-C872-481B-8DF3-3AE9137EF398}" dt="2024-05-13T19:52:57.606" v="3226" actId="13244"/>
          <ac:spMkLst>
            <pc:docMk/>
            <pc:sldMk cId="0" sldId="256"/>
            <ac:spMk id="11" creationId="{7AAC2D45-E2AC-DB29-3958-F93920B77E57}"/>
          </ac:spMkLst>
        </pc:spChg>
        <pc:spChg chg="mod">
          <ac:chgData name="Poelstra, James" userId="20371e34-4271-4bbe-90e9-a3b55eba80d7" providerId="ADAL" clId="{664766B7-C872-481B-8DF3-3AE9137EF398}" dt="2024-05-13T19:53:08.751" v="3229" actId="13244"/>
          <ac:spMkLst>
            <pc:docMk/>
            <pc:sldMk cId="0" sldId="256"/>
            <ac:spMk id="65" creationId="{00000000-0000-0000-0000-000000000000}"/>
          </ac:spMkLst>
        </pc:spChg>
        <pc:picChg chg="mod">
          <ac:chgData name="Poelstra, James" userId="20371e34-4271-4bbe-90e9-a3b55eba80d7" providerId="ADAL" clId="{664766B7-C872-481B-8DF3-3AE9137EF398}" dt="2024-05-13T19:53:14.277" v="3230" actId="962"/>
          <ac:picMkLst>
            <pc:docMk/>
            <pc:sldMk cId="0" sldId="256"/>
            <ac:picMk id="3" creationId="{2AB323A3-5BD2-584B-8283-41E9359B9B25}"/>
          </ac:picMkLst>
        </pc:picChg>
        <pc:picChg chg="mod">
          <ac:chgData name="Poelstra, James" userId="20371e34-4271-4bbe-90e9-a3b55eba80d7" providerId="ADAL" clId="{664766B7-C872-481B-8DF3-3AE9137EF398}" dt="2024-05-13T19:53:19.630" v="3231" actId="13244"/>
          <ac:picMkLst>
            <pc:docMk/>
            <pc:sldMk cId="0" sldId="256"/>
            <ac:picMk id="70" creationId="{00000000-0000-0000-0000-000000000000}"/>
          </ac:picMkLst>
        </pc:picChg>
      </pc:sldChg>
      <pc:sldChg chg="modSp mod">
        <pc:chgData name="Poelstra, James" userId="20371e34-4271-4bbe-90e9-a3b55eba80d7" providerId="ADAL" clId="{664766B7-C872-481B-8DF3-3AE9137EF398}" dt="2024-05-13T19:04:35.253" v="414" actId="962"/>
        <pc:sldMkLst>
          <pc:docMk/>
          <pc:sldMk cId="36943725" sldId="260"/>
        </pc:sldMkLst>
        <pc:spChg chg="mod">
          <ac:chgData name="Poelstra, James" userId="20371e34-4271-4bbe-90e9-a3b55eba80d7" providerId="ADAL" clId="{664766B7-C872-481B-8DF3-3AE9137EF398}" dt="2024-05-13T19:04:35.253" v="414" actId="962"/>
          <ac:spMkLst>
            <pc:docMk/>
            <pc:sldMk cId="36943725" sldId="260"/>
            <ac:spMk id="7" creationId="{12A5ACD3-C25F-AD93-1EB6-9C5A33349095}"/>
          </ac:spMkLst>
        </pc:spChg>
      </pc:sldChg>
      <pc:sldChg chg="modSp mod">
        <pc:chgData name="Poelstra, James" userId="20371e34-4271-4bbe-90e9-a3b55eba80d7" providerId="ADAL" clId="{664766B7-C872-481B-8DF3-3AE9137EF398}" dt="2024-05-13T19:55:12.696" v="3243" actId="962"/>
        <pc:sldMkLst>
          <pc:docMk/>
          <pc:sldMk cId="2545630248" sldId="262"/>
        </pc:sldMkLst>
        <pc:spChg chg="mod">
          <ac:chgData name="Poelstra, James" userId="20371e34-4271-4bbe-90e9-a3b55eba80d7" providerId="ADAL" clId="{664766B7-C872-481B-8DF3-3AE9137EF398}" dt="2024-05-13T19:54:03.023" v="3235" actId="962"/>
          <ac:spMkLst>
            <pc:docMk/>
            <pc:sldMk cId="2545630248" sldId="262"/>
            <ac:spMk id="2" creationId="{73EA2B1A-58C3-9866-192E-56BF25D5CEA1}"/>
          </ac:spMkLst>
        </pc:spChg>
        <pc:spChg chg="mod">
          <ac:chgData name="Poelstra, James" userId="20371e34-4271-4bbe-90e9-a3b55eba80d7" providerId="ADAL" clId="{664766B7-C872-481B-8DF3-3AE9137EF398}" dt="2024-05-13T19:54:42.784" v="3238" actId="962"/>
          <ac:spMkLst>
            <pc:docMk/>
            <pc:sldMk cId="2545630248" sldId="262"/>
            <ac:spMk id="5" creationId="{DA897444-6010-B7FD-8921-278A53CB8A7C}"/>
          </ac:spMkLst>
        </pc:spChg>
        <pc:spChg chg="mod">
          <ac:chgData name="Poelstra, James" userId="20371e34-4271-4bbe-90e9-a3b55eba80d7" providerId="ADAL" clId="{664766B7-C872-481B-8DF3-3AE9137EF398}" dt="2024-05-13T19:55:12.696" v="3243" actId="962"/>
          <ac:spMkLst>
            <pc:docMk/>
            <pc:sldMk cId="2545630248" sldId="262"/>
            <ac:spMk id="78" creationId="{00000000-0000-0000-0000-000000000000}"/>
          </ac:spMkLst>
        </pc:spChg>
        <pc:picChg chg="mod">
          <ac:chgData name="Poelstra, James" userId="20371e34-4271-4bbe-90e9-a3b55eba80d7" providerId="ADAL" clId="{664766B7-C872-481B-8DF3-3AE9137EF398}" dt="2024-05-13T19:54:02.191" v="3234" actId="962"/>
          <ac:picMkLst>
            <pc:docMk/>
            <pc:sldMk cId="2545630248" sldId="262"/>
            <ac:picMk id="3" creationId="{25247749-8AC1-28CA-61AA-290C71AD53BE}"/>
          </ac:picMkLst>
        </pc:picChg>
      </pc:sldChg>
      <pc:sldChg chg="modSp mod">
        <pc:chgData name="Poelstra, James" userId="20371e34-4271-4bbe-90e9-a3b55eba80d7" providerId="ADAL" clId="{664766B7-C872-481B-8DF3-3AE9137EF398}" dt="2024-05-13T19:47:29.453" v="3119" actId="20577"/>
        <pc:sldMkLst>
          <pc:docMk/>
          <pc:sldMk cId="2757589173" sldId="266"/>
        </pc:sldMkLst>
        <pc:spChg chg="mod">
          <ac:chgData name="Poelstra, James" userId="20371e34-4271-4bbe-90e9-a3b55eba80d7" providerId="ADAL" clId="{664766B7-C872-481B-8DF3-3AE9137EF398}" dt="2024-05-13T19:47:29.453" v="3119" actId="20577"/>
          <ac:spMkLst>
            <pc:docMk/>
            <pc:sldMk cId="2757589173" sldId="266"/>
            <ac:spMk id="11" creationId="{86467B23-65A7-782F-9EC7-F5E5941C4F36}"/>
          </ac:spMkLst>
        </pc:spChg>
        <pc:picChg chg="mod">
          <ac:chgData name="Poelstra, James" userId="20371e34-4271-4bbe-90e9-a3b55eba80d7" providerId="ADAL" clId="{664766B7-C872-481B-8DF3-3AE9137EF398}" dt="2024-05-13T19:05:41.191" v="581" actId="962"/>
          <ac:picMkLst>
            <pc:docMk/>
            <pc:sldMk cId="2757589173" sldId="266"/>
            <ac:picMk id="12" creationId="{5897059A-5607-825E-8614-BC8593291FE0}"/>
          </ac:picMkLst>
        </pc:picChg>
      </pc:sldChg>
      <pc:sldChg chg="modSp mod">
        <pc:chgData name="Poelstra, James" userId="20371e34-4271-4bbe-90e9-a3b55eba80d7" providerId="ADAL" clId="{664766B7-C872-481B-8DF3-3AE9137EF398}" dt="2024-05-13T19:40:31.032" v="2842" actId="33553"/>
        <pc:sldMkLst>
          <pc:docMk/>
          <pc:sldMk cId="1961829033" sldId="1237"/>
        </pc:sldMkLst>
        <pc:spChg chg="mod">
          <ac:chgData name="Poelstra, James" userId="20371e34-4271-4bbe-90e9-a3b55eba80d7" providerId="ADAL" clId="{664766B7-C872-481B-8DF3-3AE9137EF398}" dt="2024-05-13T19:40:31.032" v="2842" actId="33553"/>
          <ac:spMkLst>
            <pc:docMk/>
            <pc:sldMk cId="1961829033" sldId="1237"/>
            <ac:spMk id="7" creationId="{832FF0FF-1B4B-9D4A-4913-9107CC1A08B3}"/>
          </ac:spMkLst>
        </pc:spChg>
        <pc:spChg chg="mod">
          <ac:chgData name="Poelstra, James" userId="20371e34-4271-4bbe-90e9-a3b55eba80d7" providerId="ADAL" clId="{664766B7-C872-481B-8DF3-3AE9137EF398}" dt="2024-05-13T19:03:44.145" v="152" actId="962"/>
          <ac:spMkLst>
            <pc:docMk/>
            <pc:sldMk cId="1961829033" sldId="1237"/>
            <ac:spMk id="8" creationId="{2FDBA080-9B48-9E20-B72A-63431147C660}"/>
          </ac:spMkLst>
        </pc:spChg>
      </pc:sldChg>
      <pc:sldChg chg="modSp mod">
        <pc:chgData name="Poelstra, James" userId="20371e34-4271-4bbe-90e9-a3b55eba80d7" providerId="ADAL" clId="{664766B7-C872-481B-8DF3-3AE9137EF398}" dt="2024-05-13T19:55:33.264" v="3246" actId="13244"/>
        <pc:sldMkLst>
          <pc:docMk/>
          <pc:sldMk cId="243819207" sldId="1245"/>
        </pc:sldMkLst>
        <pc:spChg chg="mod">
          <ac:chgData name="Poelstra, James" userId="20371e34-4271-4bbe-90e9-a3b55eba80d7" providerId="ADAL" clId="{664766B7-C872-481B-8DF3-3AE9137EF398}" dt="2024-05-13T19:55:27.077" v="3244" actId="962"/>
          <ac:spMkLst>
            <pc:docMk/>
            <pc:sldMk cId="243819207" sldId="1245"/>
            <ac:spMk id="7" creationId="{56C68EC6-6F0F-26E3-74AD-95D4C840DD04}"/>
          </ac:spMkLst>
        </pc:spChg>
        <pc:spChg chg="mod">
          <ac:chgData name="Poelstra, James" userId="20371e34-4271-4bbe-90e9-a3b55eba80d7" providerId="ADAL" clId="{664766B7-C872-481B-8DF3-3AE9137EF398}" dt="2024-05-13T19:55:33.264" v="3246" actId="13244"/>
          <ac:spMkLst>
            <pc:docMk/>
            <pc:sldMk cId="243819207" sldId="1245"/>
            <ac:spMk id="8" creationId="{D4EAFDF7-FF7C-7FE3-FE35-2727059739C7}"/>
          </ac:spMkLst>
        </pc:spChg>
        <pc:spChg chg="mod">
          <ac:chgData name="Poelstra, James" userId="20371e34-4271-4bbe-90e9-a3b55eba80d7" providerId="ADAL" clId="{664766B7-C872-481B-8DF3-3AE9137EF398}" dt="2024-05-13T19:55:29.542" v="3245" actId="962"/>
          <ac:spMkLst>
            <pc:docMk/>
            <pc:sldMk cId="243819207" sldId="1245"/>
            <ac:spMk id="9" creationId="{AE31C319-2636-92DB-308E-11B083FC82D4}"/>
          </ac:spMkLst>
        </pc:spChg>
        <pc:picChg chg="mod">
          <ac:chgData name="Poelstra, James" userId="20371e34-4271-4bbe-90e9-a3b55eba80d7" providerId="ADAL" clId="{664766B7-C872-481B-8DF3-3AE9137EF398}" dt="2024-05-13T19:05:48.632" v="582" actId="962"/>
          <ac:picMkLst>
            <pc:docMk/>
            <pc:sldMk cId="243819207" sldId="1245"/>
            <ac:picMk id="5" creationId="{AAB0131B-FC19-0FA5-CB5B-ECA3BEB58CAD}"/>
          </ac:picMkLst>
        </pc:picChg>
      </pc:sldChg>
      <pc:sldChg chg="modSp mod">
        <pc:chgData name="Poelstra, James" userId="20371e34-4271-4bbe-90e9-a3b55eba80d7" providerId="ADAL" clId="{664766B7-C872-481B-8DF3-3AE9137EF398}" dt="2024-05-13T19:55:59.983" v="3252" actId="13244"/>
        <pc:sldMkLst>
          <pc:docMk/>
          <pc:sldMk cId="3990550544" sldId="1247"/>
        </pc:sldMkLst>
        <pc:spChg chg="mod">
          <ac:chgData name="Poelstra, James" userId="20371e34-4271-4bbe-90e9-a3b55eba80d7" providerId="ADAL" clId="{664766B7-C872-481B-8DF3-3AE9137EF398}" dt="2024-05-13T19:55:46.853" v="3247" actId="962"/>
          <ac:spMkLst>
            <pc:docMk/>
            <pc:sldMk cId="3990550544" sldId="1247"/>
            <ac:spMk id="4" creationId="{D7F83BFD-D597-673E-C2D3-B85A2A5AA4EE}"/>
          </ac:spMkLst>
        </pc:spChg>
        <pc:spChg chg="mod">
          <ac:chgData name="Poelstra, James" userId="20371e34-4271-4bbe-90e9-a3b55eba80d7" providerId="ADAL" clId="{664766B7-C872-481B-8DF3-3AE9137EF398}" dt="2024-05-13T19:55:50.774" v="3249" actId="962"/>
          <ac:spMkLst>
            <pc:docMk/>
            <pc:sldMk cId="3990550544" sldId="1247"/>
            <ac:spMk id="7" creationId="{B71548B1-0896-4599-6ED6-8C0E3FC06169}"/>
          </ac:spMkLst>
        </pc:spChg>
        <pc:spChg chg="mod">
          <ac:chgData name="Poelstra, James" userId="20371e34-4271-4bbe-90e9-a3b55eba80d7" providerId="ADAL" clId="{664766B7-C872-481B-8DF3-3AE9137EF398}" dt="2024-05-13T19:55:53.837" v="3250" actId="962"/>
          <ac:spMkLst>
            <pc:docMk/>
            <pc:sldMk cId="3990550544" sldId="1247"/>
            <ac:spMk id="9" creationId="{294FF477-2102-1735-47CD-51122D4F2F32}"/>
          </ac:spMkLst>
        </pc:spChg>
        <pc:spChg chg="mod">
          <ac:chgData name="Poelstra, James" userId="20371e34-4271-4bbe-90e9-a3b55eba80d7" providerId="ADAL" clId="{664766B7-C872-481B-8DF3-3AE9137EF398}" dt="2024-05-13T19:55:59.983" v="3252" actId="13244"/>
          <ac:spMkLst>
            <pc:docMk/>
            <pc:sldMk cId="3990550544" sldId="1247"/>
            <ac:spMk id="10" creationId="{CA12EB8D-6B9C-F0BA-7B33-27E6DEC7D9D8}"/>
          </ac:spMkLst>
        </pc:spChg>
        <pc:spChg chg="mod">
          <ac:chgData name="Poelstra, James" userId="20371e34-4271-4bbe-90e9-a3b55eba80d7" providerId="ADAL" clId="{664766B7-C872-481B-8DF3-3AE9137EF398}" dt="2024-05-13T19:55:56.359" v="3251" actId="962"/>
          <ac:spMkLst>
            <pc:docMk/>
            <pc:sldMk cId="3990550544" sldId="1247"/>
            <ac:spMk id="11" creationId="{6734346F-8A39-2497-8BC4-D4F2B5EFE6B7}"/>
          </ac:spMkLst>
        </pc:spChg>
        <pc:picChg chg="mod">
          <ac:chgData name="Poelstra, James" userId="20371e34-4271-4bbe-90e9-a3b55eba80d7" providerId="ADAL" clId="{664766B7-C872-481B-8DF3-3AE9137EF398}" dt="2024-05-13T19:55:47.702" v="3248" actId="962"/>
          <ac:picMkLst>
            <pc:docMk/>
            <pc:sldMk cId="3990550544" sldId="1247"/>
            <ac:picMk id="5" creationId="{12AD3CF8-6791-B598-F587-A50953CE65F4}"/>
          </ac:picMkLst>
        </pc:picChg>
      </pc:sldChg>
      <pc:sldChg chg="modSp mod">
        <pc:chgData name="Poelstra, James" userId="20371e34-4271-4bbe-90e9-a3b55eba80d7" providerId="ADAL" clId="{664766B7-C872-481B-8DF3-3AE9137EF398}" dt="2024-05-13T19:55:05.197" v="3242" actId="13244"/>
        <pc:sldMkLst>
          <pc:docMk/>
          <pc:sldMk cId="485543954" sldId="1248"/>
        </pc:sldMkLst>
        <pc:spChg chg="mod">
          <ac:chgData name="Poelstra, James" userId="20371e34-4271-4bbe-90e9-a3b55eba80d7" providerId="ADAL" clId="{664766B7-C872-481B-8DF3-3AE9137EF398}" dt="2024-05-13T19:54:56.678" v="3240" actId="962"/>
          <ac:spMkLst>
            <pc:docMk/>
            <pc:sldMk cId="485543954" sldId="1248"/>
            <ac:spMk id="4" creationId="{8F346009-3517-64B5-24DB-7D3318409D50}"/>
          </ac:spMkLst>
        </pc:spChg>
        <pc:spChg chg="mod">
          <ac:chgData name="Poelstra, James" userId="20371e34-4271-4bbe-90e9-a3b55eba80d7" providerId="ADAL" clId="{664766B7-C872-481B-8DF3-3AE9137EF398}" dt="2024-05-13T19:55:05.197" v="3242" actId="13244"/>
          <ac:spMkLst>
            <pc:docMk/>
            <pc:sldMk cId="485543954" sldId="1248"/>
            <ac:spMk id="7" creationId="{FCFFEDDB-2DC7-E4ED-2C8D-7CD863DBC73E}"/>
          </ac:spMkLst>
        </pc:spChg>
        <pc:spChg chg="mod">
          <ac:chgData name="Poelstra, James" userId="20371e34-4271-4bbe-90e9-a3b55eba80d7" providerId="ADAL" clId="{664766B7-C872-481B-8DF3-3AE9137EF398}" dt="2024-05-13T19:55:01.439" v="3241" actId="962"/>
          <ac:spMkLst>
            <pc:docMk/>
            <pc:sldMk cId="485543954" sldId="1248"/>
            <ac:spMk id="9" creationId="{52C4CDA1-0A36-FD44-A213-BD1823510D82}"/>
          </ac:spMkLst>
        </pc:spChg>
        <pc:picChg chg="mod">
          <ac:chgData name="Poelstra, James" userId="20371e34-4271-4bbe-90e9-a3b55eba80d7" providerId="ADAL" clId="{664766B7-C872-481B-8DF3-3AE9137EF398}" dt="2024-05-13T19:54:54.005" v="3239" actId="962"/>
          <ac:picMkLst>
            <pc:docMk/>
            <pc:sldMk cId="485543954" sldId="1248"/>
            <ac:picMk id="8" creationId="{BD86BA3D-BAC7-6944-3C62-F42CABE0FD02}"/>
          </ac:picMkLst>
        </pc:picChg>
      </pc:sldChg>
      <pc:sldChg chg="modSp mod">
        <pc:chgData name="Poelstra, James" userId="20371e34-4271-4bbe-90e9-a3b55eba80d7" providerId="ADAL" clId="{664766B7-C872-481B-8DF3-3AE9137EF398}" dt="2024-05-13T19:45:35.856" v="3105" actId="33553"/>
        <pc:sldMkLst>
          <pc:docMk/>
          <pc:sldMk cId="4216736583" sldId="1251"/>
        </pc:sldMkLst>
        <pc:spChg chg="mod">
          <ac:chgData name="Poelstra, James" userId="20371e34-4271-4bbe-90e9-a3b55eba80d7" providerId="ADAL" clId="{664766B7-C872-481B-8DF3-3AE9137EF398}" dt="2024-05-13T19:45:35.856" v="3105" actId="33553"/>
          <ac:spMkLst>
            <pc:docMk/>
            <pc:sldMk cId="4216736583" sldId="1251"/>
            <ac:spMk id="7" creationId="{832FF0FF-1B4B-9D4A-4913-9107CC1A08B3}"/>
          </ac:spMkLst>
        </pc:spChg>
        <pc:spChg chg="mod">
          <ac:chgData name="Poelstra, James" userId="20371e34-4271-4bbe-90e9-a3b55eba80d7" providerId="ADAL" clId="{664766B7-C872-481B-8DF3-3AE9137EF398}" dt="2024-05-13T19:36:20.584" v="2040" actId="962"/>
          <ac:spMkLst>
            <pc:docMk/>
            <pc:sldMk cId="4216736583" sldId="1251"/>
            <ac:spMk id="8" creationId="{2FDBA080-9B48-9E20-B72A-63431147C660}"/>
          </ac:spMkLst>
        </pc:spChg>
      </pc:sldChg>
      <pc:sldChg chg="modSp mod">
        <pc:chgData name="Poelstra, James" userId="20371e34-4271-4bbe-90e9-a3b55eba80d7" providerId="ADAL" clId="{664766B7-C872-481B-8DF3-3AE9137EF398}" dt="2024-05-13T19:59:04.846" v="3289"/>
        <pc:sldMkLst>
          <pc:docMk/>
          <pc:sldMk cId="1632868648" sldId="1254"/>
        </pc:sldMkLst>
        <pc:spChg chg="mod">
          <ac:chgData name="Poelstra, James" userId="20371e34-4271-4bbe-90e9-a3b55eba80d7" providerId="ADAL" clId="{664766B7-C872-481B-8DF3-3AE9137EF398}" dt="2024-05-13T19:59:04.846" v="3289"/>
          <ac:spMkLst>
            <pc:docMk/>
            <pc:sldMk cId="1632868648" sldId="1254"/>
            <ac:spMk id="4" creationId="{CA647C03-D911-BDDD-F151-CBC37675424D}"/>
          </ac:spMkLst>
        </pc:spChg>
        <pc:spChg chg="mod">
          <ac:chgData name="Poelstra, James" userId="20371e34-4271-4bbe-90e9-a3b55eba80d7" providerId="ADAL" clId="{664766B7-C872-481B-8DF3-3AE9137EF398}" dt="2024-05-13T19:58:58.702" v="3285" actId="962"/>
          <ac:spMkLst>
            <pc:docMk/>
            <pc:sldMk cId="1632868648" sldId="1254"/>
            <ac:spMk id="78" creationId="{00000000-0000-0000-0000-000000000000}"/>
          </ac:spMkLst>
        </pc:spChg>
        <pc:picChg chg="mod">
          <ac:chgData name="Poelstra, James" userId="20371e34-4271-4bbe-90e9-a3b55eba80d7" providerId="ADAL" clId="{664766B7-C872-481B-8DF3-3AE9137EF398}" dt="2024-05-13T19:59:01.005" v="3286" actId="962"/>
          <ac:picMkLst>
            <pc:docMk/>
            <pc:sldMk cId="1632868648" sldId="1254"/>
            <ac:picMk id="3" creationId="{25247749-8AC1-28CA-61AA-290C71AD53BE}"/>
          </ac:picMkLst>
        </pc:picChg>
      </pc:sldChg>
      <pc:sldChg chg="modSp mod">
        <pc:chgData name="Poelstra, James" userId="20371e34-4271-4bbe-90e9-a3b55eba80d7" providerId="ADAL" clId="{664766B7-C872-481B-8DF3-3AE9137EF398}" dt="2024-05-13T19:59:51.053" v="3303" actId="962"/>
        <pc:sldMkLst>
          <pc:docMk/>
          <pc:sldMk cId="2060162532" sldId="1255"/>
        </pc:sldMkLst>
        <pc:spChg chg="mod">
          <ac:chgData name="Poelstra, James" userId="20371e34-4271-4bbe-90e9-a3b55eba80d7" providerId="ADAL" clId="{664766B7-C872-481B-8DF3-3AE9137EF398}" dt="2024-05-13T19:59:37.780" v="3298"/>
          <ac:spMkLst>
            <pc:docMk/>
            <pc:sldMk cId="2060162532" sldId="1255"/>
            <ac:spMk id="4" creationId="{CA647C03-D911-BDDD-F151-CBC37675424D}"/>
          </ac:spMkLst>
        </pc:spChg>
        <pc:spChg chg="mod">
          <ac:chgData name="Poelstra, James" userId="20371e34-4271-4bbe-90e9-a3b55eba80d7" providerId="ADAL" clId="{664766B7-C872-481B-8DF3-3AE9137EF398}" dt="2024-05-13T19:59:33.886" v="3296" actId="962"/>
          <ac:spMkLst>
            <pc:docMk/>
            <pc:sldMk cId="2060162532" sldId="1255"/>
            <ac:spMk id="78" creationId="{00000000-0000-0000-0000-000000000000}"/>
          </ac:spMkLst>
        </pc:spChg>
        <pc:picChg chg="mod">
          <ac:chgData name="Poelstra, James" userId="20371e34-4271-4bbe-90e9-a3b55eba80d7" providerId="ADAL" clId="{664766B7-C872-481B-8DF3-3AE9137EF398}" dt="2024-05-13T19:59:40.806" v="3299" actId="962"/>
          <ac:picMkLst>
            <pc:docMk/>
            <pc:sldMk cId="2060162532" sldId="1255"/>
            <ac:picMk id="2" creationId="{82B38F73-B8DA-A21D-1ABB-D75D5CDEB778}"/>
          </ac:picMkLst>
        </pc:picChg>
        <pc:picChg chg="mod">
          <ac:chgData name="Poelstra, James" userId="20371e34-4271-4bbe-90e9-a3b55eba80d7" providerId="ADAL" clId="{664766B7-C872-481B-8DF3-3AE9137EF398}" dt="2024-05-13T19:59:51.053" v="3303" actId="962"/>
          <ac:picMkLst>
            <pc:docMk/>
            <pc:sldMk cId="2060162532" sldId="1255"/>
            <ac:picMk id="8" creationId="{FBD5CAA2-243B-EF06-D371-0A22D9936A20}"/>
          </ac:picMkLst>
        </pc:picChg>
      </pc:sldChg>
      <pc:sldChg chg="modSp mod">
        <pc:chgData name="Poelstra, James" userId="20371e34-4271-4bbe-90e9-a3b55eba80d7" providerId="ADAL" clId="{664766B7-C872-481B-8DF3-3AE9137EF398}" dt="2024-05-13T19:59:25.581" v="3295"/>
        <pc:sldMkLst>
          <pc:docMk/>
          <pc:sldMk cId="1521790545" sldId="1257"/>
        </pc:sldMkLst>
        <pc:spChg chg="mod">
          <ac:chgData name="Poelstra, James" userId="20371e34-4271-4bbe-90e9-a3b55eba80d7" providerId="ADAL" clId="{664766B7-C872-481B-8DF3-3AE9137EF398}" dt="2024-05-13T19:59:25.581" v="3295"/>
          <ac:spMkLst>
            <pc:docMk/>
            <pc:sldMk cId="1521790545" sldId="1257"/>
            <ac:spMk id="4" creationId="{CA647C03-D911-BDDD-F151-CBC37675424D}"/>
          </ac:spMkLst>
        </pc:spChg>
        <pc:spChg chg="mod">
          <ac:chgData name="Poelstra, James" userId="20371e34-4271-4bbe-90e9-a3b55eba80d7" providerId="ADAL" clId="{664766B7-C872-481B-8DF3-3AE9137EF398}" dt="2024-05-13T19:59:13.830" v="3290" actId="962"/>
          <ac:spMkLst>
            <pc:docMk/>
            <pc:sldMk cId="1521790545" sldId="1257"/>
            <ac:spMk id="78" creationId="{00000000-0000-0000-0000-000000000000}"/>
          </ac:spMkLst>
        </pc:spChg>
        <pc:picChg chg="mod">
          <ac:chgData name="Poelstra, James" userId="20371e34-4271-4bbe-90e9-a3b55eba80d7" providerId="ADAL" clId="{664766B7-C872-481B-8DF3-3AE9137EF398}" dt="2024-05-13T19:59:20.437" v="3292" actId="962"/>
          <ac:picMkLst>
            <pc:docMk/>
            <pc:sldMk cId="1521790545" sldId="1257"/>
            <ac:picMk id="2" creationId="{82B38F73-B8DA-A21D-1ABB-D75D5CDEB778}"/>
          </ac:picMkLst>
        </pc:picChg>
        <pc:picChg chg="mod">
          <ac:chgData name="Poelstra, James" userId="20371e34-4271-4bbe-90e9-a3b55eba80d7" providerId="ADAL" clId="{664766B7-C872-481B-8DF3-3AE9137EF398}" dt="2024-05-13T19:59:15.973" v="3291" actId="962"/>
          <ac:picMkLst>
            <pc:docMk/>
            <pc:sldMk cId="1521790545" sldId="1257"/>
            <ac:picMk id="3" creationId="{25247749-8AC1-28CA-61AA-290C71AD53BE}"/>
          </ac:picMkLst>
        </pc:picChg>
      </pc:sldChg>
      <pc:sldChg chg="modSp mod">
        <pc:chgData name="Poelstra, James" userId="20371e34-4271-4bbe-90e9-a3b55eba80d7" providerId="ADAL" clId="{664766B7-C872-481B-8DF3-3AE9137EF398}" dt="2024-05-13T19:58:48.245" v="3284"/>
        <pc:sldMkLst>
          <pc:docMk/>
          <pc:sldMk cId="2219349316" sldId="1267"/>
        </pc:sldMkLst>
        <pc:spChg chg="mod">
          <ac:chgData name="Poelstra, James" userId="20371e34-4271-4bbe-90e9-a3b55eba80d7" providerId="ADAL" clId="{664766B7-C872-481B-8DF3-3AE9137EF398}" dt="2024-05-13T19:58:48.245" v="3284"/>
          <ac:spMkLst>
            <pc:docMk/>
            <pc:sldMk cId="2219349316" sldId="1267"/>
            <ac:spMk id="4" creationId="{CA647C03-D911-BDDD-F151-CBC37675424D}"/>
          </ac:spMkLst>
        </pc:spChg>
        <pc:spChg chg="mod">
          <ac:chgData name="Poelstra, James" userId="20371e34-4271-4bbe-90e9-a3b55eba80d7" providerId="ADAL" clId="{664766B7-C872-481B-8DF3-3AE9137EF398}" dt="2024-05-13T19:58:40.862" v="3280" actId="962"/>
          <ac:spMkLst>
            <pc:docMk/>
            <pc:sldMk cId="2219349316" sldId="1267"/>
            <ac:spMk id="78" creationId="{00000000-0000-0000-0000-000000000000}"/>
          </ac:spMkLst>
        </pc:spChg>
        <pc:picChg chg="mod">
          <ac:chgData name="Poelstra, James" userId="20371e34-4271-4bbe-90e9-a3b55eba80d7" providerId="ADAL" clId="{664766B7-C872-481B-8DF3-3AE9137EF398}" dt="2024-05-13T19:58:44.413" v="3281" actId="962"/>
          <ac:picMkLst>
            <pc:docMk/>
            <pc:sldMk cId="2219349316" sldId="1267"/>
            <ac:picMk id="3" creationId="{25247749-8AC1-28CA-61AA-290C71AD53BE}"/>
          </ac:picMkLst>
        </pc:picChg>
      </pc:sldChg>
      <pc:sldChg chg="modSp mod">
        <pc:chgData name="Poelstra, James" userId="20371e34-4271-4bbe-90e9-a3b55eba80d7" providerId="ADAL" clId="{664766B7-C872-481B-8DF3-3AE9137EF398}" dt="2024-05-13T20:00:11.894" v="3307"/>
        <pc:sldMkLst>
          <pc:docMk/>
          <pc:sldMk cId="2176056421" sldId="1269"/>
        </pc:sldMkLst>
        <pc:spChg chg="mod">
          <ac:chgData name="Poelstra, James" userId="20371e34-4271-4bbe-90e9-a3b55eba80d7" providerId="ADAL" clId="{664766B7-C872-481B-8DF3-3AE9137EF398}" dt="2024-05-13T20:00:11.894" v="3307"/>
          <ac:spMkLst>
            <pc:docMk/>
            <pc:sldMk cId="2176056421" sldId="1269"/>
            <ac:spMk id="11" creationId="{7AAC2D45-E2AC-DB29-3958-F93920B77E57}"/>
          </ac:spMkLst>
        </pc:spChg>
        <pc:spChg chg="mod">
          <ac:chgData name="Poelstra, James" userId="20371e34-4271-4bbe-90e9-a3b55eba80d7" providerId="ADAL" clId="{664766B7-C872-481B-8DF3-3AE9137EF398}" dt="2024-05-13T20:00:02.206" v="3305" actId="962"/>
          <ac:spMkLst>
            <pc:docMk/>
            <pc:sldMk cId="2176056421" sldId="1269"/>
            <ac:spMk id="65" creationId="{00000000-0000-0000-0000-000000000000}"/>
          </ac:spMkLst>
        </pc:spChg>
        <pc:picChg chg="mod">
          <ac:chgData name="Poelstra, James" userId="20371e34-4271-4bbe-90e9-a3b55eba80d7" providerId="ADAL" clId="{664766B7-C872-481B-8DF3-3AE9137EF398}" dt="2024-05-13T19:59:59.661" v="3304" actId="962"/>
          <ac:picMkLst>
            <pc:docMk/>
            <pc:sldMk cId="2176056421" sldId="1269"/>
            <ac:picMk id="2" creationId="{3F030946-7332-5E1D-D5DD-63ED6141BFD0}"/>
          </ac:picMkLst>
        </pc:picChg>
        <pc:picChg chg="mod">
          <ac:chgData name="Poelstra, James" userId="20371e34-4271-4bbe-90e9-a3b55eba80d7" providerId="ADAL" clId="{664766B7-C872-481B-8DF3-3AE9137EF398}" dt="2024-05-13T19:39:52.719" v="2840" actId="962"/>
          <ac:picMkLst>
            <pc:docMk/>
            <pc:sldMk cId="2176056421" sldId="1269"/>
            <ac:picMk id="70" creationId="{00000000-0000-0000-0000-000000000000}"/>
          </ac:picMkLst>
        </pc:picChg>
      </pc:sldChg>
      <pc:sldChg chg="modSp mod">
        <pc:chgData name="Poelstra, James" userId="20371e34-4271-4bbe-90e9-a3b55eba80d7" providerId="ADAL" clId="{664766B7-C872-481B-8DF3-3AE9137EF398}" dt="2024-05-13T19:45:30.629" v="3104" actId="33553"/>
        <pc:sldMkLst>
          <pc:docMk/>
          <pc:sldMk cId="3714998298" sldId="1272"/>
        </pc:sldMkLst>
        <pc:spChg chg="mod">
          <ac:chgData name="Poelstra, James" userId="20371e34-4271-4bbe-90e9-a3b55eba80d7" providerId="ADAL" clId="{664766B7-C872-481B-8DF3-3AE9137EF398}" dt="2024-05-13T19:45:30.629" v="3104" actId="33553"/>
          <ac:spMkLst>
            <pc:docMk/>
            <pc:sldMk cId="3714998298" sldId="1272"/>
            <ac:spMk id="7" creationId="{832FF0FF-1B4B-9D4A-4913-9107CC1A08B3}"/>
          </ac:spMkLst>
        </pc:spChg>
        <pc:spChg chg="mod">
          <ac:chgData name="Poelstra, James" userId="20371e34-4271-4bbe-90e9-a3b55eba80d7" providerId="ADAL" clId="{664766B7-C872-481B-8DF3-3AE9137EF398}" dt="2024-05-13T19:36:17.377" v="2039" actId="962"/>
          <ac:spMkLst>
            <pc:docMk/>
            <pc:sldMk cId="3714998298" sldId="1272"/>
            <ac:spMk id="8" creationId="{2FDBA080-9B48-9E20-B72A-63431147C660}"/>
          </ac:spMkLst>
        </pc:spChg>
      </pc:sldChg>
      <pc:sldChg chg="modSp mod">
        <pc:chgData name="Poelstra, James" userId="20371e34-4271-4bbe-90e9-a3b55eba80d7" providerId="ADAL" clId="{664766B7-C872-481B-8DF3-3AE9137EF398}" dt="2024-05-13T19:44:04.614" v="2963" actId="33553"/>
        <pc:sldMkLst>
          <pc:docMk/>
          <pc:sldMk cId="2882414062" sldId="1288"/>
        </pc:sldMkLst>
        <pc:spChg chg="mod">
          <ac:chgData name="Poelstra, James" userId="20371e34-4271-4bbe-90e9-a3b55eba80d7" providerId="ADAL" clId="{664766B7-C872-481B-8DF3-3AE9137EF398}" dt="2024-05-13T19:44:04.614" v="2963" actId="33553"/>
          <ac:spMkLst>
            <pc:docMk/>
            <pc:sldMk cId="2882414062" sldId="1288"/>
            <ac:spMk id="71" creationId="{EA4C7B96-581B-400A-88F7-726A3B8F8A22}"/>
          </ac:spMkLst>
        </pc:spChg>
        <pc:picChg chg="mod">
          <ac:chgData name="Poelstra, James" userId="20371e34-4271-4bbe-90e9-a3b55eba80d7" providerId="ADAL" clId="{664766B7-C872-481B-8DF3-3AE9137EF398}" dt="2024-05-13T19:33:42.831" v="1408" actId="962"/>
          <ac:picMkLst>
            <pc:docMk/>
            <pc:sldMk cId="2882414062" sldId="1288"/>
            <ac:picMk id="7170" creationId="{DB67BAF8-32B8-0444-ACAF-7AEDAB867515}"/>
          </ac:picMkLst>
        </pc:picChg>
      </pc:sldChg>
      <pc:sldChg chg="addSp modSp mod">
        <pc:chgData name="Poelstra, James" userId="20371e34-4271-4bbe-90e9-a3b55eba80d7" providerId="ADAL" clId="{664766B7-C872-481B-8DF3-3AE9137EF398}" dt="2024-05-13T19:57:54.765" v="3270"/>
        <pc:sldMkLst>
          <pc:docMk/>
          <pc:sldMk cId="3417930946" sldId="1289"/>
        </pc:sldMkLst>
        <pc:spChg chg="add mod">
          <ac:chgData name="Poelstra, James" userId="20371e34-4271-4bbe-90e9-a3b55eba80d7" providerId="ADAL" clId="{664766B7-C872-481B-8DF3-3AE9137EF398}" dt="2024-05-13T19:57:54.765" v="3270"/>
          <ac:spMkLst>
            <pc:docMk/>
            <pc:sldMk cId="3417930946" sldId="1289"/>
            <ac:spMk id="2" creationId="{CE5110F7-78CA-C3C5-58C4-2648396E836E}"/>
          </ac:spMkLst>
        </pc:spChg>
        <pc:spChg chg="mod">
          <ac:chgData name="Poelstra, James" userId="20371e34-4271-4bbe-90e9-a3b55eba80d7" providerId="ADAL" clId="{664766B7-C872-481B-8DF3-3AE9137EF398}" dt="2024-05-13T19:57:48.326" v="3268" actId="962"/>
          <ac:spMkLst>
            <pc:docMk/>
            <pc:sldMk cId="3417930946" sldId="1289"/>
            <ac:spMk id="71" creationId="{EA4C7B96-581B-400A-88F7-726A3B8F8A22}"/>
          </ac:spMkLst>
        </pc:spChg>
        <pc:picChg chg="mod">
          <ac:chgData name="Poelstra, James" userId="20371e34-4271-4bbe-90e9-a3b55eba80d7" providerId="ADAL" clId="{664766B7-C872-481B-8DF3-3AE9137EF398}" dt="2024-05-13T19:34:43.726" v="1714" actId="962"/>
          <ac:picMkLst>
            <pc:docMk/>
            <pc:sldMk cId="3417930946" sldId="1289"/>
            <ac:picMk id="7170" creationId="{DB67BAF8-32B8-0444-ACAF-7AEDAB867515}"/>
          </ac:picMkLst>
        </pc:picChg>
      </pc:sldChg>
      <pc:sldChg chg="addSp modSp mod">
        <pc:chgData name="Poelstra, James" userId="20371e34-4271-4bbe-90e9-a3b55eba80d7" providerId="ADAL" clId="{664766B7-C872-481B-8DF3-3AE9137EF398}" dt="2024-05-13T19:58:05.473" v="3273" actId="962"/>
        <pc:sldMkLst>
          <pc:docMk/>
          <pc:sldMk cId="452512695" sldId="1290"/>
        </pc:sldMkLst>
        <pc:spChg chg="add mod">
          <ac:chgData name="Poelstra, James" userId="20371e34-4271-4bbe-90e9-a3b55eba80d7" providerId="ADAL" clId="{664766B7-C872-481B-8DF3-3AE9137EF398}" dt="2024-05-13T19:58:03.717" v="3272"/>
          <ac:spMkLst>
            <pc:docMk/>
            <pc:sldMk cId="452512695" sldId="1290"/>
            <ac:spMk id="2" creationId="{578F57B6-9568-489F-3D31-1A6895340DFF}"/>
          </ac:spMkLst>
        </pc:spChg>
        <pc:spChg chg="mod">
          <ac:chgData name="Poelstra, James" userId="20371e34-4271-4bbe-90e9-a3b55eba80d7" providerId="ADAL" clId="{664766B7-C872-481B-8DF3-3AE9137EF398}" dt="2024-05-13T19:58:05.473" v="3273" actId="962"/>
          <ac:spMkLst>
            <pc:docMk/>
            <pc:sldMk cId="452512695" sldId="1290"/>
            <ac:spMk id="71" creationId="{EA4C7B96-581B-400A-88F7-726A3B8F8A22}"/>
          </ac:spMkLst>
        </pc:spChg>
        <pc:picChg chg="mod">
          <ac:chgData name="Poelstra, James" userId="20371e34-4271-4bbe-90e9-a3b55eba80d7" providerId="ADAL" clId="{664766B7-C872-481B-8DF3-3AE9137EF398}" dt="2024-05-13T19:35:10.985" v="1774" actId="962"/>
          <ac:picMkLst>
            <pc:docMk/>
            <pc:sldMk cId="452512695" sldId="1290"/>
            <ac:picMk id="7170" creationId="{DB67BAF8-32B8-0444-ACAF-7AEDAB867515}"/>
          </ac:picMkLst>
        </pc:picChg>
      </pc:sldChg>
      <pc:sldChg chg="addSp modSp mod">
        <pc:chgData name="Poelstra, James" userId="20371e34-4271-4bbe-90e9-a3b55eba80d7" providerId="ADAL" clId="{664766B7-C872-481B-8DF3-3AE9137EF398}" dt="2024-05-13T19:58:17.390" v="3276" actId="962"/>
        <pc:sldMkLst>
          <pc:docMk/>
          <pc:sldMk cId="827551398" sldId="1291"/>
        </pc:sldMkLst>
        <pc:spChg chg="add mod">
          <ac:chgData name="Poelstra, James" userId="20371e34-4271-4bbe-90e9-a3b55eba80d7" providerId="ADAL" clId="{664766B7-C872-481B-8DF3-3AE9137EF398}" dt="2024-05-13T19:58:13.381" v="3275"/>
          <ac:spMkLst>
            <pc:docMk/>
            <pc:sldMk cId="827551398" sldId="1291"/>
            <ac:spMk id="2" creationId="{7A9BAFB7-3EA4-39C8-3DEA-FDFA93CDDE8B}"/>
          </ac:spMkLst>
        </pc:spChg>
        <pc:spChg chg="mod">
          <ac:chgData name="Poelstra, James" userId="20371e34-4271-4bbe-90e9-a3b55eba80d7" providerId="ADAL" clId="{664766B7-C872-481B-8DF3-3AE9137EF398}" dt="2024-05-13T19:58:17.390" v="3276" actId="962"/>
          <ac:spMkLst>
            <pc:docMk/>
            <pc:sldMk cId="827551398" sldId="1291"/>
            <ac:spMk id="71" creationId="{EA4C7B96-581B-400A-88F7-726A3B8F8A22}"/>
          </ac:spMkLst>
        </pc:spChg>
        <pc:picChg chg="mod">
          <ac:chgData name="Poelstra, James" userId="20371e34-4271-4bbe-90e9-a3b55eba80d7" providerId="ADAL" clId="{664766B7-C872-481B-8DF3-3AE9137EF398}" dt="2024-05-13T19:35:28.375" v="1850" actId="962"/>
          <ac:picMkLst>
            <pc:docMk/>
            <pc:sldMk cId="827551398" sldId="1291"/>
            <ac:picMk id="7170" creationId="{DB67BAF8-32B8-0444-ACAF-7AEDAB867515}"/>
          </ac:picMkLst>
        </pc:picChg>
      </pc:sldChg>
      <pc:sldChg chg="addSp modSp mod">
        <pc:chgData name="Poelstra, James" userId="20371e34-4271-4bbe-90e9-a3b55eba80d7" providerId="ADAL" clId="{664766B7-C872-481B-8DF3-3AE9137EF398}" dt="2024-05-13T19:58:26.975" v="3279" actId="962"/>
        <pc:sldMkLst>
          <pc:docMk/>
          <pc:sldMk cId="1504219815" sldId="1292"/>
        </pc:sldMkLst>
        <pc:spChg chg="add mod">
          <ac:chgData name="Poelstra, James" userId="20371e34-4271-4bbe-90e9-a3b55eba80d7" providerId="ADAL" clId="{664766B7-C872-481B-8DF3-3AE9137EF398}" dt="2024-05-13T19:58:24.821" v="3278"/>
          <ac:spMkLst>
            <pc:docMk/>
            <pc:sldMk cId="1504219815" sldId="1292"/>
            <ac:spMk id="2" creationId="{094AF420-9097-A9B0-6D8C-34F474B91797}"/>
          </ac:spMkLst>
        </pc:spChg>
        <pc:spChg chg="mod">
          <ac:chgData name="Poelstra, James" userId="20371e34-4271-4bbe-90e9-a3b55eba80d7" providerId="ADAL" clId="{664766B7-C872-481B-8DF3-3AE9137EF398}" dt="2024-05-13T19:58:26.975" v="3279" actId="962"/>
          <ac:spMkLst>
            <pc:docMk/>
            <pc:sldMk cId="1504219815" sldId="1292"/>
            <ac:spMk id="71" creationId="{EA4C7B96-581B-400A-88F7-726A3B8F8A22}"/>
          </ac:spMkLst>
        </pc:spChg>
        <pc:picChg chg="mod">
          <ac:chgData name="Poelstra, James" userId="20371e34-4271-4bbe-90e9-a3b55eba80d7" providerId="ADAL" clId="{664766B7-C872-481B-8DF3-3AE9137EF398}" dt="2024-05-13T19:36:10.287" v="2038" actId="962"/>
          <ac:picMkLst>
            <pc:docMk/>
            <pc:sldMk cId="1504219815" sldId="1292"/>
            <ac:picMk id="7170" creationId="{DB67BAF8-32B8-0444-ACAF-7AEDAB867515}"/>
          </ac:picMkLst>
        </pc:picChg>
      </pc:sldChg>
      <pc:sldChg chg="modSp mod">
        <pc:chgData name="Poelstra, James" userId="20371e34-4271-4bbe-90e9-a3b55eba80d7" providerId="ADAL" clId="{664766B7-C872-481B-8DF3-3AE9137EF398}" dt="2024-05-13T19:40:40.396" v="2843" actId="33553"/>
        <pc:sldMkLst>
          <pc:docMk/>
          <pc:sldMk cId="4051292221" sldId="1310"/>
        </pc:sldMkLst>
        <pc:spChg chg="mod">
          <ac:chgData name="Poelstra, James" userId="20371e34-4271-4bbe-90e9-a3b55eba80d7" providerId="ADAL" clId="{664766B7-C872-481B-8DF3-3AE9137EF398}" dt="2024-05-13T19:40:40.396" v="2843" actId="33553"/>
          <ac:spMkLst>
            <pc:docMk/>
            <pc:sldMk cId="4051292221" sldId="1310"/>
            <ac:spMk id="7" creationId="{832FF0FF-1B4B-9D4A-4913-9107CC1A08B3}"/>
          </ac:spMkLst>
        </pc:spChg>
        <pc:spChg chg="mod">
          <ac:chgData name="Poelstra, James" userId="20371e34-4271-4bbe-90e9-a3b55eba80d7" providerId="ADAL" clId="{664766B7-C872-481B-8DF3-3AE9137EF398}" dt="2024-05-13T19:04:47.680" v="415" actId="962"/>
          <ac:spMkLst>
            <pc:docMk/>
            <pc:sldMk cId="4051292221" sldId="1310"/>
            <ac:spMk id="8" creationId="{2FDBA080-9B48-9E20-B72A-63431147C660}"/>
          </ac:spMkLst>
        </pc:spChg>
      </pc:sldChg>
      <pc:sldChg chg="modSp mod">
        <pc:chgData name="Poelstra, James" userId="20371e34-4271-4bbe-90e9-a3b55eba80d7" providerId="ADAL" clId="{664766B7-C872-481B-8DF3-3AE9137EF398}" dt="2024-05-13T19:43:24.061" v="2917" actId="33553"/>
        <pc:sldMkLst>
          <pc:docMk/>
          <pc:sldMk cId="451206651" sldId="1311"/>
        </pc:sldMkLst>
        <pc:spChg chg="mod">
          <ac:chgData name="Poelstra, James" userId="20371e34-4271-4bbe-90e9-a3b55eba80d7" providerId="ADAL" clId="{664766B7-C872-481B-8DF3-3AE9137EF398}" dt="2024-05-13T19:43:24.061" v="2917" actId="33553"/>
          <ac:spMkLst>
            <pc:docMk/>
            <pc:sldMk cId="451206651" sldId="1311"/>
            <ac:spMk id="7" creationId="{832FF0FF-1B4B-9D4A-4913-9107CC1A08B3}"/>
          </ac:spMkLst>
        </pc:spChg>
        <pc:spChg chg="mod">
          <ac:chgData name="Poelstra, James" userId="20371e34-4271-4bbe-90e9-a3b55eba80d7" providerId="ADAL" clId="{664766B7-C872-481B-8DF3-3AE9137EF398}" dt="2024-05-13T19:06:39.761" v="796" actId="962"/>
          <ac:spMkLst>
            <pc:docMk/>
            <pc:sldMk cId="451206651" sldId="1311"/>
            <ac:spMk id="8" creationId="{2FDBA080-9B48-9E20-B72A-63431147C660}"/>
          </ac:spMkLst>
        </pc:spChg>
      </pc:sldChg>
      <pc:sldChg chg="addSp modSp mod">
        <pc:chgData name="Poelstra, James" userId="20371e34-4271-4bbe-90e9-a3b55eba80d7" providerId="ADAL" clId="{664766B7-C872-481B-8DF3-3AE9137EF398}" dt="2024-05-13T19:56:30.654" v="3254"/>
        <pc:sldMkLst>
          <pc:docMk/>
          <pc:sldMk cId="2171226335" sldId="1312"/>
        </pc:sldMkLst>
        <pc:spChg chg="add mod">
          <ac:chgData name="Poelstra, James" userId="20371e34-4271-4bbe-90e9-a3b55eba80d7" providerId="ADAL" clId="{664766B7-C872-481B-8DF3-3AE9137EF398}" dt="2024-05-13T19:56:30.654" v="3254"/>
          <ac:spMkLst>
            <pc:docMk/>
            <pc:sldMk cId="2171226335" sldId="1312"/>
            <ac:spMk id="2" creationId="{2CE79266-6A7A-F154-EE86-FCE19EEA25A2}"/>
          </ac:spMkLst>
        </pc:spChg>
        <pc:spChg chg="mod">
          <ac:chgData name="Poelstra, James" userId="20371e34-4271-4bbe-90e9-a3b55eba80d7" providerId="ADAL" clId="{664766B7-C872-481B-8DF3-3AE9137EF398}" dt="2024-05-13T19:56:25.191" v="3253" actId="962"/>
          <ac:spMkLst>
            <pc:docMk/>
            <pc:sldMk cId="2171226335" sldId="1312"/>
            <ac:spMk id="71" creationId="{EA4C7B96-581B-400A-88F7-726A3B8F8A22}"/>
          </ac:spMkLst>
        </pc:spChg>
        <pc:picChg chg="mod">
          <ac:chgData name="Poelstra, James" userId="20371e34-4271-4bbe-90e9-a3b55eba80d7" providerId="ADAL" clId="{664766B7-C872-481B-8DF3-3AE9137EF398}" dt="2024-05-13T19:51:16.037" v="3199" actId="962"/>
          <ac:picMkLst>
            <pc:docMk/>
            <pc:sldMk cId="2171226335" sldId="1312"/>
            <ac:picMk id="3" creationId="{3CAE8CAA-1B4A-28DB-1271-F6CD0D811B97}"/>
          </ac:picMkLst>
        </pc:picChg>
      </pc:sldChg>
      <pc:sldChg chg="addSp modSp mod">
        <pc:chgData name="Poelstra, James" userId="20371e34-4271-4bbe-90e9-a3b55eba80d7" providerId="ADAL" clId="{664766B7-C872-481B-8DF3-3AE9137EF398}" dt="2024-05-13T19:57:39.925" v="3267"/>
        <pc:sldMkLst>
          <pc:docMk/>
          <pc:sldMk cId="2005462203" sldId="1313"/>
        </pc:sldMkLst>
        <pc:spChg chg="add mod">
          <ac:chgData name="Poelstra, James" userId="20371e34-4271-4bbe-90e9-a3b55eba80d7" providerId="ADAL" clId="{664766B7-C872-481B-8DF3-3AE9137EF398}" dt="2024-05-13T19:57:39.925" v="3267"/>
          <ac:spMkLst>
            <pc:docMk/>
            <pc:sldMk cId="2005462203" sldId="1313"/>
            <ac:spMk id="2" creationId="{90671593-326F-B39C-0224-13C0F9E2E588}"/>
          </ac:spMkLst>
        </pc:spChg>
        <pc:spChg chg="mod">
          <ac:chgData name="Poelstra, James" userId="20371e34-4271-4bbe-90e9-a3b55eba80d7" providerId="ADAL" clId="{664766B7-C872-481B-8DF3-3AE9137EF398}" dt="2024-05-13T19:57:37.871" v="3265" actId="962"/>
          <ac:spMkLst>
            <pc:docMk/>
            <pc:sldMk cId="2005462203" sldId="1313"/>
            <ac:spMk id="71" creationId="{EA4C7B96-581B-400A-88F7-726A3B8F8A22}"/>
          </ac:spMkLst>
        </pc:spChg>
        <pc:picChg chg="mod">
          <ac:chgData name="Poelstra, James" userId="20371e34-4271-4bbe-90e9-a3b55eba80d7" providerId="ADAL" clId="{664766B7-C872-481B-8DF3-3AE9137EF398}" dt="2024-05-13T19:32:24.982" v="1020" actId="962"/>
          <ac:picMkLst>
            <pc:docMk/>
            <pc:sldMk cId="2005462203" sldId="1313"/>
            <ac:picMk id="7170" creationId="{DB67BAF8-32B8-0444-ACAF-7AEDAB867515}"/>
          </ac:picMkLst>
        </pc:picChg>
      </pc:sldChg>
      <pc:sldChg chg="addSp modSp mod">
        <pc:chgData name="Poelstra, James" userId="20371e34-4271-4bbe-90e9-a3b55eba80d7" providerId="ADAL" clId="{664766B7-C872-481B-8DF3-3AE9137EF398}" dt="2024-05-13T19:56:41.926" v="3256"/>
        <pc:sldMkLst>
          <pc:docMk/>
          <pc:sldMk cId="1338507106" sldId="1314"/>
        </pc:sldMkLst>
        <pc:spChg chg="add mod">
          <ac:chgData name="Poelstra, James" userId="20371e34-4271-4bbe-90e9-a3b55eba80d7" providerId="ADAL" clId="{664766B7-C872-481B-8DF3-3AE9137EF398}" dt="2024-05-13T19:56:41.926" v="3256"/>
          <ac:spMkLst>
            <pc:docMk/>
            <pc:sldMk cId="1338507106" sldId="1314"/>
            <ac:spMk id="2" creationId="{B409FE6A-EA51-FDD9-404B-CCB0F3F414C1}"/>
          </ac:spMkLst>
        </pc:spChg>
        <pc:spChg chg="mod">
          <ac:chgData name="Poelstra, James" userId="20371e34-4271-4bbe-90e9-a3b55eba80d7" providerId="ADAL" clId="{664766B7-C872-481B-8DF3-3AE9137EF398}" dt="2024-05-13T19:56:38.903" v="3255" actId="962"/>
          <ac:spMkLst>
            <pc:docMk/>
            <pc:sldMk cId="1338507106" sldId="1314"/>
            <ac:spMk id="71" creationId="{EA4C7B96-581B-400A-88F7-726A3B8F8A22}"/>
          </ac:spMkLst>
        </pc:spChg>
        <pc:picChg chg="mod">
          <ac:chgData name="Poelstra, James" userId="20371e34-4271-4bbe-90e9-a3b55eba80d7" providerId="ADAL" clId="{664766B7-C872-481B-8DF3-3AE9137EF398}" dt="2024-05-13T19:51:25.285" v="3201" actId="962"/>
          <ac:picMkLst>
            <pc:docMk/>
            <pc:sldMk cId="1338507106" sldId="1314"/>
            <ac:picMk id="7" creationId="{5B2FCFD7-F1DE-7409-5090-A0B453389286}"/>
          </ac:picMkLst>
        </pc:picChg>
      </pc:sldChg>
      <pc:sldChg chg="modSp mod">
        <pc:chgData name="Poelstra, James" userId="20371e34-4271-4bbe-90e9-a3b55eba80d7" providerId="ADAL" clId="{664766B7-C872-481B-8DF3-3AE9137EF398}" dt="2024-05-13T19:51:33.205" v="3203" actId="962"/>
        <pc:sldMkLst>
          <pc:docMk/>
          <pc:sldMk cId="4216012065" sldId="1315"/>
        </pc:sldMkLst>
        <pc:spChg chg="mod">
          <ac:chgData name="Poelstra, James" userId="20371e34-4271-4bbe-90e9-a3b55eba80d7" providerId="ADAL" clId="{664766B7-C872-481B-8DF3-3AE9137EF398}" dt="2024-05-13T19:47:46.798" v="3128" actId="20577"/>
          <ac:spMkLst>
            <pc:docMk/>
            <pc:sldMk cId="4216012065" sldId="1315"/>
            <ac:spMk id="5" creationId="{E4A7DB2C-34D1-34E5-40ED-7694EF6CA360}"/>
          </ac:spMkLst>
        </pc:spChg>
        <pc:picChg chg="mod">
          <ac:chgData name="Poelstra, James" userId="20371e34-4271-4bbe-90e9-a3b55eba80d7" providerId="ADAL" clId="{664766B7-C872-481B-8DF3-3AE9137EF398}" dt="2024-05-13T19:51:33.205" v="3203" actId="962"/>
          <ac:picMkLst>
            <pc:docMk/>
            <pc:sldMk cId="4216012065" sldId="1315"/>
            <ac:picMk id="1026" creationId="{39ADB260-BA67-4AE6-4D4F-574505C635D9}"/>
          </ac:picMkLst>
        </pc:picChg>
      </pc:sldChg>
      <pc:sldChg chg="modSp mod">
        <pc:chgData name="Poelstra, James" userId="20371e34-4271-4bbe-90e9-a3b55eba80d7" providerId="ADAL" clId="{664766B7-C872-481B-8DF3-3AE9137EF398}" dt="2024-05-13T19:56:57.733" v="3259"/>
        <pc:sldMkLst>
          <pc:docMk/>
          <pc:sldMk cId="3944087364" sldId="1316"/>
        </pc:sldMkLst>
        <pc:spChg chg="mod">
          <ac:chgData name="Poelstra, James" userId="20371e34-4271-4bbe-90e9-a3b55eba80d7" providerId="ADAL" clId="{664766B7-C872-481B-8DF3-3AE9137EF398}" dt="2024-05-13T19:56:57.733" v="3259"/>
          <ac:spMkLst>
            <pc:docMk/>
            <pc:sldMk cId="3944087364" sldId="1316"/>
            <ac:spMk id="5" creationId="{96BD2380-FE68-9894-C00A-401D8D730722}"/>
          </ac:spMkLst>
        </pc:spChg>
        <pc:spChg chg="mod">
          <ac:chgData name="Poelstra, James" userId="20371e34-4271-4bbe-90e9-a3b55eba80d7" providerId="ADAL" clId="{664766B7-C872-481B-8DF3-3AE9137EF398}" dt="2024-05-13T19:56:55.198" v="3257" actId="962"/>
          <ac:spMkLst>
            <pc:docMk/>
            <pc:sldMk cId="3944087364" sldId="1316"/>
            <ac:spMk id="71" creationId="{EA4C7B96-581B-400A-88F7-726A3B8F8A22}"/>
          </ac:spMkLst>
        </pc:spChg>
        <pc:picChg chg="mod">
          <ac:chgData name="Poelstra, James" userId="20371e34-4271-4bbe-90e9-a3b55eba80d7" providerId="ADAL" clId="{664766B7-C872-481B-8DF3-3AE9137EF398}" dt="2024-05-13T19:51:45.742" v="3205" actId="962"/>
          <ac:picMkLst>
            <pc:docMk/>
            <pc:sldMk cId="3944087364" sldId="1316"/>
            <ac:picMk id="3" creationId="{06CD60B9-FB9D-6708-2EB5-8934AB84775E}"/>
          </ac:picMkLst>
        </pc:picChg>
      </pc:sldChg>
      <pc:sldChg chg="addSp modSp mod">
        <pc:chgData name="Poelstra, James" userId="20371e34-4271-4bbe-90e9-a3b55eba80d7" providerId="ADAL" clId="{664766B7-C872-481B-8DF3-3AE9137EF398}" dt="2024-05-13T19:57:11.437" v="3261"/>
        <pc:sldMkLst>
          <pc:docMk/>
          <pc:sldMk cId="3865203023" sldId="1317"/>
        </pc:sldMkLst>
        <pc:spChg chg="add mod">
          <ac:chgData name="Poelstra, James" userId="20371e34-4271-4bbe-90e9-a3b55eba80d7" providerId="ADAL" clId="{664766B7-C872-481B-8DF3-3AE9137EF398}" dt="2024-05-13T19:57:11.437" v="3261"/>
          <ac:spMkLst>
            <pc:docMk/>
            <pc:sldMk cId="3865203023" sldId="1317"/>
            <ac:spMk id="2" creationId="{11C78212-2A53-E487-0622-6F9A69BACC25}"/>
          </ac:spMkLst>
        </pc:spChg>
        <pc:spChg chg="mod">
          <ac:chgData name="Poelstra, James" userId="20371e34-4271-4bbe-90e9-a3b55eba80d7" providerId="ADAL" clId="{664766B7-C872-481B-8DF3-3AE9137EF398}" dt="2024-05-13T19:57:08.462" v="3260" actId="962"/>
          <ac:spMkLst>
            <pc:docMk/>
            <pc:sldMk cId="3865203023" sldId="1317"/>
            <ac:spMk id="71" creationId="{EA4C7B96-581B-400A-88F7-726A3B8F8A22}"/>
          </ac:spMkLst>
        </pc:spChg>
        <pc:picChg chg="mod">
          <ac:chgData name="Poelstra, James" userId="20371e34-4271-4bbe-90e9-a3b55eba80d7" providerId="ADAL" clId="{664766B7-C872-481B-8DF3-3AE9137EF398}" dt="2024-05-13T19:51:55.182" v="3207" actId="962"/>
          <ac:picMkLst>
            <pc:docMk/>
            <pc:sldMk cId="3865203023" sldId="1317"/>
            <ac:picMk id="4" creationId="{87B4A4DC-E1EA-A689-E189-3E9EE0A53200}"/>
          </ac:picMkLst>
        </pc:picChg>
      </pc:sldChg>
      <pc:sldChg chg="modSp mod">
        <pc:chgData name="Poelstra, James" userId="20371e34-4271-4bbe-90e9-a3b55eba80d7" providerId="ADAL" clId="{664766B7-C872-481B-8DF3-3AE9137EF398}" dt="2024-05-13T19:42:43.209" v="2861" actId="33553"/>
        <pc:sldMkLst>
          <pc:docMk/>
          <pc:sldMk cId="4008214114" sldId="1318"/>
        </pc:sldMkLst>
        <pc:spChg chg="mod">
          <ac:chgData name="Poelstra, James" userId="20371e34-4271-4bbe-90e9-a3b55eba80d7" providerId="ADAL" clId="{664766B7-C872-481B-8DF3-3AE9137EF398}" dt="2024-05-13T19:42:43.209" v="2861" actId="33553"/>
          <ac:spMkLst>
            <pc:docMk/>
            <pc:sldMk cId="4008214114" sldId="1318"/>
            <ac:spMk id="5" creationId="{A256FAAB-57A4-FEA7-F40F-E1D22FD6E58C}"/>
          </ac:spMkLst>
        </pc:spChg>
        <pc:picChg chg="mod">
          <ac:chgData name="Poelstra, James" userId="20371e34-4271-4bbe-90e9-a3b55eba80d7" providerId="ADAL" clId="{664766B7-C872-481B-8DF3-3AE9137EF398}" dt="2024-05-13T19:06:35.070" v="795" actId="962"/>
          <ac:picMkLst>
            <pc:docMk/>
            <pc:sldMk cId="4008214114" sldId="1318"/>
            <ac:picMk id="4" creationId="{A8CD3F22-7397-2D5A-BEDD-2D0BD89FFAA1}"/>
          </ac:picMkLst>
        </pc:picChg>
      </pc:sldChg>
      <pc:sldChg chg="addSp modSp mod">
        <pc:chgData name="Poelstra, James" userId="20371e34-4271-4bbe-90e9-a3b55eba80d7" providerId="ADAL" clId="{664766B7-C872-481B-8DF3-3AE9137EF398}" dt="2024-05-13T19:57:24.196" v="3264"/>
        <pc:sldMkLst>
          <pc:docMk/>
          <pc:sldMk cId="2490134803" sldId="1319"/>
        </pc:sldMkLst>
        <pc:spChg chg="add mod">
          <ac:chgData name="Poelstra, James" userId="20371e34-4271-4bbe-90e9-a3b55eba80d7" providerId="ADAL" clId="{664766B7-C872-481B-8DF3-3AE9137EF398}" dt="2024-05-13T19:57:24.196" v="3264"/>
          <ac:spMkLst>
            <pc:docMk/>
            <pc:sldMk cId="2490134803" sldId="1319"/>
            <ac:spMk id="2" creationId="{F22C3270-C110-8BCE-7F35-FA4EC8D47B50}"/>
          </ac:spMkLst>
        </pc:spChg>
        <pc:spChg chg="mod">
          <ac:chgData name="Poelstra, James" userId="20371e34-4271-4bbe-90e9-a3b55eba80d7" providerId="ADAL" clId="{664766B7-C872-481B-8DF3-3AE9137EF398}" dt="2024-05-13T19:57:21.981" v="3262" actId="962"/>
          <ac:spMkLst>
            <pc:docMk/>
            <pc:sldMk cId="2490134803" sldId="1319"/>
            <ac:spMk id="71" creationId="{EA4C7B96-581B-400A-88F7-726A3B8F8A22}"/>
          </ac:spMkLst>
        </pc:spChg>
        <pc:picChg chg="mod">
          <ac:chgData name="Poelstra, James" userId="20371e34-4271-4bbe-90e9-a3b55eba80d7" providerId="ADAL" clId="{664766B7-C872-481B-8DF3-3AE9137EF398}" dt="2024-05-13T19:31:17.665" v="866" actId="962"/>
          <ac:picMkLst>
            <pc:docMk/>
            <pc:sldMk cId="2490134803" sldId="1319"/>
            <ac:picMk id="7170" creationId="{DB67BAF8-32B8-0444-ACAF-7AEDAB867515}"/>
          </ac:picMkLst>
        </pc:picChg>
      </pc:sldChg>
      <pc:sldChg chg="modSp mod">
        <pc:chgData name="Poelstra, James" userId="20371e34-4271-4bbe-90e9-a3b55eba80d7" providerId="ADAL" clId="{664766B7-C872-481B-8DF3-3AE9137EF398}" dt="2024-05-13T19:42:37.645" v="2860" actId="33553"/>
        <pc:sldMkLst>
          <pc:docMk/>
          <pc:sldMk cId="283870475" sldId="1320"/>
        </pc:sldMkLst>
        <pc:spChg chg="mod">
          <ac:chgData name="Poelstra, James" userId="20371e34-4271-4bbe-90e9-a3b55eba80d7" providerId="ADAL" clId="{664766B7-C872-481B-8DF3-3AE9137EF398}" dt="2024-05-13T19:42:37.645" v="2860" actId="33553"/>
          <ac:spMkLst>
            <pc:docMk/>
            <pc:sldMk cId="283870475" sldId="1320"/>
            <ac:spMk id="7" creationId="{832FF0FF-1B4B-9D4A-4913-9107CC1A08B3}"/>
          </ac:spMkLst>
        </pc:spChg>
        <pc:spChg chg="mod">
          <ac:chgData name="Poelstra, James" userId="20371e34-4271-4bbe-90e9-a3b55eba80d7" providerId="ADAL" clId="{664766B7-C872-481B-8DF3-3AE9137EF398}" dt="2024-05-13T19:06:15.111" v="687" actId="962"/>
          <ac:spMkLst>
            <pc:docMk/>
            <pc:sldMk cId="283870475" sldId="1320"/>
            <ac:spMk id="8" creationId="{2FDBA080-9B48-9E20-B72A-63431147C6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Hello: My name is Charles T. Brown. My pronouns are (he/him)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 in my last year as an early middle-aged, Black male with a bald head, a black beard. I’m wearing a blue shirt and am presenting from my home office in NJ.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Building on our first webinar, I would like to expand our conversation to discuss the importance of data to help create equitable access to active transportation for persons with disabilities.</a:t>
            </a:r>
            <a:endParaRPr dirty="0"/>
          </a:p>
        </p:txBody>
      </p:sp>
      <p:sp>
        <p:nvSpPr>
          <p:cNvPr id="62" name="Google Shape;6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55F7C"/>
                </a:solidFill>
                <a:effectLst/>
                <a:highlight>
                  <a:srgbClr val="FFFFFF"/>
                </a:highlight>
                <a:latin typeface="Open Sans" panose="020B0606030504020204" pitchFamily="34" charset="0"/>
              </a:rPr>
              <a:t>The rate of children with a disability experiencing two or more stressful events was 18.6 percent. In comparison, about 6.5 percent of children with no disability had experienced two or more stressful life events. This graph shows the percentage of U.S. children aged 5 to 17 who had experienced no, one, or more stressful life events as of 2019, by disability status.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94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55F7C"/>
                </a:solidFill>
                <a:effectLst/>
                <a:highlight>
                  <a:srgbClr val="FFFFFF"/>
                </a:highlight>
                <a:latin typeface="Open Sans" panose="020B0606030504020204" pitchFamily="34" charset="0"/>
              </a:rPr>
              <a:t>This statistic presents the percentage of people in the U.S. who had a disability and were obese from 2009 to 2016. In 2016, it was estimated that 38.9 percent of people with a disability were obese, compared to 26.4 percent of those without a disability.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2900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821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Open Sans" panose="020F0502020204030204" pitchFamily="34" charset="0"/>
              </a:rPr>
              <a:t>The proposed Essex-Hudson Greenway Project would offer a nearly nine-mile long, multi-use trail corridor following a converted rail line, creating more than 135acres of new green space when completed. The Greenway sets the stage for the creation of a nearly nine-mile transformational linear park that will provide new recreation opportunities for walkers, bikers, birders, and other nature lovers while improving transportation options for area residents.</a:t>
            </a:r>
          </a:p>
          <a:p>
            <a:endParaRPr lang="en-US" b="0" i="0" dirty="0">
              <a:solidFill>
                <a:srgbClr val="000000"/>
              </a:solidFill>
              <a:effectLst/>
              <a:highlight>
                <a:srgbClr val="FFFFFF"/>
              </a:highlight>
              <a:latin typeface="Open Sans" panose="020F0502020204030204" pitchFamily="34" charset="0"/>
            </a:endParaRPr>
          </a:p>
          <a:p>
            <a:r>
              <a:rPr lang="en-US" sz="1200" b="1" dirty="0"/>
              <a:t>Additional Challenges:</a:t>
            </a:r>
            <a:br>
              <a:rPr lang="en-US" sz="1200" b="1" dirty="0"/>
            </a:br>
            <a:r>
              <a:rPr lang="en-US" sz="1200" b="1" dirty="0"/>
              <a:t> </a:t>
            </a:r>
            <a:br>
              <a:rPr lang="en-US" sz="1200" b="1" dirty="0"/>
            </a:br>
            <a:r>
              <a:rPr lang="en-US" sz="1200" dirty="0"/>
              <a:t>Identifying and Understanding the Role of Disability and Equity Partners</a:t>
            </a:r>
            <a:br>
              <a:rPr lang="en-US" sz="1200" dirty="0"/>
            </a:br>
            <a:r>
              <a:rPr lang="en-US" sz="1200" dirty="0"/>
              <a:t>&amp;</a:t>
            </a:r>
            <a:br>
              <a:rPr lang="en-US" sz="1200" dirty="0"/>
            </a:br>
            <a:r>
              <a:rPr lang="en-US" sz="1200" b="1" dirty="0"/>
              <a:t>Identifying and Involving Persons with Disabilities in Community Engagement Efforts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045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variable shows the percentage of persons with various types of disabilities among the total civilian noninstitutionalized population.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Disability types are categorized as: hearing difficulty, vision difficulty, cognitive difficulty, ambulatory difficulty, self-care difficulty, and independent living difficulty. Note that children under 5 years old are not included in cognitive, ambulatory, and self-care difficulty measures.</a:t>
            </a:r>
            <a:endParaRPr lang="en-US" sz="18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915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variable shows the percentage of persons with various types of disabilities among the total civilian noninstitutionalized population.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Disability types are categorized as: hearing difficulty, vision difficulty, cognitive difficulty, ambulatory difficulty, self-care difficulty, and independent living difficulty. Note that children under 5 years old are not included in cognitive, ambulatory, and self-care difficulty measures.</a:t>
            </a:r>
            <a:endParaRPr lang="en-US" sz="18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758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variable shows the percentage of persons with various types of disabilities among the total civilian noninstitutionalized population. </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Disability types are categorized as: hearing difficulty, vision difficulty, cognitive difficulty, ambulatory difficulty, self-care difficulty, and independent living difficulty. Note that children under 5 years old are not included in cognitive, ambulatory, and self-care difficulty measures.</a:t>
            </a:r>
            <a:endParaRPr lang="en-US" sz="1800" b="0" i="0" u="none" strike="noStrike" dirty="0">
              <a:solidFill>
                <a:srgbClr val="000000"/>
              </a:solidFill>
              <a:effectLst/>
              <a:latin typeface="Arial" panose="020B0604020202020204" pitchFamily="34" charset="0"/>
            </a:endParaRPr>
          </a:p>
          <a:p>
            <a:endParaRPr lang="en-US" dirty="0"/>
          </a:p>
          <a:p>
            <a:pPr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Calibri" panose="020F0502020204030204" pitchFamily="34" charset="0"/>
              </a:rPr>
              <a:t>The spatial cluster-outlier analysis, aims at accessing the geographic pattern of census tract-level disabilities. </a:t>
            </a:r>
            <a:endParaRPr lang="en-US" sz="16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600" b="0" i="0" u="sng" strike="noStrike" dirty="0">
                <a:solidFill>
                  <a:srgbClr val="000000"/>
                </a:solidFill>
                <a:effectLst/>
                <a:latin typeface="Calibri" panose="020F0502020204030204" pitchFamily="34" charset="0"/>
              </a:rPr>
              <a:t>High-High cluster: a significant cluster of a high-value census tract surrounded by high-value census tracts.</a:t>
            </a:r>
            <a:endParaRPr lang="en-US" sz="16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Calibri" panose="020F0502020204030204" pitchFamily="34" charset="0"/>
              </a:rPr>
              <a:t>Low-Low cluster: a significant cluster of a low-value census tract surrounded by low-value census tracts.</a:t>
            </a:r>
            <a:endParaRPr lang="en-US" sz="16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600" b="0" i="0" u="sng" strike="noStrike" dirty="0">
                <a:solidFill>
                  <a:srgbClr val="000000"/>
                </a:solidFill>
                <a:effectLst/>
                <a:latin typeface="Calibri" panose="020F0502020204030204" pitchFamily="34" charset="0"/>
              </a:rPr>
              <a:t>High-Low outlier: a high-value census tract surrounded by low-value census tracts.</a:t>
            </a:r>
            <a:endParaRPr lang="en-US" sz="16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Calibri" panose="020F0502020204030204" pitchFamily="34" charset="0"/>
              </a:rPr>
              <a:t>Low-High outlier: a low-value census tract surrounded by high-value census tracts.</a:t>
            </a:r>
            <a:endParaRPr lang="en-US" sz="1600" b="0" i="0" u="none" strike="noStrike" dirty="0">
              <a:solidFill>
                <a:srgbClr val="000000"/>
              </a:solidFill>
              <a:effectLst/>
              <a:latin typeface="Arial" panose="020B0604020202020204" pitchFamily="34" charset="0"/>
            </a:endParaRPr>
          </a:p>
          <a:p>
            <a:br>
              <a:rPr lang="en-US" b="0" dirty="0">
                <a:effectLst/>
              </a:rPr>
            </a:br>
            <a:r>
              <a:rPr lang="en-US" sz="1600" b="0" i="0" u="sng" dirty="0">
                <a:solidFill>
                  <a:srgbClr val="000000"/>
                </a:solidFill>
                <a:effectLst/>
                <a:latin typeface="Calibri" panose="020F0502020204030204" pitchFamily="34" charset="0"/>
              </a:rPr>
              <a:t>High-High clusters</a:t>
            </a:r>
            <a:r>
              <a:rPr lang="en-US" sz="1600" b="0" i="0" u="none" strike="noStrike" dirty="0">
                <a:solidFill>
                  <a:srgbClr val="000000"/>
                </a:solidFill>
                <a:effectLst/>
                <a:latin typeface="Calibri" panose="020F0502020204030204" pitchFamily="34" charset="0"/>
              </a:rPr>
              <a:t> and </a:t>
            </a:r>
            <a:r>
              <a:rPr lang="en-US" sz="1600" b="0" i="0" u="sng" dirty="0">
                <a:solidFill>
                  <a:srgbClr val="000000"/>
                </a:solidFill>
                <a:effectLst/>
                <a:latin typeface="Calibri" panose="020F0502020204030204" pitchFamily="34" charset="0"/>
              </a:rPr>
              <a:t>High-Low outliers</a:t>
            </a:r>
            <a:r>
              <a:rPr lang="en-US" sz="1600" b="0" i="0" u="none" strike="noStrike" dirty="0">
                <a:solidFill>
                  <a:srgbClr val="000000"/>
                </a:solidFill>
                <a:effectLst/>
                <a:latin typeface="Calibri" panose="020F0502020204030204" pitchFamily="34" charset="0"/>
              </a:rPr>
              <a:t> are worth notice as they shed light on either cluster of areas or single areas with a higher population of certain disability.  Furthermore, it helps identify high-prevalent areas with each type of disability. </a:t>
            </a:r>
          </a:p>
          <a:p>
            <a:endParaRPr lang="en-US" sz="1600" b="0" i="0" u="none" strike="noStrike" dirty="0">
              <a:solidFill>
                <a:srgbClr val="000000"/>
              </a:solidFill>
              <a:effectLst/>
              <a:latin typeface="Calibri" panose="020F0502020204030204" pitchFamily="34" charset="0"/>
            </a:endParaRPr>
          </a:p>
          <a:p>
            <a:r>
              <a:rPr lang="en-US" sz="1600" b="0" i="0" u="none" strike="noStrike" dirty="0">
                <a:solidFill>
                  <a:srgbClr val="000000"/>
                </a:solidFill>
                <a:effectLst/>
                <a:latin typeface="Calibri" panose="020F0502020204030204" pitchFamily="34" charset="0"/>
              </a:rPr>
              <a:t>This could ultimately enhance community engagement amount persons with disabilities.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196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Savannah</a:t>
            </a:r>
          </a:p>
          <a:p>
            <a:endParaRPr lang="en-US" dirty="0"/>
          </a:p>
          <a:p>
            <a:r>
              <a:rPr lang="en-US" dirty="0"/>
              <a:t>CPTED Analysis - </a:t>
            </a:r>
            <a:r>
              <a:rPr lang="en-US" b="0" i="0" dirty="0">
                <a:solidFill>
                  <a:srgbClr val="0D0D0D"/>
                </a:solidFill>
                <a:effectLst/>
                <a:highlight>
                  <a:srgbClr val="FFFFFF"/>
                </a:highlight>
                <a:latin typeface="Söhne"/>
              </a:rPr>
              <a:t>CPTED, or Crime Prevention Through Environmental Design, is a set of design principles used to deter criminal behavior through the physical environment. This approach emphasizes the proper design and effective use of the built environment to lead to a reduction in the incidence and fear of crime and an improvement in the quality of life.</a:t>
            </a:r>
          </a:p>
          <a:p>
            <a:endParaRPr lang="en-US" b="0" i="0" dirty="0">
              <a:solidFill>
                <a:srgbClr val="0D0D0D"/>
              </a:solidFill>
              <a:effectLst/>
              <a:highlight>
                <a:srgbClr val="FFFFFF"/>
              </a:highlight>
              <a:latin typeface="Söhne"/>
            </a:endParaRPr>
          </a:p>
          <a:p>
            <a:r>
              <a:rPr lang="en-US" b="1" i="0" dirty="0">
                <a:solidFill>
                  <a:srgbClr val="0D0D0D"/>
                </a:solidFill>
                <a:effectLst/>
                <a:highlight>
                  <a:srgbClr val="FFFFFF"/>
                </a:highlight>
                <a:latin typeface="Söhne"/>
              </a:rPr>
              <a:t>Complete Streets </a:t>
            </a:r>
            <a:r>
              <a:rPr lang="en-US" b="0" i="0" dirty="0">
                <a:solidFill>
                  <a:srgbClr val="0D0D0D"/>
                </a:solidFill>
                <a:effectLst/>
                <a:highlight>
                  <a:srgbClr val="FFFFFF"/>
                </a:highlight>
                <a:latin typeface="Söhne"/>
              </a:rPr>
              <a:t>– Streets that designed, Operated and Maintained with Everyone in Mind.</a:t>
            </a:r>
          </a:p>
          <a:p>
            <a:endParaRPr lang="en-US" b="0" i="0" dirty="0">
              <a:solidFill>
                <a:srgbClr val="0D0D0D"/>
              </a:solidFill>
              <a:effectLst/>
              <a:highlight>
                <a:srgbClr val="FFFFFF"/>
              </a:highlight>
              <a:latin typeface="Söhne"/>
            </a:endParaRPr>
          </a:p>
          <a:p>
            <a:pPr algn="l"/>
            <a:br>
              <a:rPr lang="en-US" b="0" i="0" dirty="0">
                <a:solidFill>
                  <a:srgbClr val="0D0D0D"/>
                </a:solidFill>
                <a:effectLst/>
                <a:highlight>
                  <a:srgbClr val="FFFFFF"/>
                </a:highlight>
                <a:latin typeface="Söhne"/>
              </a:rPr>
            </a:br>
            <a:r>
              <a:rPr lang="en-US" b="0" i="0" dirty="0">
                <a:solidFill>
                  <a:srgbClr val="0D0D0D"/>
                </a:solidFill>
                <a:effectLst/>
                <a:highlight>
                  <a:srgbClr val="FFFFFF"/>
                </a:highlight>
                <a:latin typeface="Söhne"/>
              </a:rPr>
              <a:t>CPTED (Crime Prevention Through Environmental Design) is particularly important for persons with disabilities for several reasons:</a:t>
            </a:r>
          </a:p>
          <a:p>
            <a:pPr algn="l">
              <a:buFont typeface="+mj-lt"/>
              <a:buAutoNum type="arabicPeriod"/>
            </a:pPr>
            <a:r>
              <a:rPr lang="en-US" b="1" i="0" dirty="0">
                <a:solidFill>
                  <a:srgbClr val="0D0D0D"/>
                </a:solidFill>
                <a:effectLst/>
                <a:highlight>
                  <a:srgbClr val="FFFFFF"/>
                </a:highlight>
                <a:latin typeface="Söhne"/>
              </a:rPr>
              <a:t>Enhanced Safety</a:t>
            </a:r>
            <a:r>
              <a:rPr lang="en-US" b="0" i="0" dirty="0">
                <a:solidFill>
                  <a:srgbClr val="0D0D0D"/>
                </a:solidFill>
                <a:effectLst/>
                <a:highlight>
                  <a:srgbClr val="FFFFFF"/>
                </a:highlight>
                <a:latin typeface="Söhne"/>
              </a:rPr>
              <a:t>: Ensures safer navigation and access in environments, reducing vulnerability to criminal activities.</a:t>
            </a:r>
          </a:p>
          <a:p>
            <a:pPr algn="l">
              <a:buFont typeface="+mj-lt"/>
              <a:buAutoNum type="arabicPeriod"/>
            </a:pPr>
            <a:r>
              <a:rPr lang="en-US" b="1" i="0" dirty="0">
                <a:solidFill>
                  <a:srgbClr val="0D0D0D"/>
                </a:solidFill>
                <a:effectLst/>
                <a:highlight>
                  <a:srgbClr val="FFFFFF"/>
                </a:highlight>
                <a:latin typeface="Söhne"/>
              </a:rPr>
              <a:t>Increased Independence</a:t>
            </a:r>
            <a:r>
              <a:rPr lang="en-US" b="0" i="0" dirty="0">
                <a:solidFill>
                  <a:srgbClr val="0D0D0D"/>
                </a:solidFill>
                <a:effectLst/>
                <a:highlight>
                  <a:srgbClr val="FFFFFF"/>
                </a:highlight>
                <a:latin typeface="Söhne"/>
              </a:rPr>
              <a:t>: Well-designed environments enable greater mobility and independence for persons with disabilities.</a:t>
            </a:r>
          </a:p>
          <a:p>
            <a:pPr algn="l">
              <a:buFont typeface="+mj-lt"/>
              <a:buAutoNum type="arabicPeriod"/>
            </a:pPr>
            <a:r>
              <a:rPr lang="en-US" b="1" i="0" dirty="0">
                <a:solidFill>
                  <a:srgbClr val="0D0D0D"/>
                </a:solidFill>
                <a:effectLst/>
                <a:highlight>
                  <a:srgbClr val="FFFFFF"/>
                </a:highlight>
                <a:latin typeface="Söhne"/>
              </a:rPr>
              <a:t>Reduced Isolation</a:t>
            </a:r>
            <a:r>
              <a:rPr lang="en-US" b="0" i="0" dirty="0">
                <a:solidFill>
                  <a:srgbClr val="0D0D0D"/>
                </a:solidFill>
                <a:effectLst/>
                <a:highlight>
                  <a:srgbClr val="FFFFFF"/>
                </a:highlight>
                <a:latin typeface="Söhne"/>
              </a:rPr>
              <a:t>: Facilitates social interaction and integration by designing inclusive and accessible public spaces.</a:t>
            </a:r>
          </a:p>
          <a:p>
            <a:pPr algn="l">
              <a:buFont typeface="+mj-lt"/>
              <a:buAutoNum type="arabicPeriod"/>
            </a:pPr>
            <a:r>
              <a:rPr lang="en-US" b="1" i="0" dirty="0">
                <a:solidFill>
                  <a:srgbClr val="0D0D0D"/>
                </a:solidFill>
                <a:effectLst/>
                <a:highlight>
                  <a:srgbClr val="FFFFFF"/>
                </a:highlight>
                <a:latin typeface="Söhne"/>
              </a:rPr>
              <a:t>Empowerment</a:t>
            </a:r>
            <a:r>
              <a:rPr lang="en-US" b="0" i="0" dirty="0">
                <a:solidFill>
                  <a:srgbClr val="0D0D0D"/>
                </a:solidFill>
                <a:effectLst/>
                <a:highlight>
                  <a:srgbClr val="FFFFFF"/>
                </a:highlight>
                <a:latin typeface="Söhne"/>
              </a:rPr>
              <a:t>: Promotes a sense of security and empowerment by enabling persons with disabilities to participate more actively in community life.</a:t>
            </a:r>
          </a:p>
          <a:p>
            <a:pPr algn="l">
              <a:buFont typeface="+mj-lt"/>
              <a:buAutoNum type="arabicPeriod"/>
            </a:pPr>
            <a:endParaRPr lang="en-US" b="0" i="0" dirty="0">
              <a:solidFill>
                <a:srgbClr val="0D0D0D"/>
              </a:solidFill>
              <a:effectLst/>
              <a:highlight>
                <a:srgbClr val="FFFFFF"/>
              </a:highlight>
              <a:latin typeface="Söhne"/>
            </a:endParaRPr>
          </a:p>
          <a:p>
            <a:r>
              <a:rPr lang="en-US" sz="2400" i="1" dirty="0"/>
              <a:t>Needs:</a:t>
            </a:r>
          </a:p>
          <a:p>
            <a:pPr lvl="1"/>
            <a:r>
              <a:rPr lang="en-US" sz="2000" dirty="0"/>
              <a:t>Detailed mobility data across different types of disabilities</a:t>
            </a:r>
          </a:p>
          <a:p>
            <a:pPr lvl="1"/>
            <a:r>
              <a:rPr lang="en-US" sz="2000" dirty="0"/>
              <a:t>User satisfaction and safety perception data</a:t>
            </a:r>
          </a:p>
          <a:p>
            <a:pPr lvl="1"/>
            <a:r>
              <a:rPr lang="en-US" sz="2000" dirty="0"/>
              <a:t>Data on access to key destinations (e.g., parks)</a:t>
            </a:r>
          </a:p>
          <a:p>
            <a:pPr algn="l">
              <a:buFont typeface="+mj-lt"/>
              <a:buAutoNum type="arabicPeriod"/>
            </a:pPr>
            <a:endParaRPr lang="en-US" b="0" i="0" dirty="0">
              <a:solidFill>
                <a:srgbClr val="0D0D0D"/>
              </a:solidFill>
              <a:effectLst/>
              <a:highlight>
                <a:srgbClr val="FFFFFF"/>
              </a:highlight>
              <a:latin typeface="Söhne"/>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73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local park for people to swim, fish, exercise, and enjoy social activities. However, it is divided by a local road that isn’t safe for children, young adults and seniors, and persons with disabilities to cross. We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3888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6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dirty="0">
                <a:solidFill>
                  <a:schemeClr val="bg1"/>
                </a:solidFill>
                <a:effectLst/>
                <a:latin typeface="Calibri" panose="020F0502020204030204" pitchFamily="34" charset="0"/>
                <a:cs typeface="Calibri" panose="020F0502020204030204" pitchFamily="34" charset="0"/>
              </a:rPr>
              <a:t>"Accessibility is not a privilege; it is a fundamental right. Ensuring that every individual, regardless of their abilities, has equal access to our public spaces and transportation systems isn't just about compliance—it's about affirming dignity, promoting independence, and building a truly inclusive society."– Anonymous.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1" dirty="0">
              <a:solidFill>
                <a:schemeClr val="bg1"/>
              </a:solidFill>
              <a:effectLst/>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dirty="0">
                <a:solidFill>
                  <a:schemeClr val="bg1"/>
                </a:solidFill>
                <a:effectLst/>
                <a:latin typeface="Calibri" panose="020F0502020204030204" pitchFamily="34" charset="0"/>
                <a:cs typeface="Calibri" panose="020F0502020204030204" pitchFamily="34" charset="0"/>
              </a:rPr>
              <a:t>In order to ensure every individual has access, we need to continue to advocate for equity and more specifically transportation equity.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dirty="0">
              <a:solidFill>
                <a:schemeClr val="bg1"/>
              </a:solidFill>
              <a:effectLst/>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dirty="0">
                <a:solidFill>
                  <a:schemeClr val="bg1"/>
                </a:solidFill>
                <a:effectLst/>
                <a:latin typeface="Calibri" panose="020F0502020204030204" pitchFamily="34" charset="0"/>
                <a:cs typeface="Calibri" panose="020F0502020204030204" pitchFamily="34" charset="0"/>
              </a:rPr>
              <a:t>What is equity? Next slide</a:t>
            </a:r>
            <a:endParaRPr lang="en-US" sz="1200" b="1" i="0"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1530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note: Please also note specifically our intentionally inclusion of walking, running, and rolling paths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742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3874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769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Black community with many of those owning homes being seniors, with and without disabilities. There are many noted concerns including vehicular speeding, crime, lack of access, and unfortunately inactivity by children and young adults,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825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Traffic garden: </a:t>
            </a:r>
            <a:r>
              <a:rPr lang="en-US" b="0" i="0" dirty="0">
                <a:solidFill>
                  <a:srgbClr val="47584C"/>
                </a:solidFill>
                <a:effectLst/>
                <a:latin typeface="din-next-w01-light"/>
              </a:rPr>
              <a:t>A traffic garden is a set of small-sized streets with scaled-down traffic features where children and other new learners practice, learn and have fun in a place that is free from motor vehicles. Traffic Gardens are known by many terms including Safety Towns, Safety Villages, Road Tracks, and Traffic Playgrounds. These spaces are designed to provide a practical, hands-on way to learn about biking skills, road safety, and how traffic works. They serve as a controlled environment where kids can gain confidence and master these critical life-long skills.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B5D43-6794-0847-9F6F-8A7B2FD27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2129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dirty="0">
                <a:solidFill>
                  <a:schemeClr val="bg1"/>
                </a:solidFill>
                <a:latin typeface="Calibri" panose="020F0502020204030204" pitchFamily="34" charset="0"/>
                <a:cs typeface="Calibri" panose="020F0502020204030204" pitchFamily="34" charset="0"/>
              </a:rPr>
              <a:t>How might redesigning our towns with a </a:t>
            </a:r>
            <a:r>
              <a:rPr lang="en-US" sz="1200" b="1" i="1" u="sng" dirty="0">
                <a:solidFill>
                  <a:schemeClr val="bg1"/>
                </a:solidFill>
                <a:latin typeface="Calibri" panose="020F0502020204030204" pitchFamily="34" charset="0"/>
                <a:cs typeface="Calibri" panose="020F0502020204030204" pitchFamily="34" charset="0"/>
              </a:rPr>
              <a:t>justice</a:t>
            </a:r>
            <a:r>
              <a:rPr lang="en-US" sz="1200" b="1" i="1" dirty="0">
                <a:solidFill>
                  <a:schemeClr val="bg1"/>
                </a:solidFill>
                <a:latin typeface="Calibri" panose="020F0502020204030204" pitchFamily="34" charset="0"/>
                <a:cs typeface="Calibri" panose="020F0502020204030204" pitchFamily="34" charset="0"/>
              </a:rPr>
              <a:t> lens tackle systemic inequalities and ensure fair resource access for every community member?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1" dirty="0">
              <a:solidFill>
                <a:schemeClr val="bg1"/>
              </a:solidFill>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74151"/>
                </a:solidFill>
                <a:effectLst/>
                <a:latin typeface="Söhne"/>
              </a:rPr>
              <a:t>Approaching the redesign of towns through a justice lens adds a deeper dimension to health equity strategies, focusing on addressing systemic inequalities and ensuring fair access to resources and opportunities for all community members. Here are additional strategies that incorporate a justice perspective:</a:t>
            </a:r>
            <a:endParaRPr lang="en-US" sz="1200" b="1" i="1"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1999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dirty="0">
                <a:solidFill>
                  <a:schemeClr val="bg1"/>
                </a:solidFill>
                <a:latin typeface="Calibri" panose="020F0502020204030204" pitchFamily="34" charset="0"/>
                <a:cs typeface="Calibri" panose="020F0502020204030204" pitchFamily="34" charset="0"/>
              </a:rPr>
              <a:t>How might redesigning our towns with a </a:t>
            </a:r>
            <a:r>
              <a:rPr lang="en-US" sz="1200" b="1" i="1" u="sng" dirty="0">
                <a:solidFill>
                  <a:schemeClr val="bg1"/>
                </a:solidFill>
                <a:latin typeface="Calibri" panose="020F0502020204030204" pitchFamily="34" charset="0"/>
                <a:cs typeface="Calibri" panose="020F0502020204030204" pitchFamily="34" charset="0"/>
              </a:rPr>
              <a:t>justice</a:t>
            </a:r>
            <a:r>
              <a:rPr lang="en-US" sz="1200" b="1" i="1" dirty="0">
                <a:solidFill>
                  <a:schemeClr val="bg1"/>
                </a:solidFill>
                <a:latin typeface="Calibri" panose="020F0502020204030204" pitchFamily="34" charset="0"/>
                <a:cs typeface="Calibri" panose="020F0502020204030204" pitchFamily="34" charset="0"/>
              </a:rPr>
              <a:t> lens tackle systemic inequalities and ensure fair resource access for every community member?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1" dirty="0">
              <a:solidFill>
                <a:schemeClr val="bg1"/>
              </a:solidFill>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74151"/>
                </a:solidFill>
                <a:effectLst/>
                <a:latin typeface="Söhne"/>
              </a:rPr>
              <a:t>Approaching the redesign of towns through a justice lens adds a deeper dimension to health equity strategies, focusing on addressing systemic inequalities and ensuring fair access to resources and opportunities for all community members. Here are additional strategies that incorporate a justice perspective:</a:t>
            </a:r>
            <a:endParaRPr lang="en-US" sz="1200" b="1" i="1"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3636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1200" b="1" dirty="0">
                <a:solidFill>
                  <a:schemeClr val="accent1"/>
                </a:solidFill>
              </a:rPr>
              <a:t>Project Overview</a:t>
            </a:r>
          </a:p>
          <a:p>
            <a:pPr marL="228600" lvl="0" indent="-228600" algn="l" rtl="0">
              <a:lnSpc>
                <a:spcPct val="90000"/>
              </a:lnSpc>
              <a:spcBef>
                <a:spcPts val="0"/>
              </a:spcBef>
              <a:spcAft>
                <a:spcPts val="0"/>
              </a:spcAft>
              <a:buSzPts val="2800"/>
              <a:buChar char="•"/>
            </a:pPr>
            <a:endParaRPr lang="en-US" sz="1200" b="1" dirty="0"/>
          </a:p>
          <a:p>
            <a:pPr marL="228600" lvl="0" indent="-228600" algn="l" rtl="0">
              <a:lnSpc>
                <a:spcPct val="90000"/>
              </a:lnSpc>
              <a:spcBef>
                <a:spcPts val="0"/>
              </a:spcBef>
              <a:spcAft>
                <a:spcPts val="0"/>
              </a:spcAft>
              <a:buSzPts val="2800"/>
              <a:buChar char="•"/>
            </a:pPr>
            <a:r>
              <a:rPr lang="en-US" sz="1200" dirty="0"/>
              <a:t>Collaboration between the Small Town Center at MSU and Equitable Cities</a:t>
            </a:r>
          </a:p>
          <a:p>
            <a:pPr marL="228600" lvl="0" indent="-228600" algn="l" rtl="0">
              <a:lnSpc>
                <a:spcPct val="90000"/>
              </a:lnSpc>
              <a:spcBef>
                <a:spcPts val="0"/>
              </a:spcBef>
              <a:spcAft>
                <a:spcPts val="0"/>
              </a:spcAft>
              <a:buSzPts val="2800"/>
              <a:buChar char="•"/>
            </a:pPr>
            <a:endParaRPr lang="en-US" sz="1200" dirty="0"/>
          </a:p>
          <a:p>
            <a:pPr marL="228600" lvl="0" indent="-228600" algn="l" rtl="0">
              <a:lnSpc>
                <a:spcPct val="90000"/>
              </a:lnSpc>
              <a:spcBef>
                <a:spcPts val="0"/>
              </a:spcBef>
              <a:spcAft>
                <a:spcPts val="0"/>
              </a:spcAft>
              <a:buSzPts val="2800"/>
              <a:buChar char="•"/>
            </a:pPr>
            <a:r>
              <a:rPr lang="en-US" sz="1200" dirty="0"/>
              <a:t>Funded by the Centers for Disease Control and AIM for </a:t>
            </a:r>
            <a:r>
              <a:rPr lang="en-US" sz="1200" dirty="0" err="1"/>
              <a:t>CHangeE</a:t>
            </a:r>
            <a:endParaRPr lang="en-US" sz="1200" dirty="0"/>
          </a:p>
          <a:p>
            <a:pPr marL="228600" lvl="0" indent="-228600" algn="l" rtl="0">
              <a:lnSpc>
                <a:spcPct val="90000"/>
              </a:lnSpc>
              <a:spcBef>
                <a:spcPts val="0"/>
              </a:spcBef>
              <a:spcAft>
                <a:spcPts val="0"/>
              </a:spcAft>
              <a:buSzPts val="2800"/>
              <a:buChar char="•"/>
            </a:pPr>
            <a:endParaRPr lang="en-US" sz="1200" dirty="0"/>
          </a:p>
          <a:p>
            <a:pPr marL="228600" lvl="0" indent="-228600" algn="l" rtl="0">
              <a:lnSpc>
                <a:spcPct val="90000"/>
              </a:lnSpc>
              <a:spcBef>
                <a:spcPts val="0"/>
              </a:spcBef>
              <a:spcAft>
                <a:spcPts val="0"/>
              </a:spcAft>
              <a:buSzPts val="2800"/>
              <a:buChar char="•"/>
            </a:pPr>
            <a:r>
              <a:rPr lang="en-US" sz="1200" b="1" dirty="0"/>
              <a:t>Purpose: “</a:t>
            </a:r>
            <a:r>
              <a:rPr lang="en-US" sz="1200" dirty="0"/>
              <a:t>Catalyst project,” meant to improve safety, comfort, and accessibility of active transportation throughout the county</a:t>
            </a:r>
          </a:p>
          <a:p>
            <a:br>
              <a:rPr lang="en-US" dirty="0"/>
            </a:br>
            <a:endParaRPr dirty="0"/>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615157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1200" b="1" dirty="0">
                <a:solidFill>
                  <a:schemeClr val="accent1"/>
                </a:solidFill>
              </a:rPr>
              <a:t>Challenges</a:t>
            </a:r>
          </a:p>
          <a:p>
            <a:pPr marL="228600" lvl="0" indent="-228600" algn="l" rtl="0">
              <a:lnSpc>
                <a:spcPct val="90000"/>
              </a:lnSpc>
              <a:spcBef>
                <a:spcPts val="0"/>
              </a:spcBef>
              <a:spcAft>
                <a:spcPts val="0"/>
              </a:spcAft>
              <a:buSzPts val="2800"/>
              <a:buChar char="•"/>
            </a:pPr>
            <a:endParaRPr lang="en-US" sz="1200" b="1" dirty="0"/>
          </a:p>
          <a:p>
            <a:pPr marL="228600" lvl="0" indent="-228600" algn="l" rtl="0">
              <a:lnSpc>
                <a:spcPct val="90000"/>
              </a:lnSpc>
              <a:spcBef>
                <a:spcPts val="0"/>
              </a:spcBef>
              <a:spcAft>
                <a:spcPts val="0"/>
              </a:spcAft>
              <a:buSzPts val="2800"/>
              <a:buChar char="•"/>
            </a:pPr>
            <a:r>
              <a:rPr lang="en-US" sz="1200" dirty="0"/>
              <a:t>Rural Context with limited resources</a:t>
            </a:r>
          </a:p>
          <a:p>
            <a:pPr marL="228600" lvl="0" indent="-228600" algn="l" rtl="0">
              <a:lnSpc>
                <a:spcPct val="90000"/>
              </a:lnSpc>
              <a:spcBef>
                <a:spcPts val="0"/>
              </a:spcBef>
              <a:spcAft>
                <a:spcPts val="0"/>
              </a:spcAft>
              <a:buSzPts val="2800"/>
              <a:buChar char="•"/>
            </a:pPr>
            <a:endParaRPr lang="en-US" sz="1200" dirty="0"/>
          </a:p>
          <a:p>
            <a:pPr marL="228600" lvl="0" indent="-228600" algn="l" rtl="0">
              <a:lnSpc>
                <a:spcPct val="90000"/>
              </a:lnSpc>
              <a:spcBef>
                <a:spcPts val="0"/>
              </a:spcBef>
              <a:spcAft>
                <a:spcPts val="0"/>
              </a:spcAft>
              <a:buSzPts val="2800"/>
              <a:buChar char="•"/>
            </a:pPr>
            <a:r>
              <a:rPr lang="en-US" sz="1200" dirty="0"/>
              <a:t>“Inflexible” Street design and conditions</a:t>
            </a:r>
          </a:p>
          <a:p>
            <a:pPr marL="228600" lvl="0" indent="-228600" algn="l" rtl="0">
              <a:lnSpc>
                <a:spcPct val="90000"/>
              </a:lnSpc>
              <a:spcBef>
                <a:spcPts val="0"/>
              </a:spcBef>
              <a:spcAft>
                <a:spcPts val="0"/>
              </a:spcAft>
              <a:buSzPts val="2800"/>
              <a:buChar char="•"/>
            </a:pPr>
            <a:endParaRPr lang="en-US" sz="1200" dirty="0"/>
          </a:p>
          <a:p>
            <a:pPr marL="228600" lvl="0" indent="-228600" algn="l" rtl="0">
              <a:lnSpc>
                <a:spcPct val="90000"/>
              </a:lnSpc>
              <a:spcBef>
                <a:spcPts val="0"/>
              </a:spcBef>
              <a:spcAft>
                <a:spcPts val="0"/>
              </a:spcAft>
              <a:buSzPts val="2800"/>
              <a:buChar char="•"/>
            </a:pPr>
            <a:r>
              <a:rPr lang="en-US" sz="1200" dirty="0"/>
              <a:t>Unsafe traffic and personal safety conditions</a:t>
            </a:r>
          </a:p>
          <a:p>
            <a:pPr marL="228600" lvl="0" indent="-228600" algn="l" rtl="0">
              <a:lnSpc>
                <a:spcPct val="90000"/>
              </a:lnSpc>
              <a:spcBef>
                <a:spcPts val="0"/>
              </a:spcBef>
              <a:spcAft>
                <a:spcPts val="0"/>
              </a:spcAft>
              <a:buSzPts val="2800"/>
              <a:buChar char="•"/>
            </a:pPr>
            <a:endParaRPr lang="en-US" sz="1200" dirty="0"/>
          </a:p>
          <a:p>
            <a:pPr marL="228600" lvl="0" indent="-228600" algn="l" rtl="0">
              <a:lnSpc>
                <a:spcPct val="90000"/>
              </a:lnSpc>
              <a:spcBef>
                <a:spcPts val="0"/>
              </a:spcBef>
              <a:spcAft>
                <a:spcPts val="0"/>
              </a:spcAft>
              <a:buSzPts val="2800"/>
              <a:buChar char="•"/>
            </a:pPr>
            <a:r>
              <a:rPr lang="en-US" sz="1200" dirty="0"/>
              <a:t>Car culture</a:t>
            </a:r>
          </a:p>
          <a:p>
            <a:pPr marL="0" lvl="0" indent="0" algn="l" rtl="0">
              <a:lnSpc>
                <a:spcPct val="90000"/>
              </a:lnSpc>
              <a:spcBef>
                <a:spcPts val="0"/>
              </a:spcBef>
              <a:spcAft>
                <a:spcPts val="0"/>
              </a:spcAft>
              <a:buSzPts val="2800"/>
              <a:buNone/>
            </a:pPr>
            <a:endParaRPr lang="en-US" sz="1200" dirty="0"/>
          </a:p>
          <a:p>
            <a:pPr marL="228600" lvl="0" indent="-228600" algn="l" rtl="0">
              <a:lnSpc>
                <a:spcPct val="90000"/>
              </a:lnSpc>
              <a:spcBef>
                <a:spcPts val="0"/>
              </a:spcBef>
              <a:spcAft>
                <a:spcPts val="0"/>
              </a:spcAft>
              <a:buSzPts val="2800"/>
              <a:buChar char="•"/>
            </a:pPr>
            <a:r>
              <a:rPr lang="en-US" sz="1200" dirty="0"/>
              <a:t>Rapidly expanding and popular ATV culture</a:t>
            </a:r>
          </a:p>
          <a:p>
            <a:endParaRPr dirty="0"/>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813608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i="1" dirty="0">
                <a:solidFill>
                  <a:srgbClr val="6C6F76"/>
                </a:solidFill>
                <a:effectLst/>
                <a:latin typeface="Helvetica" pitchFamily="2" charset="0"/>
              </a:rPr>
              <a:t>Many of the streets in and around Brooksville,</a:t>
            </a:r>
            <a:endParaRPr lang="en-US" dirty="0">
              <a:solidFill>
                <a:srgbClr val="6C6F76"/>
              </a:solidFill>
              <a:effectLst/>
              <a:latin typeface="Helvetica" pitchFamily="2" charset="0"/>
            </a:endParaRPr>
          </a:p>
          <a:p>
            <a:r>
              <a:rPr lang="en-US" i="1" dirty="0">
                <a:solidFill>
                  <a:srgbClr val="6C6F76"/>
                </a:solidFill>
                <a:effectLst/>
                <a:latin typeface="Helvetica" pitchFamily="2" charset="0"/>
              </a:rPr>
              <a:t>Macon, and </a:t>
            </a:r>
            <a:r>
              <a:rPr lang="en-US" i="1" dirty="0" err="1">
                <a:solidFill>
                  <a:srgbClr val="6C6F76"/>
                </a:solidFill>
                <a:effectLst/>
                <a:latin typeface="Helvetica" pitchFamily="2" charset="0"/>
              </a:rPr>
              <a:t>Shuqualak</a:t>
            </a:r>
            <a:r>
              <a:rPr lang="en-US" i="1" dirty="0">
                <a:solidFill>
                  <a:srgbClr val="6C6F76"/>
                </a:solidFill>
                <a:effectLst/>
                <a:latin typeface="Helvetica" pitchFamily="2" charset="0"/>
              </a:rPr>
              <a:t> provide limited options for</a:t>
            </a:r>
            <a:endParaRPr lang="en-US" dirty="0">
              <a:solidFill>
                <a:srgbClr val="6C6F76"/>
              </a:solidFill>
              <a:effectLst/>
              <a:latin typeface="Helvetica" pitchFamily="2" charset="0"/>
            </a:endParaRPr>
          </a:p>
          <a:p>
            <a:r>
              <a:rPr lang="en-US" i="1" dirty="0">
                <a:solidFill>
                  <a:srgbClr val="6C6F76"/>
                </a:solidFill>
                <a:effectLst/>
                <a:latin typeface="Helvetica" pitchFamily="2" charset="0"/>
              </a:rPr>
              <a:t>implementing active transportation infrastructure.</a:t>
            </a:r>
            <a:endParaRPr lang="en-US" dirty="0">
              <a:solidFill>
                <a:srgbClr val="6C6F76"/>
              </a:solidFill>
              <a:effectLst/>
              <a:latin typeface="Helvetica" pitchFamily="2" charset="0"/>
            </a:endParaRPr>
          </a:p>
          <a:p>
            <a:r>
              <a:rPr lang="en-US" i="1" dirty="0">
                <a:solidFill>
                  <a:srgbClr val="6C6F76"/>
                </a:solidFill>
                <a:effectLst/>
                <a:latin typeface="Helvetica" pitchFamily="2" charset="0"/>
              </a:rPr>
              <a:t>On the one hand, most of the residential streets</a:t>
            </a:r>
            <a:endParaRPr lang="en-US" dirty="0">
              <a:solidFill>
                <a:srgbClr val="6C6F76"/>
              </a:solidFill>
              <a:effectLst/>
              <a:latin typeface="Helvetica" pitchFamily="2" charset="0"/>
            </a:endParaRPr>
          </a:p>
          <a:p>
            <a:r>
              <a:rPr lang="en-US" i="1" dirty="0">
                <a:solidFill>
                  <a:srgbClr val="6C6F76"/>
                </a:solidFill>
                <a:effectLst/>
                <a:latin typeface="Helvetica" pitchFamily="2" charset="0"/>
              </a:rPr>
              <a:t>(without sidewalks) in the towns are narrow and</a:t>
            </a:r>
            <a:endParaRPr lang="en-US" dirty="0">
              <a:solidFill>
                <a:srgbClr val="6C6F76"/>
              </a:solidFill>
              <a:effectLst/>
              <a:latin typeface="Helvetica" pitchFamily="2" charset="0"/>
            </a:endParaRPr>
          </a:p>
          <a:p>
            <a:r>
              <a:rPr lang="en-US" i="1" dirty="0">
                <a:solidFill>
                  <a:srgbClr val="6C6F76"/>
                </a:solidFill>
                <a:effectLst/>
                <a:latin typeface="Helvetica" pitchFamily="2" charset="0"/>
              </a:rPr>
              <a:t>have no shoulder to work with. On the other hand,</a:t>
            </a:r>
            <a:endParaRPr lang="en-US" dirty="0">
              <a:solidFill>
                <a:srgbClr val="6C6F76"/>
              </a:solidFill>
              <a:effectLst/>
              <a:latin typeface="Helvetica" pitchFamily="2" charset="0"/>
            </a:endParaRPr>
          </a:p>
          <a:p>
            <a:r>
              <a:rPr lang="en-US" i="1" dirty="0">
                <a:solidFill>
                  <a:srgbClr val="6C6F76"/>
                </a:solidFill>
                <a:effectLst/>
                <a:latin typeface="Helvetica" pitchFamily="2" charset="0"/>
              </a:rPr>
              <a:t>several of the major streets through each town are</a:t>
            </a:r>
            <a:endParaRPr lang="en-US" dirty="0">
              <a:solidFill>
                <a:srgbClr val="6C6F76"/>
              </a:solidFill>
              <a:effectLst/>
              <a:latin typeface="Helvetica" pitchFamily="2" charset="0"/>
            </a:endParaRPr>
          </a:p>
          <a:p>
            <a:r>
              <a:rPr lang="en-US" i="1" dirty="0">
                <a:solidFill>
                  <a:srgbClr val="6C6F76"/>
                </a:solidFill>
                <a:effectLst/>
                <a:latin typeface="Helvetica" pitchFamily="2" charset="0"/>
              </a:rPr>
              <a:t>also classified as state highways, making installing</a:t>
            </a:r>
            <a:endParaRPr lang="en-US" dirty="0">
              <a:solidFill>
                <a:srgbClr val="6C6F76"/>
              </a:solidFill>
              <a:effectLst/>
              <a:latin typeface="Helvetica" pitchFamily="2" charset="0"/>
            </a:endParaRPr>
          </a:p>
          <a:p>
            <a:r>
              <a:rPr lang="en-US" i="1" dirty="0">
                <a:solidFill>
                  <a:srgbClr val="6C6F76"/>
                </a:solidFill>
                <a:effectLst/>
                <a:latin typeface="Helvetica" pitchFamily="2" charset="0"/>
              </a:rPr>
              <a:t>new infrastructure along these routes complicated.</a:t>
            </a:r>
            <a:endParaRPr lang="en-US" dirty="0">
              <a:solidFill>
                <a:srgbClr val="6C6F76"/>
              </a:solidFill>
              <a:effectLst/>
              <a:latin typeface="Helvetica" pitchFamily="2" charset="0"/>
            </a:endParaRPr>
          </a:p>
          <a:p>
            <a:br>
              <a:rPr lang="en-US" dirty="0"/>
            </a:br>
            <a:endParaRPr dirty="0"/>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737692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2B2B2B"/>
                </a:solidFill>
                <a:effectLst/>
                <a:latin typeface="Noto Sans" panose="020B0502040504020204" pitchFamily="34" charset="0"/>
              </a:rPr>
              <a:t>What is Equity?</a:t>
            </a:r>
          </a:p>
          <a:p>
            <a:pPr marL="0" lvl="0" indent="0" algn="l" rtl="0">
              <a:spcBef>
                <a:spcPts val="0"/>
              </a:spcBef>
              <a:spcAft>
                <a:spcPts val="0"/>
              </a:spcAft>
              <a:buNone/>
            </a:pPr>
            <a:endParaRPr lang="en-US" b="0" i="0" dirty="0">
              <a:solidFill>
                <a:srgbClr val="2B2B2B"/>
              </a:solidFill>
              <a:effectLst/>
              <a:latin typeface="Noto Sans" panose="020B0502040504020204" pitchFamily="34" charset="0"/>
            </a:endParaRPr>
          </a:p>
          <a:p>
            <a:pPr marL="0" lvl="0" indent="0" algn="l" rtl="0">
              <a:spcBef>
                <a:spcPts val="0"/>
              </a:spcBef>
              <a:spcAft>
                <a:spcPts val="0"/>
              </a:spcAft>
              <a:buNone/>
            </a:pPr>
            <a:r>
              <a:rPr lang="en-US" b="0" i="0" dirty="0">
                <a:solidFill>
                  <a:srgbClr val="0A2458"/>
                </a:solidFill>
                <a:effectLst/>
                <a:highlight>
                  <a:srgbClr val="FFFFFF"/>
                </a:highlight>
                <a:latin typeface="MercurySSm-Book-Pro_Web"/>
              </a:rPr>
              <a:t>    (a)  The term “equity” means the consistent and systematic treatment of all individuals in a fair, just, and impartial manner, including individuals who belong to communities that often have been denied such treatment, such as Black, Latino, Indigenous and Native American, Asian American, Native Hawaiian, and Pacific Islander persons and other persons of color; members of religious minorities; women and girls; LGBTQI+ persons; persons with disabilities; persons who live in rural areas; persons who live in United States Territories; persons otherwise adversely affected by persistent poverty or inequality; and individuals who belong to multiple such communities. </a:t>
            </a:r>
            <a:endParaRPr lang="en-US" b="0" i="0" dirty="0">
              <a:solidFill>
                <a:srgbClr val="2B2B2B"/>
              </a:solidFill>
              <a:effectLst/>
              <a:latin typeface="Noto Sans" panose="020B0502040504020204" pitchFamily="34" charset="0"/>
            </a:endParaRPr>
          </a:p>
          <a:p>
            <a:pPr marL="0" lvl="0" indent="0" algn="l" rtl="0">
              <a:spcBef>
                <a:spcPts val="0"/>
              </a:spcBef>
              <a:spcAft>
                <a:spcPts val="0"/>
              </a:spcAft>
              <a:buNone/>
            </a:pPr>
            <a:endParaRPr lang="en-US" b="0" i="0" dirty="0">
              <a:solidFill>
                <a:srgbClr val="2B2B2B"/>
              </a:solidFill>
              <a:effectLst/>
              <a:latin typeface="Noto Sans" panose="020B0502040504020204" pitchFamily="34" charset="0"/>
            </a:endParaRPr>
          </a:p>
          <a:p>
            <a:pPr marL="0" lvl="0" indent="0" algn="l" rtl="0">
              <a:spcBef>
                <a:spcPts val="0"/>
              </a:spcBef>
              <a:spcAft>
                <a:spcPts val="0"/>
              </a:spcAft>
              <a:buNone/>
            </a:pPr>
            <a:endParaRPr lang="en-US" b="0" i="0" dirty="0">
              <a:solidFill>
                <a:srgbClr val="2B2B2B"/>
              </a:solidFill>
              <a:effectLst/>
              <a:latin typeface="Noto Sans" panose="020B0502040504020204" pitchFamily="34" charset="0"/>
            </a:endParaRPr>
          </a:p>
          <a:p>
            <a:pPr marL="0" lvl="0" indent="0" algn="l" rtl="0">
              <a:spcBef>
                <a:spcPts val="0"/>
              </a:spcBef>
              <a:spcAft>
                <a:spcPts val="0"/>
              </a:spcAft>
              <a:buNone/>
            </a:pPr>
            <a:r>
              <a:rPr lang="en-US" b="0" i="0" dirty="0">
                <a:solidFill>
                  <a:srgbClr val="2B2B2B"/>
                </a:solidFill>
                <a:effectLst/>
                <a:latin typeface="Noto Sans" panose="020B0502040504020204" pitchFamily="34" charset="0"/>
              </a:rPr>
              <a:t>Source: https://</a:t>
            </a:r>
            <a:r>
              <a:rPr lang="en-US" b="0" i="0" dirty="0" err="1">
                <a:solidFill>
                  <a:srgbClr val="2B2B2B"/>
                </a:solidFill>
                <a:effectLst/>
                <a:latin typeface="Noto Sans" panose="020B0502040504020204" pitchFamily="34" charset="0"/>
              </a:rPr>
              <a:t>www.whitehouse.gov</a:t>
            </a:r>
            <a:r>
              <a:rPr lang="en-US" b="0" i="0" dirty="0">
                <a:solidFill>
                  <a:srgbClr val="2B2B2B"/>
                </a:solidFill>
                <a:effectLst/>
                <a:latin typeface="Noto Sans" panose="020B0502040504020204" pitchFamily="34" charset="0"/>
              </a:rPr>
              <a:t>/briefing-room/presidential-actions/2023/02/16/executive-order-on-further-advancing-racial-equity-and-support-for-underserved-communities-through-the-federal-government/#:~:text=(a)%20The%20term%20%E2%80%9Cequity,American%2C%20Native%20Hawaiian%2C%20and%20Pacific</a:t>
            </a:r>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4017692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2400" i="1" dirty="0"/>
              <a:t>Needs:</a:t>
            </a:r>
          </a:p>
          <a:p>
            <a:pPr lvl="1"/>
            <a:r>
              <a:rPr lang="en-US" sz="2000" dirty="0"/>
              <a:t>Detailed mobility data across different types of disabilities</a:t>
            </a:r>
          </a:p>
          <a:p>
            <a:pPr lvl="1"/>
            <a:r>
              <a:rPr lang="en-US" sz="2000" dirty="0"/>
              <a:t>User satisfaction and safety perception data</a:t>
            </a:r>
          </a:p>
          <a:p>
            <a:pPr lvl="1"/>
            <a:r>
              <a:rPr lang="en-US" sz="2000" dirty="0"/>
              <a:t>Data on access to key destinations (e.g., parks)</a:t>
            </a:r>
          </a:p>
          <a:p>
            <a:endParaRPr dirty="0"/>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582657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 name="Google Shape;6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81569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2B2B2B"/>
                </a:solidFill>
                <a:effectLst/>
                <a:latin typeface="Noto Sans" panose="020B0502040504020204" pitchFamily="34" charset="0"/>
              </a:rPr>
              <a:t>What is transportation equity?</a:t>
            </a:r>
          </a:p>
          <a:p>
            <a:pPr marL="0" lvl="0" indent="0" algn="l" rtl="0">
              <a:spcBef>
                <a:spcPts val="0"/>
              </a:spcBef>
              <a:spcAft>
                <a:spcPts val="0"/>
              </a:spcAft>
              <a:buNone/>
            </a:pPr>
            <a:endParaRPr lang="en-US" b="0" i="0" dirty="0">
              <a:solidFill>
                <a:srgbClr val="2B2B2B"/>
              </a:solidFill>
              <a:effectLst/>
              <a:latin typeface="Noto Sans" panose="020B0502040504020204" pitchFamily="34" charset="0"/>
            </a:endParaRPr>
          </a:p>
          <a:p>
            <a:pPr algn="l"/>
            <a:r>
              <a:rPr lang="en-US" sz="3600" b="0" i="0" dirty="0">
                <a:solidFill>
                  <a:srgbClr val="0D0D0D"/>
                </a:solidFill>
                <a:effectLst/>
                <a:highlight>
                  <a:srgbClr val="FFFFFF"/>
                </a:highlight>
                <a:latin typeface="Söhne"/>
              </a:rPr>
              <a:t>Transportation equity refers to the principle of ensuring fair and just access to transportation resources, infrastructure, and services across all segments of society. This concept emphasizes that everyone, regardless of their socio-economic status, race, age, ability, or geographic location, should have access to safe, reliable, and affordable transportation options. </a:t>
            </a:r>
          </a:p>
          <a:p>
            <a:pPr algn="l"/>
            <a:endParaRPr lang="en-US" sz="3600" b="0" i="0" dirty="0">
              <a:solidFill>
                <a:srgbClr val="0D0D0D"/>
              </a:solidFill>
              <a:effectLst/>
              <a:highlight>
                <a:srgbClr val="FFFFFF"/>
              </a:highlight>
              <a:latin typeface="Söhne"/>
            </a:endParaRPr>
          </a:p>
          <a:p>
            <a:pPr algn="l"/>
            <a:r>
              <a:rPr lang="en-US" sz="3600" b="0" i="0" dirty="0">
                <a:solidFill>
                  <a:srgbClr val="0D0D0D"/>
                </a:solidFill>
                <a:effectLst/>
                <a:highlight>
                  <a:srgbClr val="FFFFFF"/>
                </a:highlight>
                <a:latin typeface="Söhne"/>
              </a:rPr>
              <a:t>Here are some key aspects of transportation equity:</a:t>
            </a:r>
          </a:p>
          <a:p>
            <a:pPr algn="l">
              <a:buFont typeface="+mj-lt"/>
              <a:buAutoNum type="arabicPeriod"/>
            </a:pPr>
            <a:r>
              <a:rPr lang="en-US" sz="3600" b="1" i="0" dirty="0">
                <a:solidFill>
                  <a:srgbClr val="0D0D0D"/>
                </a:solidFill>
                <a:effectLst/>
                <a:highlight>
                  <a:srgbClr val="FFFFFF"/>
                </a:highlight>
                <a:latin typeface="Söhne"/>
              </a:rPr>
              <a:t>Accessibility</a:t>
            </a:r>
            <a:r>
              <a:rPr lang="en-US" sz="3600" b="0" i="0" dirty="0">
                <a:solidFill>
                  <a:srgbClr val="0D0D0D"/>
                </a:solidFill>
                <a:effectLst/>
                <a:highlight>
                  <a:srgbClr val="FFFFFF"/>
                </a:highlight>
                <a:latin typeface="Söhne"/>
              </a:rPr>
              <a:t>: Ensuring that transportation systems are physically and economically accessible to all, including people with disabilities, elderly populations, and those living in rural or underserved urban areas.</a:t>
            </a:r>
          </a:p>
          <a:p>
            <a:pPr algn="l">
              <a:buFont typeface="+mj-lt"/>
              <a:buAutoNum type="arabicPeriod"/>
            </a:pPr>
            <a:r>
              <a:rPr lang="en-US" sz="3600" b="1" i="0" dirty="0">
                <a:solidFill>
                  <a:srgbClr val="0D0D0D"/>
                </a:solidFill>
                <a:effectLst/>
                <a:highlight>
                  <a:srgbClr val="FFFFFF"/>
                </a:highlight>
                <a:latin typeface="Söhne"/>
              </a:rPr>
              <a:t>Inclusivity</a:t>
            </a:r>
            <a:r>
              <a:rPr lang="en-US" sz="3600" b="0" i="0" dirty="0">
                <a:solidFill>
                  <a:srgbClr val="0D0D0D"/>
                </a:solidFill>
                <a:effectLst/>
                <a:highlight>
                  <a:srgbClr val="FFFFFF"/>
                </a:highlight>
                <a:latin typeface="Söhne"/>
              </a:rPr>
              <a:t>: Transportation planning and services should consider the diverse needs of the community, including those of marginalized and historically underrepresented groups.</a:t>
            </a:r>
          </a:p>
          <a:p>
            <a:pPr algn="l">
              <a:buFont typeface="+mj-lt"/>
              <a:buAutoNum type="arabicPeriod"/>
            </a:pPr>
            <a:r>
              <a:rPr lang="en-US" sz="3600" b="1" i="0" dirty="0">
                <a:solidFill>
                  <a:srgbClr val="0D0D0D"/>
                </a:solidFill>
                <a:effectLst/>
                <a:highlight>
                  <a:srgbClr val="FFFFFF"/>
                </a:highlight>
                <a:latin typeface="Söhne"/>
              </a:rPr>
              <a:t>Affordability</a:t>
            </a:r>
            <a:r>
              <a:rPr lang="en-US" sz="3600" b="0" i="0" dirty="0">
                <a:solidFill>
                  <a:srgbClr val="0D0D0D"/>
                </a:solidFill>
                <a:effectLst/>
                <a:highlight>
                  <a:srgbClr val="FFFFFF"/>
                </a:highlight>
                <a:latin typeface="Söhne"/>
              </a:rPr>
              <a:t>: Keeping transportation costs reasonable so that low-income individuals and families can afford to travel for work, education, healthcare, and other essential services without financial strain.</a:t>
            </a:r>
          </a:p>
          <a:p>
            <a:pPr algn="l">
              <a:buFont typeface="+mj-lt"/>
              <a:buAutoNum type="arabicPeriod"/>
            </a:pPr>
            <a:r>
              <a:rPr lang="en-US" sz="3600" b="1" i="0" dirty="0">
                <a:solidFill>
                  <a:srgbClr val="0D0D0D"/>
                </a:solidFill>
                <a:effectLst/>
                <a:highlight>
                  <a:srgbClr val="FFFFFF"/>
                </a:highlight>
                <a:latin typeface="Söhne"/>
              </a:rPr>
              <a:t>Safety and Reliability</a:t>
            </a:r>
            <a:r>
              <a:rPr lang="en-US" sz="3600" b="0" i="0" dirty="0">
                <a:solidFill>
                  <a:srgbClr val="0D0D0D"/>
                </a:solidFill>
                <a:effectLst/>
                <a:highlight>
                  <a:srgbClr val="FFFFFF"/>
                </a:highlight>
                <a:latin typeface="Söhne"/>
              </a:rPr>
              <a:t>: Providing safe and reliable transportation options that protect all users, including pedestrians, cyclists, and public transit riders, from harm.</a:t>
            </a:r>
          </a:p>
          <a:p>
            <a:pPr algn="l">
              <a:buFont typeface="+mj-lt"/>
              <a:buAutoNum type="arabicPeriod"/>
            </a:pPr>
            <a:r>
              <a:rPr lang="en-US" sz="3600" b="1" i="0" dirty="0">
                <a:solidFill>
                  <a:srgbClr val="0D0D0D"/>
                </a:solidFill>
                <a:effectLst/>
                <a:highlight>
                  <a:srgbClr val="FFFFFF"/>
                </a:highlight>
                <a:latin typeface="Söhne"/>
              </a:rPr>
              <a:t>Environmental Justice</a:t>
            </a:r>
            <a:r>
              <a:rPr lang="en-US" sz="3600" b="0" i="0" dirty="0">
                <a:solidFill>
                  <a:srgbClr val="0D0D0D"/>
                </a:solidFill>
                <a:effectLst/>
                <a:highlight>
                  <a:srgbClr val="FFFFFF"/>
                </a:highlight>
                <a:latin typeface="Söhne"/>
              </a:rPr>
              <a:t>: Ensuring that transportation systems contribute to environmental sustainability and do not disproportionately impact low-income and minority communities with pollution and other negative externalities.</a:t>
            </a:r>
          </a:p>
          <a:p>
            <a:pPr algn="l">
              <a:buFont typeface="+mj-lt"/>
              <a:buAutoNum type="arabicPeriod"/>
            </a:pPr>
            <a:r>
              <a:rPr lang="en-US" sz="3600" b="1" i="0" dirty="0">
                <a:solidFill>
                  <a:srgbClr val="0D0D0D"/>
                </a:solidFill>
                <a:effectLst/>
                <a:highlight>
                  <a:srgbClr val="FFFFFF"/>
                </a:highlight>
                <a:latin typeface="Söhne"/>
              </a:rPr>
              <a:t>Community Engagement</a:t>
            </a:r>
            <a:r>
              <a:rPr lang="en-US" sz="3600" b="0" i="0" dirty="0">
                <a:solidFill>
                  <a:srgbClr val="0D0D0D"/>
                </a:solidFill>
                <a:effectLst/>
                <a:highlight>
                  <a:srgbClr val="FFFFFF"/>
                </a:highlight>
                <a:latin typeface="Söhne"/>
              </a:rPr>
              <a:t>: Involving communities in the transportation planning process to ensure that the services meet their needs and preferences and that their voices are heard in decision-making processes.</a:t>
            </a:r>
          </a:p>
          <a:p>
            <a:pPr algn="l"/>
            <a:r>
              <a:rPr lang="en-US" sz="3600" b="0" i="0" dirty="0">
                <a:solidFill>
                  <a:srgbClr val="0D0D0D"/>
                </a:solidFill>
                <a:effectLst/>
                <a:highlight>
                  <a:srgbClr val="FFFFFF"/>
                </a:highlight>
                <a:latin typeface="Söhne"/>
              </a:rPr>
              <a:t>Transportation equity is critical for creating inclusive, sustainable communities where all individuals have the opportunity to thrive without being limited by mobility constraints.</a:t>
            </a:r>
          </a:p>
          <a:p>
            <a:pPr marL="0" lvl="0" indent="0" algn="l" rtl="0">
              <a:spcBef>
                <a:spcPts val="0"/>
              </a:spcBef>
              <a:spcAft>
                <a:spcPts val="0"/>
              </a:spcAft>
              <a:buNone/>
            </a:pPr>
            <a:endParaRPr dirty="0"/>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37685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dirty="0">
                <a:solidFill>
                  <a:schemeClr val="bg1"/>
                </a:solidFill>
                <a:effectLst/>
                <a:latin typeface="Calibri" panose="020F0502020204030204" pitchFamily="34" charset="0"/>
                <a:cs typeface="Calibri" panose="020F0502020204030204" pitchFamily="34" charset="0"/>
              </a:rPr>
              <a:t>"The health of a community is a direct reflection of the lives of its residents." – Unknown.</a:t>
            </a:r>
            <a:endParaRPr lang="en-US" sz="1200" b="1" i="1"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4351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indent="0">
              <a:buNone/>
            </a:pPr>
            <a:r>
              <a:rPr lang="en-US" b="1" i="0" dirty="0">
                <a:effectLst/>
                <a:latin typeface="Söhne"/>
              </a:rPr>
              <a:t>How can we help? Universal Design Principles</a:t>
            </a:r>
            <a:r>
              <a:rPr lang="en-US" b="0" i="0" dirty="0">
                <a:solidFill>
                  <a:srgbClr val="374151"/>
                </a:solidFill>
                <a:effectLst/>
                <a:latin typeface="Söhne"/>
              </a:rPr>
              <a:t>: Apply universal design principles in public spaces and buildings to ensure accessibility for people with disabilities. This goes beyond minimum legal requirements to create spaces that are genuinely usable and welcoming for everyone.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5100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dirty="0">
                <a:effectLst/>
                <a:latin typeface="Söhne"/>
              </a:rPr>
              <a:t>Walkable and Bike-Friendly Infrastructure</a:t>
            </a:r>
            <a:r>
              <a:rPr lang="en-US" b="0" i="0" dirty="0">
                <a:solidFill>
                  <a:srgbClr val="374151"/>
                </a:solidFill>
                <a:effectLst/>
                <a:latin typeface="Söhne"/>
              </a:rPr>
              <a:t>: Design streets and neighborhoods that prioritize pedestrians and cyclists over cars. This includes safe sidewalks, bike lanes, traffic calming measures, and pedestrian zones, encouraging active transportation and reducing reliance on vehicles.</a:t>
            </a:r>
            <a:endParaRPr dirty="0"/>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866028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indent="0">
              <a:buNone/>
            </a:pPr>
            <a:endParaRPr lang="en-US" sz="2400" b="1" dirty="0"/>
          </a:p>
          <a:p>
            <a:pPr marL="25400" indent="0">
              <a:buNone/>
            </a:pPr>
            <a:endParaRPr lang="en-US" sz="2400" b="1" dirty="0"/>
          </a:p>
          <a:p>
            <a:pPr marL="25400" indent="0">
              <a:buNone/>
            </a:pPr>
            <a:endParaRPr lang="en-US" sz="2400" b="1" dirty="0"/>
          </a:p>
          <a:p>
            <a:pPr marL="25400" indent="0">
              <a:buNone/>
            </a:pPr>
            <a:r>
              <a:rPr lang="en-US" sz="2400" b="1" dirty="0"/>
              <a:t>Data on Active Transportation Accessibility for Persons with Disabilities</a:t>
            </a:r>
            <a:endParaRPr lang="en-US" sz="2400" b="1" dirty="0">
              <a:solidFill>
                <a:schemeClr val="accent1"/>
              </a:solidFill>
            </a:endParaRPr>
          </a:p>
          <a:p>
            <a:pPr marL="25400" indent="0">
              <a:buNone/>
            </a:pPr>
            <a:endParaRPr lang="en-US" sz="2400" b="1" dirty="0">
              <a:solidFill>
                <a:schemeClr val="accent1"/>
              </a:solidFill>
            </a:endParaRPr>
          </a:p>
          <a:p>
            <a:pPr marL="25400" indent="0">
              <a:buNone/>
            </a:pPr>
            <a:r>
              <a:rPr lang="en-US" sz="2400" b="1" dirty="0">
                <a:solidFill>
                  <a:schemeClr val="accent1"/>
                </a:solidFill>
              </a:rPr>
              <a:t>Observed Limitations and Data Needs</a:t>
            </a:r>
          </a:p>
          <a:p>
            <a:pPr algn="l">
              <a:buFont typeface="+mj-lt"/>
              <a:buAutoNum type="arabicPeriod"/>
            </a:pPr>
            <a:r>
              <a:rPr lang="en-US" sz="3600" b="1" i="0" dirty="0">
                <a:solidFill>
                  <a:srgbClr val="0D0D0D"/>
                </a:solidFill>
                <a:effectLst/>
                <a:highlight>
                  <a:srgbClr val="FFFFFF"/>
                </a:highlight>
                <a:latin typeface="Söhne"/>
              </a:rPr>
              <a:t>Limited Scope of Geographic Coverage</a:t>
            </a:r>
            <a:r>
              <a:rPr lang="en-US" sz="3600" b="0" i="0" dirty="0">
                <a:solidFill>
                  <a:srgbClr val="0D0D0D"/>
                </a:solidFill>
                <a:effectLst/>
                <a:highlight>
                  <a:srgbClr val="FFFFFF"/>
                </a:highlight>
                <a:latin typeface="Söhne"/>
              </a:rPr>
              <a:t>: Often, data collection efforts are concentrated in urban or more densely populated areas, leaving rural and less populated regions underrepresented. This can lead to a lack of understanding and addressing the unique challenges faced by persons with disabilities in these less covered areas, resulting in uneven policy and infrastructure development.</a:t>
            </a:r>
          </a:p>
          <a:p>
            <a:pPr algn="l">
              <a:buFont typeface="+mj-lt"/>
              <a:buAutoNum type="arabicPeriod"/>
            </a:pPr>
            <a:r>
              <a:rPr lang="en-US" sz="3600" b="1" i="0" dirty="0">
                <a:solidFill>
                  <a:srgbClr val="0D0D0D"/>
                </a:solidFill>
                <a:effectLst/>
                <a:highlight>
                  <a:srgbClr val="FFFFFF"/>
                </a:highlight>
                <a:latin typeface="Söhne"/>
              </a:rPr>
              <a:t>Lack of Granularity Regarding Types of Disabilities</a:t>
            </a:r>
            <a:r>
              <a:rPr lang="en-US" sz="3600" b="0" i="0" dirty="0">
                <a:solidFill>
                  <a:srgbClr val="0D0D0D"/>
                </a:solidFill>
                <a:effectLst/>
                <a:highlight>
                  <a:srgbClr val="FFFFFF"/>
                </a:highlight>
                <a:latin typeface="Söhne"/>
              </a:rPr>
              <a:t>: Data that is collected often does not differentiate sufficiently between different types of disabilities (such as mobility, visual, auditory, or cognitive impairments). This lack of detailed categorization can lead to a one-size-fits-all approach in solutions, which may not effectively address the specific needs of individuals with different disabilities, thereby hindering the development of truly inclusive environments.</a:t>
            </a:r>
          </a:p>
          <a:p>
            <a:pPr algn="l">
              <a:buFont typeface="+mj-lt"/>
              <a:buAutoNum type="arabicPeriod"/>
            </a:pPr>
            <a:r>
              <a:rPr lang="en-US" sz="3600" b="1" i="0" dirty="0">
                <a:solidFill>
                  <a:srgbClr val="0D0D0D"/>
                </a:solidFill>
                <a:effectLst/>
                <a:highlight>
                  <a:srgbClr val="FFFFFF"/>
                </a:highlight>
                <a:latin typeface="Söhne"/>
              </a:rPr>
              <a:t>Infrequency of Data Collection</a:t>
            </a:r>
            <a:r>
              <a:rPr lang="en-US" sz="3600" b="0" i="0" dirty="0">
                <a:solidFill>
                  <a:srgbClr val="0D0D0D"/>
                </a:solidFill>
                <a:effectLst/>
                <a:highlight>
                  <a:srgbClr val="FFFFFF"/>
                </a:highlight>
                <a:latin typeface="Söhne"/>
              </a:rPr>
              <a:t>: Data on accessibility and mobility for persons with disabilities is not collected as regularly or systematically as needed. This infrequency means that changes in community needs, population demographics, or infrastructure use are not promptly or accurately reflected in the data. As a result, planning and interventions may rely on outdated information, reducing their effectiveness and responsiveness to current needs.</a:t>
            </a:r>
          </a:p>
          <a:p>
            <a:endParaRPr lang="en-US" sz="2400" dirty="0"/>
          </a:p>
          <a:p>
            <a:endParaRPr lang="en-US" sz="2400" dirty="0"/>
          </a:p>
          <a:p>
            <a:r>
              <a:rPr lang="en-US" sz="2400" dirty="0"/>
              <a:t>Challenges in data collection</a:t>
            </a:r>
          </a:p>
          <a:p>
            <a:r>
              <a:rPr lang="en-US" sz="2400" i="1" dirty="0"/>
              <a:t>Needs:</a:t>
            </a:r>
          </a:p>
          <a:p>
            <a:pPr lvl="1"/>
            <a:r>
              <a:rPr lang="en-US" sz="2000" dirty="0"/>
              <a:t>Detailed mobility data across different types of disabilities</a:t>
            </a:r>
          </a:p>
          <a:p>
            <a:pPr lvl="1"/>
            <a:r>
              <a:rPr lang="en-US" sz="2000" dirty="0"/>
              <a:t>User satisfaction and safety perception data</a:t>
            </a:r>
          </a:p>
          <a:p>
            <a:pPr lvl="1"/>
            <a:r>
              <a:rPr lang="en-US" sz="2000" dirty="0"/>
              <a:t>Data on access to key destinations (e.g., parks)</a:t>
            </a:r>
          </a:p>
          <a:p>
            <a:pPr marL="25400" indent="0">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9362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indent="0">
              <a:buNone/>
            </a:pPr>
            <a:r>
              <a:rPr lang="en-US" sz="1200" b="1" dirty="0"/>
              <a:t>Additional Challenges:</a:t>
            </a:r>
            <a:br>
              <a:rPr lang="en-US" sz="1200" b="1" dirty="0"/>
            </a:br>
            <a:r>
              <a:rPr lang="en-US" sz="1200" b="1" dirty="0"/>
              <a:t> </a:t>
            </a:r>
            <a:br>
              <a:rPr lang="en-US" sz="1200" b="1" dirty="0"/>
            </a:br>
            <a:r>
              <a:rPr lang="en-US" sz="1200" dirty="0"/>
              <a:t>Identifying and Understanding the Role of Disability and Equity Partners</a:t>
            </a:r>
            <a:br>
              <a:rPr lang="en-US" sz="1200" dirty="0"/>
            </a:br>
            <a:r>
              <a:rPr lang="en-US" sz="1200" dirty="0"/>
              <a:t>&amp;</a:t>
            </a:r>
            <a:br>
              <a:rPr lang="en-US" sz="1200" dirty="0"/>
            </a:br>
            <a:r>
              <a:rPr lang="en-US" sz="1200" dirty="0"/>
              <a:t>Identifying and Involving Persons with Disabilities in Community Engagement Efforts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194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_1">
  <p:cSld name="Cover_1">
    <p:spTree>
      <p:nvGrpSpPr>
        <p:cNvPr id="1" name="Shape 15"/>
        <p:cNvGrpSpPr/>
        <p:nvPr/>
      </p:nvGrpSpPr>
      <p:grpSpPr>
        <a:xfrm>
          <a:off x="0" y="0"/>
          <a:ext cx="0" cy="0"/>
          <a:chOff x="0" y="0"/>
          <a:chExt cx="0" cy="0"/>
        </a:xfrm>
      </p:grpSpPr>
      <p:sp>
        <p:nvSpPr>
          <p:cNvPr id="16" name="Google Shape;16;p5"/>
          <p:cNvSpPr>
            <a:spLocks noGrp="1"/>
          </p:cNvSpPr>
          <p:nvPr>
            <p:ph type="pic" idx="2"/>
          </p:nvPr>
        </p:nvSpPr>
        <p:spPr>
          <a:xfrm>
            <a:off x="0" y="0"/>
            <a:ext cx="12191999" cy="6858000"/>
          </a:xfrm>
          <a:prstGeom prst="rect">
            <a:avLst/>
          </a:prstGeom>
          <a:noFill/>
          <a:ln>
            <a:noFill/>
          </a:ln>
        </p:spPr>
      </p:sp>
      <p:sp>
        <p:nvSpPr>
          <p:cNvPr id="17" name="Google Shape;17;p5"/>
          <p:cNvSpPr txBox="1">
            <a:spLocks noGrp="1"/>
          </p:cNvSpPr>
          <p:nvPr>
            <p:ph type="body" idx="1"/>
          </p:nvPr>
        </p:nvSpPr>
        <p:spPr>
          <a:xfrm>
            <a:off x="7315199" y="38876"/>
            <a:ext cx="4114801" cy="6857999"/>
          </a:xfrm>
          <a:prstGeom prst="rect">
            <a:avLst/>
          </a:prstGeom>
          <a:solidFill>
            <a:srgbClr val="C44527">
              <a:alpha val="8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
          <p:cNvSpPr txBox="1">
            <a:spLocks noGrp="1"/>
          </p:cNvSpPr>
          <p:nvPr>
            <p:ph type="body" idx="3"/>
          </p:nvPr>
        </p:nvSpPr>
        <p:spPr>
          <a:xfrm>
            <a:off x="7543800" y="457199"/>
            <a:ext cx="3657600" cy="2927667"/>
          </a:xfrm>
          <a:prstGeom prst="rect">
            <a:avLst/>
          </a:prstGeom>
          <a:noFill/>
          <a:ln>
            <a:noFill/>
          </a:ln>
        </p:spPr>
        <p:txBody>
          <a:bodyPr spcFirstLastPara="1" wrap="square" lIns="91425" tIns="45700" rIns="91425" bIns="45700" anchor="b" anchorCtr="0">
            <a:noAutofit/>
          </a:bodyPr>
          <a:lstStyle>
            <a:lvl1pPr marL="457200" lvl="0" indent="-228600" algn="l">
              <a:lnSpc>
                <a:spcPct val="80000"/>
              </a:lnSpc>
              <a:spcBef>
                <a:spcPts val="1000"/>
              </a:spcBef>
              <a:spcAft>
                <a:spcPts val="0"/>
              </a:spcAft>
              <a:buSzPts val="4400"/>
              <a:buNone/>
              <a:defRPr sz="4400" b="0" cap="none">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5"/>
          <p:cNvSpPr txBox="1">
            <a:spLocks noGrp="1"/>
          </p:cNvSpPr>
          <p:nvPr>
            <p:ph type="body" idx="4"/>
          </p:nvPr>
        </p:nvSpPr>
        <p:spPr>
          <a:xfrm>
            <a:off x="7543800" y="3384866"/>
            <a:ext cx="3657600" cy="559833"/>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SzPts val="2000"/>
              <a:buNone/>
              <a:defRPr sz="2000" b="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body" idx="5"/>
          </p:nvPr>
        </p:nvSpPr>
        <p:spPr>
          <a:xfrm>
            <a:off x="7543801" y="4572000"/>
            <a:ext cx="3657600"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SzPts val="1800"/>
              <a:buNone/>
              <a:defRPr sz="18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ontent with image">
  <p:cSld name="1_Content with image">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594360" y="457200"/>
            <a:ext cx="5501640" cy="111034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
          <p:cNvSpPr txBox="1">
            <a:spLocks noGrp="1"/>
          </p:cNvSpPr>
          <p:nvPr>
            <p:ph type="body" idx="1"/>
          </p:nvPr>
        </p:nvSpPr>
        <p:spPr>
          <a:xfrm>
            <a:off x="594360" y="1646178"/>
            <a:ext cx="5501640" cy="4832463"/>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 name="Google Shape;24;p6"/>
          <p:cNvSpPr txBox="1">
            <a:spLocks noGrp="1"/>
          </p:cNvSpPr>
          <p:nvPr>
            <p:ph type="body" idx="2"/>
          </p:nvPr>
        </p:nvSpPr>
        <p:spPr>
          <a:xfrm>
            <a:off x="594360" y="0"/>
            <a:ext cx="2455800" cy="378565"/>
          </a:xfrm>
          <a:prstGeom prst="rect">
            <a:avLst/>
          </a:prstGeom>
          <a:solidFill>
            <a:srgbClr val="C44527"/>
          </a:solidFill>
          <a:ln>
            <a:noFill/>
          </a:ln>
        </p:spPr>
        <p:txBody>
          <a:bodyPr spcFirstLastPara="1" wrap="square" lIns="182875" tIns="91425" rIns="182875" bIns="91425" anchor="t" anchorCtr="1">
            <a:spAutoFit/>
          </a:bodyPr>
          <a:lstStyle>
            <a:lvl1pPr marL="457200" lvl="0" indent="-228600" algn="l">
              <a:lnSpc>
                <a:spcPct val="90000"/>
              </a:lnSpc>
              <a:spcBef>
                <a:spcPts val="1000"/>
              </a:spcBef>
              <a:spcAft>
                <a:spcPts val="0"/>
              </a:spcAft>
              <a:buSzPts val="1400"/>
              <a:buNone/>
              <a:defRPr sz="1400" b="1" cap="none">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6"/>
          <p:cNvSpPr>
            <a:spLocks noGrp="1"/>
          </p:cNvSpPr>
          <p:nvPr>
            <p:ph type="pic" idx="3"/>
          </p:nvPr>
        </p:nvSpPr>
        <p:spPr>
          <a:xfrm>
            <a:off x="6690359" y="0"/>
            <a:ext cx="5501640" cy="6858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 Provider Background &amp; Expertise">
  <p:cSld name="TA Provider Background &amp; Expertise">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594360" y="0"/>
            <a:ext cx="2455800" cy="378565"/>
          </a:xfrm>
          <a:prstGeom prst="rect">
            <a:avLst/>
          </a:prstGeom>
          <a:solidFill>
            <a:srgbClr val="C44527"/>
          </a:solidFill>
          <a:ln>
            <a:noFill/>
          </a:ln>
        </p:spPr>
        <p:txBody>
          <a:bodyPr spcFirstLastPara="1" wrap="square" lIns="182875" tIns="91425" rIns="182875" bIns="91425" anchor="t" anchorCtr="1">
            <a:spAutoFit/>
          </a:bodyPr>
          <a:lstStyle>
            <a:lvl1pPr marL="457200" lvl="0" indent="-228600" algn="l">
              <a:lnSpc>
                <a:spcPct val="90000"/>
              </a:lnSpc>
              <a:spcBef>
                <a:spcPts val="1000"/>
              </a:spcBef>
              <a:spcAft>
                <a:spcPts val="0"/>
              </a:spcAft>
              <a:buSzPts val="1400"/>
              <a:buNone/>
              <a:defRPr sz="1400" b="1" cap="none">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0"/>
          <p:cNvSpPr>
            <a:spLocks noGrp="1"/>
          </p:cNvSpPr>
          <p:nvPr>
            <p:ph type="pic" idx="2"/>
          </p:nvPr>
        </p:nvSpPr>
        <p:spPr>
          <a:xfrm>
            <a:off x="1023257" y="2416628"/>
            <a:ext cx="2743201" cy="2743200"/>
          </a:xfrm>
          <a:prstGeom prst="ellipse">
            <a:avLst/>
          </a:prstGeom>
          <a:noFill/>
          <a:ln w="38100" cap="flat" cmpd="sng">
            <a:solidFill>
              <a:srgbClr val="C44527"/>
            </a:solidFill>
            <a:prstDash val="solid"/>
            <a:round/>
            <a:headEnd type="none" w="sm" len="sm"/>
            <a:tailEnd type="none" w="sm" len="sm"/>
          </a:ln>
        </p:spPr>
      </p:sp>
      <p:sp>
        <p:nvSpPr>
          <p:cNvPr id="42" name="Google Shape;42;p10"/>
          <p:cNvSpPr>
            <a:spLocks noGrp="1"/>
          </p:cNvSpPr>
          <p:nvPr>
            <p:ph type="pic" idx="3"/>
          </p:nvPr>
        </p:nvSpPr>
        <p:spPr>
          <a:xfrm>
            <a:off x="8242301" y="457201"/>
            <a:ext cx="3478212" cy="1241425"/>
          </a:xfrm>
          <a:prstGeom prst="rect">
            <a:avLst/>
          </a:prstGeom>
          <a:noFill/>
          <a:ln>
            <a:noFill/>
          </a:ln>
        </p:spPr>
      </p:sp>
      <p:sp>
        <p:nvSpPr>
          <p:cNvPr id="43" name="Google Shape;43;p10"/>
          <p:cNvSpPr txBox="1">
            <a:spLocks noGrp="1"/>
          </p:cNvSpPr>
          <p:nvPr>
            <p:ph type="body" idx="4"/>
          </p:nvPr>
        </p:nvSpPr>
        <p:spPr>
          <a:xfrm>
            <a:off x="4523014" y="2416628"/>
            <a:ext cx="7668985" cy="3984171"/>
          </a:xfrm>
          <a:prstGeom prst="rect">
            <a:avLst/>
          </a:prstGeom>
          <a:solidFill>
            <a:srgbClr val="0271A1"/>
          </a:solidFill>
          <a:ln>
            <a:noFill/>
          </a:ln>
        </p:spPr>
        <p:txBody>
          <a:bodyPr spcFirstLastPara="1" wrap="square" lIns="182875" tIns="274300" rIns="182875" bIns="365750" anchor="t" anchorCtr="0">
            <a:normAutofit/>
          </a:bodyPr>
          <a:lstStyle>
            <a:lvl1pPr marL="457200" lvl="0" indent="-406400" algn="l">
              <a:lnSpc>
                <a:spcPct val="90000"/>
              </a:lnSpc>
              <a:spcBef>
                <a:spcPts val="1000"/>
              </a:spcBef>
              <a:spcAft>
                <a:spcPts val="0"/>
              </a:spcAft>
              <a:buClr>
                <a:schemeClr val="lt1"/>
              </a:buClr>
              <a:buSzPts val="2800"/>
              <a:buChar char="•"/>
              <a:defRPr sz="2800">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title"/>
          </p:nvPr>
        </p:nvSpPr>
        <p:spPr>
          <a:xfrm>
            <a:off x="594360" y="457201"/>
            <a:ext cx="729234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
          <p:cNvSpPr txBox="1">
            <a:spLocks noGrp="1"/>
          </p:cNvSpPr>
          <p:nvPr>
            <p:ph type="body" idx="5"/>
          </p:nvPr>
        </p:nvSpPr>
        <p:spPr>
          <a:xfrm>
            <a:off x="808808" y="5442628"/>
            <a:ext cx="3172098" cy="70212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4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594360" y="457200"/>
            <a:ext cx="4614454"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1"/>
          <p:cNvSpPr txBox="1">
            <a:spLocks noGrp="1"/>
          </p:cNvSpPr>
          <p:nvPr>
            <p:ph type="body" idx="1"/>
          </p:nvPr>
        </p:nvSpPr>
        <p:spPr>
          <a:xfrm>
            <a:off x="5425440" y="457200"/>
            <a:ext cx="6172200" cy="6021441"/>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11"/>
          <p:cNvSpPr txBox="1">
            <a:spLocks noGrp="1"/>
          </p:cNvSpPr>
          <p:nvPr>
            <p:ph type="body" idx="2"/>
          </p:nvPr>
        </p:nvSpPr>
        <p:spPr>
          <a:xfrm>
            <a:off x="594360" y="2136035"/>
            <a:ext cx="4614454" cy="43426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11"/>
          <p:cNvSpPr txBox="1">
            <a:spLocks noGrp="1"/>
          </p:cNvSpPr>
          <p:nvPr>
            <p:ph type="body" idx="3"/>
          </p:nvPr>
        </p:nvSpPr>
        <p:spPr>
          <a:xfrm>
            <a:off x="594360" y="0"/>
            <a:ext cx="2455800" cy="378565"/>
          </a:xfrm>
          <a:prstGeom prst="rect">
            <a:avLst/>
          </a:prstGeom>
          <a:solidFill>
            <a:srgbClr val="C44527"/>
          </a:solidFill>
          <a:ln>
            <a:noFill/>
          </a:ln>
        </p:spPr>
        <p:txBody>
          <a:bodyPr spcFirstLastPara="1" wrap="square" lIns="182875" tIns="91425" rIns="182875" bIns="91425" anchor="t" anchorCtr="1">
            <a:spAutoFit/>
          </a:bodyPr>
          <a:lstStyle>
            <a:lvl1pPr marL="457200" lvl="0" indent="-228600" algn="l">
              <a:lnSpc>
                <a:spcPct val="90000"/>
              </a:lnSpc>
              <a:spcBef>
                <a:spcPts val="1000"/>
              </a:spcBef>
              <a:spcAft>
                <a:spcPts val="0"/>
              </a:spcAft>
              <a:buSzPts val="1400"/>
              <a:buNone/>
              <a:defRPr sz="1400" b="1" cap="none">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594360" y="473530"/>
            <a:ext cx="3749040" cy="168184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2"/>
          <p:cNvSpPr>
            <a:spLocks noGrp="1"/>
          </p:cNvSpPr>
          <p:nvPr>
            <p:ph type="pic" idx="2"/>
          </p:nvPr>
        </p:nvSpPr>
        <p:spPr>
          <a:xfrm>
            <a:off x="4343400" y="0"/>
            <a:ext cx="7848600" cy="6858000"/>
          </a:xfrm>
          <a:prstGeom prst="rect">
            <a:avLst/>
          </a:prstGeom>
          <a:noFill/>
          <a:ln>
            <a:noFill/>
          </a:ln>
        </p:spPr>
      </p:sp>
      <p:sp>
        <p:nvSpPr>
          <p:cNvPr id="54" name="Google Shape;54;p12"/>
          <p:cNvSpPr txBox="1">
            <a:spLocks noGrp="1"/>
          </p:cNvSpPr>
          <p:nvPr>
            <p:ph type="body" idx="1"/>
          </p:nvPr>
        </p:nvSpPr>
        <p:spPr>
          <a:xfrm>
            <a:off x="0" y="4702629"/>
            <a:ext cx="4343400" cy="1681841"/>
          </a:xfrm>
          <a:prstGeom prst="rect">
            <a:avLst/>
          </a:prstGeom>
          <a:solidFill>
            <a:srgbClr val="0271A1"/>
          </a:solidFill>
          <a:ln>
            <a:noFill/>
          </a:ln>
        </p:spPr>
        <p:txBody>
          <a:bodyPr spcFirstLastPara="1" wrap="square" lIns="182875" tIns="91425" rIns="182875" bIns="91425" anchor="t" anchorCtr="0">
            <a:normAutofit/>
          </a:bodyPr>
          <a:lstStyle>
            <a:lvl1pPr marL="457200" lvl="0" indent="-228600" algn="r">
              <a:lnSpc>
                <a:spcPct val="90000"/>
              </a:lnSpc>
              <a:spcBef>
                <a:spcPts val="1000"/>
              </a:spcBef>
              <a:spcAft>
                <a:spcPts val="0"/>
              </a:spcAft>
              <a:buSzPts val="1600"/>
              <a:buNone/>
              <a:defRPr sz="1600">
                <a:solidFill>
                  <a:schemeClr val="lt1"/>
                </a:solidFill>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12"/>
          <p:cNvSpPr txBox="1">
            <a:spLocks noGrp="1"/>
          </p:cNvSpPr>
          <p:nvPr>
            <p:ph type="body" idx="3"/>
          </p:nvPr>
        </p:nvSpPr>
        <p:spPr>
          <a:xfrm>
            <a:off x="594360" y="0"/>
            <a:ext cx="2455800" cy="378565"/>
          </a:xfrm>
          <a:prstGeom prst="rect">
            <a:avLst/>
          </a:prstGeom>
          <a:solidFill>
            <a:srgbClr val="C44527"/>
          </a:solidFill>
          <a:ln>
            <a:noFill/>
          </a:ln>
        </p:spPr>
        <p:txBody>
          <a:bodyPr spcFirstLastPara="1" wrap="square" lIns="182875" tIns="91425" rIns="182875" bIns="91425" anchor="t" anchorCtr="1">
            <a:spAutoFit/>
          </a:bodyPr>
          <a:lstStyle>
            <a:lvl1pPr marL="457200" lvl="0" indent="-228600" algn="l">
              <a:lnSpc>
                <a:spcPct val="90000"/>
              </a:lnSpc>
              <a:spcBef>
                <a:spcPts val="1000"/>
              </a:spcBef>
              <a:spcAft>
                <a:spcPts val="0"/>
              </a:spcAft>
              <a:buSzPts val="1400"/>
              <a:buNone/>
              <a:defRPr sz="1400" b="1" cap="none">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2EF826-5C61-D04B-AABC-73DE66C59B8C}" type="datetimeFigureOut">
              <a:rPr lang="en-US" smtClean="0"/>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5488343-B159-074D-B355-B61FD1A20D53}" type="slidenum">
              <a:rPr lang="en-US" smtClean="0"/>
              <a:pPr>
                <a:defRPr/>
              </a:pPr>
              <a:t>‹#›</a:t>
            </a:fld>
            <a:endParaRPr lang="en-US" dirty="0"/>
          </a:p>
        </p:txBody>
      </p:sp>
    </p:spTree>
    <p:extLst>
      <p:ext uri="{BB962C8B-B14F-4D97-AF65-F5344CB8AC3E}">
        <p14:creationId xmlns:p14="http://schemas.microsoft.com/office/powerpoint/2010/main" val="368980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mage_Full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nchor="b" anchorCtr="1"/>
          <a:lstStyle>
            <a:lvl1pPr marL="0" indent="0">
              <a:buNone/>
              <a:defRPr/>
            </a:lvl1pPr>
          </a:lstStyle>
          <a:p>
            <a:r>
              <a:rPr lang="en-US"/>
              <a:t>Click icon to add picture</a:t>
            </a:r>
          </a:p>
        </p:txBody>
      </p:sp>
      <p:sp>
        <p:nvSpPr>
          <p:cNvPr id="3" name="Text Placeholder 2"/>
          <p:cNvSpPr>
            <a:spLocks noGrp="1"/>
          </p:cNvSpPr>
          <p:nvPr>
            <p:ph type="body" sz="quarter" idx="11" hasCustomPrompt="1"/>
          </p:nvPr>
        </p:nvSpPr>
        <p:spPr>
          <a:xfrm>
            <a:off x="4876800" y="5306396"/>
            <a:ext cx="7315200" cy="1015663"/>
          </a:xfrm>
          <a:gradFill>
            <a:gsLst>
              <a:gs pos="0">
                <a:schemeClr val="accent1">
                  <a:alpha val="90000"/>
                </a:schemeClr>
              </a:gs>
              <a:gs pos="75000">
                <a:schemeClr val="accent1">
                  <a:lumMod val="90000"/>
                  <a:alpha val="90000"/>
                </a:schemeClr>
              </a:gs>
            </a:gsLst>
            <a:lin ang="8100000" scaled="0"/>
          </a:gradFill>
        </p:spPr>
        <p:txBody>
          <a:bodyPr wrap="square" lIns="228600" tIns="228600" rIns="228600" bIns="228600" anchor="b" anchorCtr="0">
            <a:spAutoFit/>
          </a:bodyPr>
          <a:lstStyle>
            <a:lvl1pPr marL="0" indent="0">
              <a:buNone/>
              <a:defRPr lang="en-US" sz="4000" b="1" kern="1200" dirty="0">
                <a:solidFill>
                  <a:schemeClr val="bg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Caption or quote or other text</a:t>
            </a:r>
          </a:p>
        </p:txBody>
      </p:sp>
      <p:sp>
        <p:nvSpPr>
          <p:cNvPr id="5" name="Slide Number Placeholder 4">
            <a:extLst>
              <a:ext uri="{FF2B5EF4-FFF2-40B4-BE49-F238E27FC236}">
                <a16:creationId xmlns:a16="http://schemas.microsoft.com/office/drawing/2014/main" id="{5E647DAB-5BF5-4137-BA03-427022CA39C0}"/>
              </a:ext>
            </a:extLst>
          </p:cNvPr>
          <p:cNvSpPr>
            <a:spLocks noGrp="1"/>
          </p:cNvSpPr>
          <p:nvPr>
            <p:ph type="sldNum" sz="quarter" idx="4"/>
          </p:nvPr>
        </p:nvSpPr>
        <p:spPr>
          <a:xfrm>
            <a:off x="11731751" y="6495926"/>
            <a:ext cx="453319"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fld id="{C52A4042-46D4-4582-A3E5-9D790DCCF68C}" type="slidenum">
              <a:rPr lang="en-US" smtClean="0"/>
              <a:pPr/>
              <a:t>‹#›</a:t>
            </a:fld>
            <a:endParaRPr lang="en-US" dirty="0">
              <a:solidFill>
                <a:schemeClr val="bg1">
                  <a:lumMod val="65000"/>
                </a:schemeClr>
              </a:solidFill>
            </a:endParaRPr>
          </a:p>
        </p:txBody>
      </p:sp>
    </p:spTree>
    <p:extLst>
      <p:ext uri="{BB962C8B-B14F-4D97-AF65-F5344CB8AC3E}">
        <p14:creationId xmlns:p14="http://schemas.microsoft.com/office/powerpoint/2010/main" val="4049090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271A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rgbClr val="0271A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271A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271A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271A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8"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charlesbrown@equitablecitie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ggwash.org/view/79091/more-people-live-in-dc-than-all-of-these-western-counties-combined"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wcbi.com/noxubee-county-leaders-help-find-new-ways-of-transportat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www.equitablecities.com/" TargetMode="External"/><Relationship Id="rId5" Type="http://schemas.openxmlformats.org/officeDocument/2006/relationships/hyperlink" Target="mailto:charlesbrown@equitablecities.com"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magicmobility.com.au/gallery/frontier-v6-rang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flickr.com/photos/ntsb/3750746983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miltonvillage.org.uk/community-car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zappowbang/48755496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ress.rebus.community/introductiontocommunitypsychology/chapter/community-organizing-partnerships-and-coalitions/" TargetMode="External"/><Relationship Id="rId5" Type="http://schemas.openxmlformats.org/officeDocument/2006/relationships/image" Target="../media/image8.jpg"/><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3" name="Picture 2">
            <a:extLst>
              <a:ext uri="{FF2B5EF4-FFF2-40B4-BE49-F238E27FC236}">
                <a16:creationId xmlns:a16="http://schemas.microsoft.com/office/drawing/2014/main" id="{2AB323A3-5BD2-584B-8283-41E9359B9B25}"/>
              </a:ext>
              <a:ext uri="{C183D7F6-B498-43B3-948B-1728B52AA6E4}">
                <adec:decorative xmlns:adec="http://schemas.microsoft.com/office/drawing/2017/decorative" val="1"/>
              </a:ext>
            </a:extLst>
          </p:cNvPr>
          <p:cNvPicPr>
            <a:picLocks noChangeAspect="1"/>
          </p:cNvPicPr>
          <p:nvPr/>
        </p:nvPicPr>
        <p:blipFill rotWithShape="1">
          <a:blip r:embed="rId3"/>
          <a:srcRect r="11094"/>
          <a:stretch/>
        </p:blipFill>
        <p:spPr>
          <a:xfrm>
            <a:off x="20" y="1282"/>
            <a:ext cx="12191980" cy="6856718"/>
          </a:xfrm>
          <a:prstGeom prst="rect">
            <a:avLst/>
          </a:prstGeom>
        </p:spPr>
      </p:pic>
      <p:sp>
        <p:nvSpPr>
          <p:cNvPr id="65" name="Google Shape;65;p1">
            <a:extLst>
              <a:ext uri="{C183D7F6-B498-43B3-948B-1728B52AA6E4}">
                <adec:decorative xmlns:adec="http://schemas.microsoft.com/office/drawing/2017/decorative" val="1"/>
              </a:ext>
            </a:extLst>
          </p:cNvPr>
          <p:cNvSpPr txBox="1">
            <a:spLocks noGrp="1"/>
          </p:cNvSpPr>
          <p:nvPr>
            <p:ph type="body" idx="1"/>
          </p:nvPr>
        </p:nvSpPr>
        <p:spPr>
          <a:xfrm>
            <a:off x="7505629" y="-5953"/>
            <a:ext cx="4513810" cy="6858000"/>
          </a:xfrm>
          <a:prstGeom prst="rect">
            <a:avLst/>
          </a:prstGeom>
          <a:solidFill>
            <a:schemeClr val="accent1">
              <a:lumMod val="75000"/>
            </a:schemeClr>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None/>
            </a:pPr>
            <a:endParaRPr lang="en-US" dirty="0"/>
          </a:p>
        </p:txBody>
      </p:sp>
      <p:sp>
        <p:nvSpPr>
          <p:cNvPr id="11" name="Title 10">
            <a:extLst>
              <a:ext uri="{FF2B5EF4-FFF2-40B4-BE49-F238E27FC236}">
                <a16:creationId xmlns:a16="http://schemas.microsoft.com/office/drawing/2014/main" id="{7AAC2D45-E2AC-DB29-3958-F93920B77E57}"/>
              </a:ext>
            </a:extLst>
          </p:cNvPr>
          <p:cNvSpPr txBox="1">
            <a:spLocks noGrp="1"/>
          </p:cNvSpPr>
          <p:nvPr>
            <p:ph type="title" idx="4294967295"/>
          </p:nvPr>
        </p:nvSpPr>
        <p:spPr>
          <a:xfrm>
            <a:off x="7627717" y="373710"/>
            <a:ext cx="4391722"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pitchFamily="34" charset="0"/>
                <a:ea typeface="Arial"/>
                <a:cs typeface="Calibri" panose="020F0502020204030204" pitchFamily="34" charset="0"/>
                <a:sym typeface="Arial"/>
              </a:rPr>
              <a:t>Equitable Access to Active Transportation for Persons with Disabilities </a:t>
            </a:r>
          </a:p>
        </p:txBody>
      </p:sp>
      <p:sp>
        <p:nvSpPr>
          <p:cNvPr id="9" name="TextBox 8">
            <a:extLst>
              <a:ext uri="{FF2B5EF4-FFF2-40B4-BE49-F238E27FC236}">
                <a16:creationId xmlns:a16="http://schemas.microsoft.com/office/drawing/2014/main" id="{CCDE7179-3AA4-E6DB-8FA3-6DA371B03293}"/>
              </a:ext>
            </a:extLst>
          </p:cNvPr>
          <p:cNvSpPr txBox="1"/>
          <p:nvPr/>
        </p:nvSpPr>
        <p:spPr>
          <a:xfrm>
            <a:off x="7645067" y="2443048"/>
            <a:ext cx="4234934" cy="2862322"/>
          </a:xfrm>
          <a:prstGeom prst="rect">
            <a:avLst/>
          </a:prstGeom>
          <a:noFill/>
        </p:spPr>
        <p:txBody>
          <a:bodyPr wrap="square" rtlCol="0">
            <a:spAutoFit/>
          </a:bodyPr>
          <a:lstStyle/>
          <a:p>
            <a:r>
              <a:rPr lang="en-US" sz="2000" i="1" dirty="0">
                <a:solidFill>
                  <a:srgbClr val="FFFF00"/>
                </a:solidFill>
                <a:latin typeface="Calibri" panose="020F0502020204030204" pitchFamily="34" charset="0"/>
                <a:cs typeface="Calibri" panose="020F0502020204030204" pitchFamily="34" charset="0"/>
              </a:rPr>
              <a:t>Data that can help frame community projects</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Charles T. Brown, MPA, CPD, LCI</a:t>
            </a:r>
          </a:p>
          <a:p>
            <a:r>
              <a:rPr lang="en-US" sz="2000" dirty="0">
                <a:solidFill>
                  <a:schemeClr val="bg1"/>
                </a:solidFill>
                <a:latin typeface="Calibri" panose="020F0502020204030204" pitchFamily="34" charset="0"/>
                <a:cs typeface="Calibri" panose="020F0502020204030204" pitchFamily="34" charset="0"/>
              </a:rPr>
              <a:t>NNPHI Session II</a:t>
            </a:r>
          </a:p>
          <a:p>
            <a:r>
              <a:rPr lang="en-US" sz="2000" dirty="0">
                <a:solidFill>
                  <a:schemeClr val="bg1"/>
                </a:solidFill>
                <a:latin typeface="Calibri" panose="020F0502020204030204" pitchFamily="34" charset="0"/>
                <a:cs typeface="Calibri" panose="020F0502020204030204" pitchFamily="34" charset="0"/>
              </a:rPr>
              <a:t>1:00 p.m. – 2:00 p.m. eastern time</a:t>
            </a:r>
          </a:p>
          <a:p>
            <a:endParaRPr lang="en-US" sz="2000" dirty="0">
              <a:solidFill>
                <a:schemeClr val="bg1"/>
              </a:solidFill>
              <a:latin typeface="Calibri" panose="020F0502020204030204" pitchFamily="34" charset="0"/>
              <a:cs typeface="Calibri" panose="020F0502020204030204" pitchFamily="34" charset="0"/>
            </a:endParaRPr>
          </a:p>
          <a:p>
            <a:r>
              <a:rPr lang="en-US" sz="2000" dirty="0">
                <a:solidFill>
                  <a:schemeClr val="bg1"/>
                </a:solidFill>
                <a:latin typeface="Calibri" panose="020F0502020204030204" pitchFamily="34" charset="0"/>
                <a:cs typeface="Calibri" panose="020F0502020204030204" pitchFamily="34" charset="0"/>
              </a:rPr>
              <a:t>Email: </a:t>
            </a:r>
            <a:r>
              <a:rPr lang="en-US" sz="2000" dirty="0">
                <a:solidFill>
                  <a:srgbClr val="FFFF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charlesbrown@equitablecities.com</a:t>
            </a:r>
            <a:r>
              <a:rPr lang="en-US" sz="2000" dirty="0">
                <a:solidFill>
                  <a:srgbClr val="FFFF00"/>
                </a:solidFill>
                <a:latin typeface="Calibri" panose="020F0502020204030204" pitchFamily="34" charset="0"/>
                <a:cs typeface="Calibri" panose="020F0502020204030204" pitchFamily="34" charset="0"/>
              </a:rPr>
              <a:t> </a:t>
            </a:r>
          </a:p>
        </p:txBody>
      </p:sp>
      <p:pic>
        <p:nvPicPr>
          <p:cNvPr id="70" name="Google Shape;70;p1" descr="Equitable cities logo"/>
          <p:cNvPicPr preferRelativeResize="0"/>
          <p:nvPr/>
        </p:nvPicPr>
        <p:blipFill rotWithShape="1">
          <a:blip r:embed="rId5">
            <a:alphaModFix/>
          </a:blip>
          <a:srcRect/>
          <a:stretch/>
        </p:blipFill>
        <p:spPr>
          <a:xfrm>
            <a:off x="10432087" y="5559285"/>
            <a:ext cx="1430564" cy="1113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11731751" y="6495926"/>
            <a:ext cx="453319"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52A4042-46D4-4582-A3E5-9D790DCCF68C}" type="slidenum">
              <a:rPr kumimoji="0" lang="en-US" sz="1200" b="1" i="0" u="none" strike="noStrike" kern="1200" cap="none" spc="0" normalizeH="0" baseline="0" noProof="0" smtClean="0">
                <a:ln>
                  <a:noFill/>
                </a:ln>
                <a:solidFill>
                  <a:prstClr val="white">
                    <a:lumMod val="65000"/>
                  </a:prstClr>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a:t>
            </a:fld>
            <a:endParaRPr kumimoji="0" lang="en-US" sz="1200" b="1" i="0" u="none" strike="noStrike" kern="1200" cap="none" spc="0" normalizeH="0" baseline="0" noProof="0">
              <a:ln>
                <a:noFill/>
              </a:ln>
              <a:solidFill>
                <a:prstClr val="white">
                  <a:lumMod val="65000"/>
                </a:prstClr>
              </a:solidFill>
              <a:effectLst/>
              <a:uLnTx/>
              <a:uFillTx/>
              <a:latin typeface="Rockwell Condensed" panose="02060603050405020104"/>
              <a:ea typeface="+mn-ea"/>
              <a:cs typeface="+mn-cs"/>
            </a:endParaRPr>
          </a:p>
        </p:txBody>
      </p:sp>
      <p:sp>
        <p:nvSpPr>
          <p:cNvPr id="2" name="Title 1">
            <a:extLst>
              <a:ext uri="{FF2B5EF4-FFF2-40B4-BE49-F238E27FC236}">
                <a16:creationId xmlns:a16="http://schemas.microsoft.com/office/drawing/2014/main" id="{2CE79266-6A7A-F154-EE86-FCE19EEA25A2}"/>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fontScale="90000"/>
          </a:bodyPr>
          <a:lstStyle/>
          <a:p>
            <a:r>
              <a:rPr lang="en-US" dirty="0">
                <a:solidFill>
                  <a:srgbClr val="455F7C"/>
                </a:solidFill>
                <a:highlight>
                  <a:srgbClr val="FFFFFF"/>
                </a:highlight>
                <a:latin typeface="Open Sans" panose="020B0606030504020204" pitchFamily="34" charset="0"/>
              </a:rPr>
              <a:t>The rate of children with a disability experiencing two or more stressful events chart</a:t>
            </a:r>
            <a:endParaRPr lang="en-US" dirty="0"/>
          </a:p>
        </p:txBody>
      </p:sp>
      <p:pic>
        <p:nvPicPr>
          <p:cNvPr id="3" name="Picture 2" descr="A graph of a number of people with disabilities">
            <a:extLst>
              <a:ext uri="{FF2B5EF4-FFF2-40B4-BE49-F238E27FC236}">
                <a16:creationId xmlns:a16="http://schemas.microsoft.com/office/drawing/2014/main" id="{3CAE8CAA-1B4A-28DB-1271-F6CD0D811B97}"/>
              </a:ext>
            </a:extLst>
          </p:cNvPr>
          <p:cNvPicPr>
            <a:picLocks noChangeAspect="1"/>
          </p:cNvPicPr>
          <p:nvPr/>
        </p:nvPicPr>
        <p:blipFill>
          <a:blip r:embed="rId3"/>
          <a:stretch>
            <a:fillRect/>
          </a:stretch>
        </p:blipFill>
        <p:spPr>
          <a:xfrm>
            <a:off x="1814569" y="133720"/>
            <a:ext cx="8562861" cy="6362206"/>
          </a:xfrm>
          <a:prstGeom prst="rect">
            <a:avLst/>
          </a:prstGeom>
        </p:spPr>
      </p:pic>
    </p:spTree>
    <p:extLst>
      <p:ext uri="{BB962C8B-B14F-4D97-AF65-F5344CB8AC3E}">
        <p14:creationId xmlns:p14="http://schemas.microsoft.com/office/powerpoint/2010/main" val="2171226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R="0" lvl="0" indent="0" algn="r" fontAlgn="auto">
              <a:spcBef>
                <a:spcPts val="0"/>
              </a:spcBef>
              <a:spcAft>
                <a:spcPts val="600"/>
              </a:spcAft>
              <a:buClrTx/>
              <a:buSzTx/>
              <a:buFontTx/>
              <a:buNone/>
              <a:tabLst/>
              <a:defRPr/>
            </a:pPr>
            <a:fld id="{C52A4042-46D4-4582-A3E5-9D790DCCF68C}" type="slidenum">
              <a:rPr kumimoji="0" lang="en-US" b="1" i="0" u="none" strike="noStrike" kern="1200" cap="none" spc="0" normalizeH="0" baseline="0" noProof="0">
                <a:ln>
                  <a:noFill/>
                </a:ln>
                <a:solidFill>
                  <a:srgbClr val="FFFFFF"/>
                </a:solidFill>
                <a:effectLst/>
                <a:uLnTx/>
                <a:uFillTx/>
                <a:latin typeface="+mn-lt"/>
                <a:ea typeface="+mn-ea"/>
                <a:cs typeface="+mn-cs"/>
              </a:rPr>
              <a:pPr marR="0" lvl="0" indent="0" algn="r" fontAlgn="auto">
                <a:spcBef>
                  <a:spcPts val="0"/>
                </a:spcBef>
                <a:spcAft>
                  <a:spcPts val="600"/>
                </a:spcAft>
                <a:buClrTx/>
                <a:buSzTx/>
                <a:buFontTx/>
                <a:buNone/>
                <a:tabLst/>
                <a:defRPr/>
              </a:pPr>
              <a:t>11</a:t>
            </a:fld>
            <a:endParaRPr kumimoji="0" lang="en-US" b="1" i="0" u="none" strike="noStrike" kern="1200" cap="none" spc="0" normalizeH="0" baseline="0" noProof="0">
              <a:ln>
                <a:noFill/>
              </a:ln>
              <a:solidFill>
                <a:srgbClr val="FFFFFF"/>
              </a:solidFill>
              <a:effectLst/>
              <a:uLnTx/>
              <a:uFillTx/>
              <a:latin typeface="+mn-lt"/>
              <a:ea typeface="+mn-ea"/>
              <a:cs typeface="+mn-cs"/>
            </a:endParaRPr>
          </a:p>
        </p:txBody>
      </p:sp>
      <p:sp>
        <p:nvSpPr>
          <p:cNvPr id="2" name="Title 1">
            <a:extLst>
              <a:ext uri="{FF2B5EF4-FFF2-40B4-BE49-F238E27FC236}">
                <a16:creationId xmlns:a16="http://schemas.microsoft.com/office/drawing/2014/main" id="{B409FE6A-EA51-FDD9-404B-CCB0F3F414C1}"/>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solidFill>
                  <a:srgbClr val="455F7C"/>
                </a:solidFill>
                <a:highlight>
                  <a:srgbClr val="FFFFFF"/>
                </a:highlight>
                <a:latin typeface="Open Sans" panose="020B0606030504020204" pitchFamily="34" charset="0"/>
              </a:rPr>
              <a:t>percentage of people in the U.S. who had a disability and were obese chart</a:t>
            </a:r>
            <a:endParaRPr lang="en-US" dirty="0"/>
          </a:p>
        </p:txBody>
      </p:sp>
      <p:pic>
        <p:nvPicPr>
          <p:cNvPr id="7" name="Picture 6" descr="A graph of a number of people with disabilities">
            <a:extLst>
              <a:ext uri="{FF2B5EF4-FFF2-40B4-BE49-F238E27FC236}">
                <a16:creationId xmlns:a16="http://schemas.microsoft.com/office/drawing/2014/main" id="{5B2FCFD7-F1DE-7409-5090-A0B453389286}"/>
              </a:ext>
            </a:extLst>
          </p:cNvPr>
          <p:cNvPicPr>
            <a:picLocks noChangeAspect="1"/>
          </p:cNvPicPr>
          <p:nvPr/>
        </p:nvPicPr>
        <p:blipFill>
          <a:blip r:embed="rId3"/>
          <a:stretch>
            <a:fillRect/>
          </a:stretch>
        </p:blipFill>
        <p:spPr>
          <a:xfrm>
            <a:off x="1901112" y="312198"/>
            <a:ext cx="8389775" cy="6233603"/>
          </a:xfrm>
          <a:prstGeom prst="rect">
            <a:avLst/>
          </a:prstGeom>
        </p:spPr>
      </p:pic>
    </p:spTree>
    <p:extLst>
      <p:ext uri="{BB962C8B-B14F-4D97-AF65-F5344CB8AC3E}">
        <p14:creationId xmlns:p14="http://schemas.microsoft.com/office/powerpoint/2010/main" val="133850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DBA080-9B48-9E20-B72A-63431147C660}"/>
              </a:ext>
              <a:ext uri="{C183D7F6-B498-43B3-948B-1728B52AA6E4}">
                <adec:decorative xmlns:adec="http://schemas.microsoft.com/office/drawing/2017/decorative" val="1"/>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32FF0FF-1B4B-9D4A-4913-9107CC1A08B3}"/>
              </a:ext>
            </a:extLst>
          </p:cNvPr>
          <p:cNvSpPr>
            <a:spLocks noGrp="1"/>
          </p:cNvSpPr>
          <p:nvPr>
            <p:ph type="title" idx="4294967295"/>
          </p:nvPr>
        </p:nvSpPr>
        <p:spPr>
          <a:xfrm>
            <a:off x="838200" y="2339975"/>
            <a:ext cx="10515600" cy="267811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50800" marR="0" lvl="0" indent="0" algn="ctr" defTabSz="914400" rtl="0" eaLnBrk="1" fontAlgn="auto" latinLnBrk="0" hangingPunct="1">
              <a:lnSpc>
                <a:spcPct val="90000"/>
              </a:lnSpc>
              <a:spcBef>
                <a:spcPts val="1000"/>
              </a:spcBef>
              <a:spcAft>
                <a:spcPts val="600"/>
              </a:spcAft>
              <a:buClr>
                <a:srgbClr val="0271A1"/>
              </a:buClr>
              <a:buSzPts val="2800"/>
              <a:buFont typeface="Arial"/>
              <a:buNone/>
              <a:tabLst/>
              <a:defRPr/>
            </a:pPr>
            <a:r>
              <a:rPr kumimoji="0" lang="en-US" sz="54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Multi-jurisdictional Example: </a:t>
            </a:r>
          </a:p>
          <a:p>
            <a:pPr marL="50800" marR="0" lvl="0" indent="0" algn="ctr" defTabSz="914400" rtl="0" eaLnBrk="1" fontAlgn="auto" latinLnBrk="0" hangingPunct="1">
              <a:lnSpc>
                <a:spcPct val="90000"/>
              </a:lnSpc>
              <a:spcBef>
                <a:spcPts val="1000"/>
              </a:spcBef>
              <a:spcAft>
                <a:spcPts val="600"/>
              </a:spcAft>
              <a:buClr>
                <a:srgbClr val="0271A1"/>
              </a:buClr>
              <a:buSzPts val="2800"/>
              <a:buFont typeface="Arial"/>
              <a:buNone/>
              <a:tabLst/>
              <a:defRPr/>
            </a:pPr>
            <a:r>
              <a:rPr kumimoji="0" lang="en-US" sz="54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Proposed Essex-Hudson Greenway Project in Northern New Jersey</a:t>
            </a:r>
          </a:p>
        </p:txBody>
      </p:sp>
    </p:spTree>
    <p:extLst>
      <p:ext uri="{BB962C8B-B14F-4D97-AF65-F5344CB8AC3E}">
        <p14:creationId xmlns:p14="http://schemas.microsoft.com/office/powerpoint/2010/main" val="28387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map showing the proposed Esses-Hudson Greenway Project">
            <a:extLst>
              <a:ext uri="{FF2B5EF4-FFF2-40B4-BE49-F238E27FC236}">
                <a16:creationId xmlns:a16="http://schemas.microsoft.com/office/drawing/2014/main" id="{A8CD3F22-7397-2D5A-BEDD-2D0BD89FFAA1}"/>
              </a:ext>
            </a:extLst>
          </p:cNvPr>
          <p:cNvPicPr>
            <a:picLocks noChangeAspect="1"/>
          </p:cNvPicPr>
          <p:nvPr/>
        </p:nvPicPr>
        <p:blipFill>
          <a:blip r:embed="rId3"/>
          <a:srcRect t="7820" b="7820"/>
          <a:stretch/>
        </p:blipFill>
        <p:spPr>
          <a:xfrm>
            <a:off x="20" y="1282"/>
            <a:ext cx="12191980" cy="6856718"/>
          </a:xfrm>
          <a:prstGeom prst="rect">
            <a:avLst/>
          </a:prstGeom>
        </p:spPr>
      </p:pic>
      <p:sp>
        <p:nvSpPr>
          <p:cNvPr id="71" name="Slide Number Placeholder 3">
            <a:extLst>
              <a:ext uri="{FF2B5EF4-FFF2-40B4-BE49-F238E27FC236}">
                <a16:creationId xmlns:a16="http://schemas.microsoft.com/office/drawing/2014/main" id="{EA4C7B96-581B-400A-88F7-726A3B8F8A2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R="0" lvl="0" indent="0" algn="r" fontAlgn="auto">
              <a:spcBef>
                <a:spcPts val="0"/>
              </a:spcBef>
              <a:spcAft>
                <a:spcPts val="600"/>
              </a:spcAft>
              <a:buClrTx/>
              <a:buSzTx/>
              <a:buFontTx/>
              <a:buNone/>
              <a:tabLst/>
              <a:defRPr/>
            </a:pPr>
            <a:fld id="{C52A4042-46D4-4582-A3E5-9D790DCCF68C}" type="slidenum">
              <a:rPr kumimoji="0" lang="en-US" b="1" i="0" u="none" strike="noStrike" kern="1200" cap="none" spc="0" normalizeH="0" baseline="0" noProof="0">
                <a:ln>
                  <a:noFill/>
                </a:ln>
                <a:solidFill>
                  <a:srgbClr val="FFFFFF"/>
                </a:solidFill>
                <a:effectLst/>
                <a:uLnTx/>
                <a:uFillTx/>
                <a:latin typeface="+mn-lt"/>
                <a:ea typeface="+mn-ea"/>
                <a:cs typeface="+mn-cs"/>
              </a:rPr>
              <a:pPr marR="0" lvl="0" indent="0" algn="r" fontAlgn="auto">
                <a:spcBef>
                  <a:spcPts val="0"/>
                </a:spcBef>
                <a:spcAft>
                  <a:spcPts val="600"/>
                </a:spcAft>
                <a:buClrTx/>
                <a:buSzTx/>
                <a:buFontTx/>
                <a:buNone/>
                <a:tabLst/>
                <a:defRPr/>
              </a:pPr>
              <a:t>13</a:t>
            </a:fld>
            <a:endParaRPr kumimoji="0" lang="en-US" b="1" i="0" u="none" strike="noStrike" kern="1200" cap="none" spc="0" normalizeH="0" baseline="0" noProof="0">
              <a:ln>
                <a:noFill/>
              </a:ln>
              <a:solidFill>
                <a:srgbClr val="FFFFFF"/>
              </a:solidFill>
              <a:effectLst/>
              <a:uLnTx/>
              <a:uFillTx/>
              <a:latin typeface="+mn-lt"/>
              <a:ea typeface="+mn-ea"/>
              <a:cs typeface="+mn-cs"/>
            </a:endParaRPr>
          </a:p>
        </p:txBody>
      </p:sp>
      <p:sp>
        <p:nvSpPr>
          <p:cNvPr id="5" name="Title 4">
            <a:extLst>
              <a:ext uri="{FF2B5EF4-FFF2-40B4-BE49-F238E27FC236}">
                <a16:creationId xmlns:a16="http://schemas.microsoft.com/office/drawing/2014/main" id="{A256FAAB-57A4-FEA7-F40F-E1D22FD6E58C}"/>
              </a:ext>
            </a:extLst>
          </p:cNvPr>
          <p:cNvSpPr txBox="1">
            <a:spLocks noGrp="1"/>
          </p:cNvSpPr>
          <p:nvPr>
            <p:ph type="title" idx="4294967295"/>
          </p:nvPr>
        </p:nvSpPr>
        <p:spPr>
          <a:xfrm>
            <a:off x="0" y="6198255"/>
            <a:ext cx="12188952" cy="523220"/>
          </a:xfrm>
          <a:prstGeom prst="rect">
            <a:avLst/>
          </a:prstGeom>
          <a:solidFill>
            <a:schemeClr val="bg1">
              <a:lumMod val="8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solidFill>
                <a:effectLst/>
                <a:uLnTx/>
                <a:uFillTx/>
                <a:latin typeface="Arial"/>
                <a:ea typeface="Arial"/>
                <a:cs typeface="Arial"/>
                <a:sym typeface="Arial"/>
              </a:rPr>
              <a:t>The Proposed Essex-Hudson Greenway Project</a:t>
            </a:r>
          </a:p>
        </p:txBody>
      </p:sp>
    </p:spTree>
    <p:extLst>
      <p:ext uri="{BB962C8B-B14F-4D97-AF65-F5344CB8AC3E}">
        <p14:creationId xmlns:p14="http://schemas.microsoft.com/office/powerpoint/2010/main" val="400821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 map of a city">
            <a:extLst>
              <a:ext uri="{FF2B5EF4-FFF2-40B4-BE49-F238E27FC236}">
                <a16:creationId xmlns:a16="http://schemas.microsoft.com/office/drawing/2014/main" id="{39ADB260-BA67-4AE6-4D4F-574505C635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46" b="59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1" name="Slide Number Placeholder 3">
            <a:extLst>
              <a:ext uri="{FF2B5EF4-FFF2-40B4-BE49-F238E27FC236}">
                <a16:creationId xmlns:a16="http://schemas.microsoft.com/office/drawing/2014/main" id="{EA4C7B96-581B-400A-88F7-726A3B8F8A2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R="0" lvl="0" indent="0" algn="r" fontAlgn="auto">
              <a:spcBef>
                <a:spcPts val="0"/>
              </a:spcBef>
              <a:spcAft>
                <a:spcPts val="600"/>
              </a:spcAft>
              <a:buClrTx/>
              <a:buSzTx/>
              <a:buFontTx/>
              <a:buNone/>
              <a:tabLst/>
              <a:defRPr/>
            </a:pPr>
            <a:fld id="{C52A4042-46D4-4582-A3E5-9D790DCCF68C}" type="slidenum">
              <a:rPr kumimoji="0" lang="en-US" b="1" i="0" u="none" strike="noStrike" kern="1200" cap="none" spc="0" normalizeH="0" baseline="0" noProof="0">
                <a:ln>
                  <a:noFill/>
                </a:ln>
                <a:solidFill>
                  <a:srgbClr val="FFFFFF"/>
                </a:solidFill>
                <a:effectLst/>
                <a:uLnTx/>
                <a:uFillTx/>
                <a:latin typeface="+mn-lt"/>
                <a:ea typeface="+mn-ea"/>
                <a:cs typeface="+mn-cs"/>
              </a:rPr>
              <a:pPr marR="0" lvl="0" indent="0" algn="r" fontAlgn="auto">
                <a:spcBef>
                  <a:spcPts val="0"/>
                </a:spcBef>
                <a:spcAft>
                  <a:spcPts val="600"/>
                </a:spcAft>
                <a:buClrTx/>
                <a:buSzTx/>
                <a:buFontTx/>
                <a:buNone/>
                <a:tabLst/>
                <a:defRPr/>
              </a:pPr>
              <a:t>14</a:t>
            </a:fld>
            <a:endParaRPr kumimoji="0" lang="en-US" b="1" i="0" u="none" strike="noStrike" kern="1200" cap="none" spc="0" normalizeH="0" baseline="0" noProof="0">
              <a:ln>
                <a:noFill/>
              </a:ln>
              <a:solidFill>
                <a:srgbClr val="FFFFFF"/>
              </a:solidFill>
              <a:effectLst/>
              <a:uLnTx/>
              <a:uFillTx/>
              <a:latin typeface="+mn-lt"/>
              <a:ea typeface="+mn-ea"/>
              <a:cs typeface="+mn-cs"/>
            </a:endParaRPr>
          </a:p>
        </p:txBody>
      </p:sp>
      <p:sp>
        <p:nvSpPr>
          <p:cNvPr id="5" name="Title 4">
            <a:extLst>
              <a:ext uri="{FF2B5EF4-FFF2-40B4-BE49-F238E27FC236}">
                <a16:creationId xmlns:a16="http://schemas.microsoft.com/office/drawing/2014/main" id="{E4A7DB2C-34D1-34E5-40ED-7694EF6CA360}"/>
              </a:ext>
            </a:extLst>
          </p:cNvPr>
          <p:cNvSpPr txBox="1">
            <a:spLocks noGrp="1"/>
          </p:cNvSpPr>
          <p:nvPr>
            <p:ph type="title" idx="4294967295"/>
          </p:nvPr>
        </p:nvSpPr>
        <p:spPr>
          <a:xfrm>
            <a:off x="0" y="6198255"/>
            <a:ext cx="12188952" cy="523220"/>
          </a:xfrm>
          <a:prstGeom prst="rect">
            <a:avLst/>
          </a:prstGeom>
          <a:solidFill>
            <a:schemeClr val="bg1">
              <a:lumMod val="8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solidFill>
                <a:effectLst/>
                <a:uLnTx/>
                <a:uFillTx/>
                <a:latin typeface="Arial"/>
                <a:ea typeface="Arial"/>
                <a:cs typeface="Arial"/>
                <a:sym typeface="Arial"/>
              </a:rPr>
              <a:t>The Proposed Essex-Hudson Greenway Project (part 2)</a:t>
            </a:r>
          </a:p>
        </p:txBody>
      </p:sp>
    </p:spTree>
    <p:extLst>
      <p:ext uri="{BB962C8B-B14F-4D97-AF65-F5344CB8AC3E}">
        <p14:creationId xmlns:p14="http://schemas.microsoft.com/office/powerpoint/2010/main" val="4216012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BD2380-FE68-9894-C00A-401D8D730722}"/>
              </a:ext>
            </a:extLst>
          </p:cNvPr>
          <p:cNvSpPr txBox="1">
            <a:spLocks noGrp="1"/>
          </p:cNvSpPr>
          <p:nvPr>
            <p:ph type="title" idx="4294967295"/>
          </p:nvPr>
        </p:nvSpPr>
        <p:spPr>
          <a:xfrm>
            <a:off x="0" y="6198255"/>
            <a:ext cx="12188952" cy="523220"/>
          </a:xfrm>
          <a:prstGeom prst="rect">
            <a:avLst/>
          </a:prstGeom>
          <a:solidFill>
            <a:schemeClr val="bg1">
              <a:lumMod val="8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solidFill>
                <a:effectLst/>
                <a:uLnTx/>
                <a:uFillTx/>
                <a:latin typeface="Arial"/>
                <a:ea typeface="Arial"/>
                <a:cs typeface="Arial"/>
                <a:sym typeface="Arial"/>
              </a:rPr>
              <a:t>The Proposed Essex-Hudson Greenway Project (part 3)</a:t>
            </a:r>
          </a:p>
        </p:txBody>
      </p:sp>
      <p:pic>
        <p:nvPicPr>
          <p:cNvPr id="3" name="Picture 2" descr="A map with a pink and white map">
            <a:extLst>
              <a:ext uri="{FF2B5EF4-FFF2-40B4-BE49-F238E27FC236}">
                <a16:creationId xmlns:a16="http://schemas.microsoft.com/office/drawing/2014/main" id="{06CD60B9-FB9D-6708-2EB5-8934AB84775E}"/>
              </a:ext>
            </a:extLst>
          </p:cNvPr>
          <p:cNvPicPr>
            <a:picLocks noChangeAspect="1"/>
          </p:cNvPicPr>
          <p:nvPr/>
        </p:nvPicPr>
        <p:blipFill>
          <a:blip r:embed="rId3"/>
          <a:stretch>
            <a:fillRect/>
          </a:stretch>
        </p:blipFill>
        <p:spPr>
          <a:xfrm>
            <a:off x="232568" y="1054310"/>
            <a:ext cx="11726864" cy="4749379"/>
          </a:xfrm>
          <a:prstGeom prst="rect">
            <a:avLst/>
          </a:prstGeom>
        </p:spPr>
      </p:pic>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R="0" lvl="0" indent="0" algn="r" fontAlgn="auto">
              <a:spcBef>
                <a:spcPts val="0"/>
              </a:spcBef>
              <a:spcAft>
                <a:spcPts val="600"/>
              </a:spcAft>
              <a:buClrTx/>
              <a:buSzTx/>
              <a:buFontTx/>
              <a:buNone/>
              <a:tabLst/>
              <a:defRPr/>
            </a:pPr>
            <a:fld id="{C52A4042-46D4-4582-A3E5-9D790DCCF68C}" type="slidenum">
              <a:rPr kumimoji="0" lang="en-US" b="1" i="0" u="none" strike="noStrike" kern="1200" cap="none" spc="0" normalizeH="0" baseline="0" noProof="0">
                <a:ln>
                  <a:noFill/>
                </a:ln>
                <a:solidFill>
                  <a:schemeClr val="tx1">
                    <a:tint val="75000"/>
                  </a:schemeClr>
                </a:solidFill>
                <a:effectLst/>
                <a:uLnTx/>
                <a:uFillTx/>
                <a:latin typeface="+mn-lt"/>
                <a:ea typeface="+mn-ea"/>
                <a:cs typeface="+mn-cs"/>
              </a:rPr>
              <a:pPr marR="0" lvl="0" indent="0" algn="r" fontAlgn="auto">
                <a:spcBef>
                  <a:spcPts val="0"/>
                </a:spcBef>
                <a:spcAft>
                  <a:spcPts val="600"/>
                </a:spcAft>
                <a:buClrTx/>
                <a:buSzTx/>
                <a:buFontTx/>
                <a:buNone/>
                <a:tabLst/>
                <a:defRPr/>
              </a:pPr>
              <a:t>15</a:t>
            </a:fld>
            <a:endParaRPr kumimoji="0" lang="en-US" b="1" i="0" u="none" strike="noStrike" kern="1200" cap="none" spc="0" normalizeH="0" baseline="0" noProof="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944087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R="0" lvl="0" indent="0" algn="r" fontAlgn="auto">
              <a:spcBef>
                <a:spcPts val="0"/>
              </a:spcBef>
              <a:spcAft>
                <a:spcPts val="600"/>
              </a:spcAft>
              <a:buClrTx/>
              <a:buSzTx/>
              <a:buFontTx/>
              <a:buNone/>
              <a:tabLst/>
              <a:defRPr/>
            </a:pPr>
            <a:fld id="{C52A4042-46D4-4582-A3E5-9D790DCCF68C}" type="slidenum">
              <a:rPr kumimoji="0" lang="en-US" b="1" i="0" u="none" strike="noStrike" kern="1200" cap="none" spc="0" normalizeH="0" baseline="0" noProof="0">
                <a:ln>
                  <a:noFill/>
                </a:ln>
                <a:solidFill>
                  <a:schemeClr val="tx1">
                    <a:tint val="75000"/>
                  </a:schemeClr>
                </a:solidFill>
                <a:effectLst/>
                <a:uLnTx/>
                <a:uFillTx/>
                <a:latin typeface="+mn-lt"/>
                <a:ea typeface="+mn-ea"/>
                <a:cs typeface="+mn-cs"/>
              </a:rPr>
              <a:pPr marR="0" lvl="0" indent="0" algn="r" fontAlgn="auto">
                <a:spcBef>
                  <a:spcPts val="0"/>
                </a:spcBef>
                <a:spcAft>
                  <a:spcPts val="600"/>
                </a:spcAft>
                <a:buClrTx/>
                <a:buSzTx/>
                <a:buFontTx/>
                <a:buNone/>
                <a:tabLst/>
                <a:defRPr/>
              </a:pPr>
              <a:t>16</a:t>
            </a:fld>
            <a:endParaRPr kumimoji="0" lang="en-US" b="1"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2" name="Title 1">
            <a:extLst>
              <a:ext uri="{FF2B5EF4-FFF2-40B4-BE49-F238E27FC236}">
                <a16:creationId xmlns:a16="http://schemas.microsoft.com/office/drawing/2014/main" id="{11C78212-2A53-E487-0622-6F9A69BACC25}"/>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Spatial cluster-outlier analysis of disability type</a:t>
            </a:r>
          </a:p>
        </p:txBody>
      </p:sp>
      <p:pic>
        <p:nvPicPr>
          <p:cNvPr id="4" name="Picture 3" descr="A map of different locations">
            <a:extLst>
              <a:ext uri="{FF2B5EF4-FFF2-40B4-BE49-F238E27FC236}">
                <a16:creationId xmlns:a16="http://schemas.microsoft.com/office/drawing/2014/main" id="{87B4A4DC-E1EA-A689-E189-3E9EE0A53200}"/>
              </a:ext>
            </a:extLst>
          </p:cNvPr>
          <p:cNvPicPr>
            <a:picLocks noChangeAspect="1"/>
          </p:cNvPicPr>
          <p:nvPr/>
        </p:nvPicPr>
        <p:blipFill rotWithShape="1">
          <a:blip r:embed="rId3"/>
          <a:srcRect t="1759" r="1907"/>
          <a:stretch/>
        </p:blipFill>
        <p:spPr>
          <a:xfrm>
            <a:off x="1874578" y="219223"/>
            <a:ext cx="8281793" cy="6419554"/>
          </a:xfrm>
          <a:prstGeom prst="rect">
            <a:avLst/>
          </a:prstGeom>
        </p:spPr>
      </p:pic>
    </p:spTree>
    <p:extLst>
      <p:ext uri="{BB962C8B-B14F-4D97-AF65-F5344CB8AC3E}">
        <p14:creationId xmlns:p14="http://schemas.microsoft.com/office/powerpoint/2010/main" val="3865203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DBA080-9B48-9E20-B72A-63431147C660}"/>
              </a:ext>
              <a:ext uri="{C183D7F6-B498-43B3-948B-1728B52AA6E4}">
                <adec:decorative xmlns:adec="http://schemas.microsoft.com/office/drawing/2017/decorative" val="1"/>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32FF0FF-1B4B-9D4A-4913-9107CC1A08B3}"/>
              </a:ext>
            </a:extLst>
          </p:cNvPr>
          <p:cNvSpPr>
            <a:spLocks noGrp="1"/>
          </p:cNvSpPr>
          <p:nvPr>
            <p:ph type="title" idx="4294967295"/>
          </p:nvPr>
        </p:nvSpPr>
        <p:spPr>
          <a:xfrm>
            <a:off x="838200" y="2339975"/>
            <a:ext cx="10515600" cy="21780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50800" marR="0" lvl="0" indent="0" algn="ctr" defTabSz="914400" rtl="0" eaLnBrk="1" fontAlgn="auto" latinLnBrk="0" hangingPunct="1">
              <a:lnSpc>
                <a:spcPct val="90000"/>
              </a:lnSpc>
              <a:spcBef>
                <a:spcPts val="1000"/>
              </a:spcBef>
              <a:spcAft>
                <a:spcPts val="600"/>
              </a:spcAft>
              <a:buClr>
                <a:srgbClr val="0271A1"/>
              </a:buClr>
              <a:buSzPts val="2800"/>
              <a:buFont typeface="Arial"/>
              <a:buNone/>
              <a:tabLst/>
              <a:defRPr/>
            </a:pPr>
            <a:r>
              <a:rPr kumimoji="0" lang="en-US" sz="54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Municipal Example: </a:t>
            </a:r>
          </a:p>
          <a:p>
            <a:pPr marL="50800" marR="0" lvl="0" indent="0" algn="ctr" defTabSz="914400" rtl="0" eaLnBrk="1" fontAlgn="auto" latinLnBrk="0" hangingPunct="1">
              <a:lnSpc>
                <a:spcPct val="90000"/>
              </a:lnSpc>
              <a:spcBef>
                <a:spcPts val="1000"/>
              </a:spcBef>
              <a:spcAft>
                <a:spcPts val="600"/>
              </a:spcAft>
              <a:buClr>
                <a:srgbClr val="0271A1"/>
              </a:buClr>
              <a:buSzPts val="2800"/>
              <a:buFont typeface="Arial"/>
              <a:buNone/>
              <a:tabLst/>
              <a:defRPr/>
            </a:pPr>
            <a:r>
              <a:rPr kumimoji="0" lang="en-US" sz="54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The City of Savannah, Georgia</a:t>
            </a:r>
          </a:p>
        </p:txBody>
      </p:sp>
    </p:spTree>
    <p:extLst>
      <p:ext uri="{BB962C8B-B14F-4D97-AF65-F5344CB8AC3E}">
        <p14:creationId xmlns:p14="http://schemas.microsoft.com/office/powerpoint/2010/main" val="451206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C3270-C110-8BCE-7F35-FA4EC8D47B50}"/>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Bowles C. Ford Park</a:t>
            </a:r>
          </a:p>
        </p:txBody>
      </p:sp>
      <p:pic>
        <p:nvPicPr>
          <p:cNvPr id="7170" name="Picture 2" descr="aerial view of Bowles C. Ford Park">
            <a:extLst>
              <a:ext uri="{FF2B5EF4-FFF2-40B4-BE49-F238E27FC236}">
                <a16:creationId xmlns:a16="http://schemas.microsoft.com/office/drawing/2014/main" id="{DB67BAF8-32B8-0444-ACAF-7AEDAB867515}"/>
              </a:ext>
            </a:extLst>
          </p:cNvPr>
          <p:cNvPicPr>
            <a:picLocks noChangeAspect="1" noChangeArrowheads="1"/>
          </p:cNvPicPr>
          <p:nvPr/>
        </p:nvPicPr>
        <p:blipFill>
          <a:blip r:embed="rId3"/>
          <a:srcRect t="119" b="119"/>
          <a:stretch/>
        </p:blipFill>
        <p:spPr bwMode="auto">
          <a:xfrm>
            <a:off x="20" y="10"/>
            <a:ext cx="12191980" cy="6857990"/>
          </a:xfrm>
          <a:prstGeom prst="rect">
            <a:avLst/>
          </a:prstGeom>
          <a:solidFill>
            <a:srgbClr val="FFFFFF"/>
          </a:solidFill>
        </p:spPr>
      </p:pic>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11731751" y="6495926"/>
            <a:ext cx="453319"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52A4042-46D4-4582-A3E5-9D790DCCF68C}" type="slidenum">
              <a:rPr kumimoji="0" lang="en-US" sz="1200" b="1" i="0" u="none" strike="noStrike" kern="1200" cap="none" spc="0" normalizeH="0" baseline="0" noProof="0" smtClean="0">
                <a:ln>
                  <a:noFill/>
                </a:ln>
                <a:solidFill>
                  <a:prstClr val="white">
                    <a:lumMod val="65000"/>
                  </a:prstClr>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18</a:t>
            </a:fld>
            <a:endParaRPr kumimoji="0" lang="en-US" sz="1200" b="1" i="0" u="none" strike="noStrike" kern="1200" cap="none" spc="0" normalizeH="0" baseline="0" noProof="0">
              <a:ln>
                <a:noFill/>
              </a:ln>
              <a:solidFill>
                <a:prstClr val="white">
                  <a:lumMod val="65000"/>
                </a:prstClr>
              </a:solidFill>
              <a:effectLst/>
              <a:uLnTx/>
              <a:uFillTx/>
              <a:latin typeface="Rockwell Condensed" panose="02060603050405020104"/>
              <a:ea typeface="+mn-ea"/>
              <a:cs typeface="+mn-cs"/>
            </a:endParaRPr>
          </a:p>
        </p:txBody>
      </p:sp>
    </p:spTree>
    <p:extLst>
      <p:ext uri="{BB962C8B-B14F-4D97-AF65-F5344CB8AC3E}">
        <p14:creationId xmlns:p14="http://schemas.microsoft.com/office/powerpoint/2010/main" val="2490134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1593-326F-B39C-0224-13C0F9E2E588}"/>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Before after renderings</a:t>
            </a:r>
          </a:p>
        </p:txBody>
      </p:sp>
      <p:pic>
        <p:nvPicPr>
          <p:cNvPr id="7170" name="Picture 2" descr="3d renderings of Bowler C. Ford Park showing usability enhancements">
            <a:extLst>
              <a:ext uri="{FF2B5EF4-FFF2-40B4-BE49-F238E27FC236}">
                <a16:creationId xmlns:a16="http://schemas.microsoft.com/office/drawing/2014/main" id="{DB67BAF8-32B8-0444-ACAF-7AEDAB867515}"/>
              </a:ext>
            </a:extLst>
          </p:cNvPr>
          <p:cNvPicPr>
            <a:picLocks noChangeAspect="1" noChangeArrowheads="1"/>
          </p:cNvPicPr>
          <p:nvPr/>
        </p:nvPicPr>
        <p:blipFill>
          <a:blip r:embed="rId3"/>
          <a:srcRect t="97" b="97"/>
          <a:stretch/>
        </p:blipFill>
        <p:spPr bwMode="auto">
          <a:xfrm>
            <a:off x="20" y="10"/>
            <a:ext cx="12191980" cy="6857990"/>
          </a:xfrm>
          <a:prstGeom prst="rect">
            <a:avLst/>
          </a:prstGeom>
          <a:solidFill>
            <a:srgbClr val="FFFFFF"/>
          </a:solidFill>
        </p:spPr>
      </p:pic>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11731751" y="6495926"/>
            <a:ext cx="453319"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52A4042-46D4-4582-A3E5-9D790DCCF68C}" type="slidenum">
              <a:rPr kumimoji="0" lang="en-US" sz="1200" b="1" i="0" u="none" strike="noStrike" kern="1200" cap="none" spc="0" normalizeH="0" baseline="0" noProof="0" smtClean="0">
                <a:ln>
                  <a:noFill/>
                </a:ln>
                <a:solidFill>
                  <a:prstClr val="white">
                    <a:lumMod val="65000"/>
                  </a:prstClr>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US" sz="1200" b="1" i="0" u="none" strike="noStrike" kern="1200" cap="none" spc="0" normalizeH="0" baseline="0" noProof="0">
              <a:ln>
                <a:noFill/>
              </a:ln>
              <a:solidFill>
                <a:prstClr val="white">
                  <a:lumMod val="65000"/>
                </a:prstClr>
              </a:solidFill>
              <a:effectLst/>
              <a:uLnTx/>
              <a:uFillTx/>
              <a:latin typeface="Rockwell Condensed" panose="02060603050405020104"/>
              <a:ea typeface="+mn-ea"/>
              <a:cs typeface="+mn-cs"/>
            </a:endParaRPr>
          </a:p>
        </p:txBody>
      </p:sp>
    </p:spTree>
    <p:extLst>
      <p:ext uri="{BB962C8B-B14F-4D97-AF65-F5344CB8AC3E}">
        <p14:creationId xmlns:p14="http://schemas.microsoft.com/office/powerpoint/2010/main" val="2005462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DBA080-9B48-9E20-B72A-63431147C660}"/>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32FF0FF-1B4B-9D4A-4913-9107CC1A08B3}"/>
              </a:ext>
            </a:extLst>
          </p:cNvPr>
          <p:cNvSpPr>
            <a:spLocks noGrp="1"/>
          </p:cNvSpPr>
          <p:nvPr>
            <p:ph type="title" idx="4294967295"/>
          </p:nvPr>
        </p:nvSpPr>
        <p:spPr>
          <a:xfrm>
            <a:off x="838200" y="1336675"/>
            <a:ext cx="10515600" cy="383381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50800" marR="0" lvl="0" indent="0" algn="ctr" defTabSz="914400" rtl="0" eaLnBrk="1" fontAlgn="auto" latinLnBrk="0" hangingPunct="1">
              <a:lnSpc>
                <a:spcPct val="90000"/>
              </a:lnSpc>
              <a:spcBef>
                <a:spcPts val="1000"/>
              </a:spcBef>
              <a:spcAft>
                <a:spcPts val="0"/>
              </a:spcAft>
              <a:buClr>
                <a:srgbClr val="0271A1"/>
              </a:buClr>
              <a:buSzPts val="2800"/>
              <a:buFont typeface="Arial"/>
              <a:buNone/>
              <a:tabLst/>
              <a:defRPr/>
            </a:pPr>
            <a:r>
              <a:rPr kumimoji="0" lang="en-US" sz="36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"Accessibility is not a privilege; it is a fundamental right. Ensuring that every individual, regardless of their abilities, has equal access to our public spaces and transportation systems isn't just about compliance—it's about affirming dignity, promoting independence, and building a truly inclusive society."– Anonymous.</a:t>
            </a:r>
          </a:p>
        </p:txBody>
      </p:sp>
    </p:spTree>
    <p:extLst>
      <p:ext uri="{BB962C8B-B14F-4D97-AF65-F5344CB8AC3E}">
        <p14:creationId xmlns:p14="http://schemas.microsoft.com/office/powerpoint/2010/main" val="1961829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3d rendering of Bowles C. Ford park showing parking, swimming pool, fishing pier, amphitheater, community garden, food truck, kids play area, benches and bike lanes">
            <a:extLst>
              <a:ext uri="{FF2B5EF4-FFF2-40B4-BE49-F238E27FC236}">
                <a16:creationId xmlns:a16="http://schemas.microsoft.com/office/drawing/2014/main" id="{DB67BAF8-32B8-0444-ACAF-7AEDAB867515}"/>
              </a:ext>
            </a:extLst>
          </p:cNvPr>
          <p:cNvPicPr>
            <a:picLocks noChangeAspect="1" noChangeArrowheads="1"/>
          </p:cNvPicPr>
          <p:nvPr/>
        </p:nvPicPr>
        <p:blipFill>
          <a:blip r:embed="rId3"/>
          <a:srcRect t="441" b="441"/>
          <a:stretch/>
        </p:blipFill>
        <p:spPr bwMode="auto">
          <a:xfrm>
            <a:off x="20" y="10"/>
            <a:ext cx="12191980" cy="6857990"/>
          </a:xfrm>
          <a:prstGeom prst="rect">
            <a:avLst/>
          </a:prstGeom>
          <a:solidFill>
            <a:srgbClr val="FFFFFF"/>
          </a:solidFill>
        </p:spPr>
      </p:pic>
      <p:sp>
        <p:nvSpPr>
          <p:cNvPr id="71" name="Slide Number Placeholder 3">
            <a:extLst>
              <a:ext uri="{FF2B5EF4-FFF2-40B4-BE49-F238E27FC236}">
                <a16:creationId xmlns:a16="http://schemas.microsoft.com/office/drawing/2014/main" id="{EA4C7B96-581B-400A-88F7-726A3B8F8A22}"/>
              </a:ext>
            </a:extLst>
          </p:cNvPr>
          <p:cNvSpPr>
            <a:spLocks noGrp="1"/>
          </p:cNvSpPr>
          <p:nvPr>
            <p:ph type="title" idx="4294967295"/>
          </p:nvPr>
        </p:nvSpPr>
        <p:spPr>
          <a:xfrm>
            <a:off x="11731625" y="6496050"/>
            <a:ext cx="454025" cy="365125"/>
          </a:xfrm>
          <a:prstGeom prst="rect">
            <a:avLst/>
          </a:prstGeom>
          <a:noFill/>
          <a:ln>
            <a:noFill/>
            <a:prstDash/>
          </a:ln>
          <a:effectLst/>
        </p:spPr>
        <p:txBody>
          <a:bodyPr rot="0" spcFirstLastPara="1"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52A4042-46D4-4582-A3E5-9D790DCCF68C}" type="slidenum">
              <a:rPr kumimoji="0" lang="en-US" sz="1200" b="1" i="0" u="none" strike="noStrike" kern="1200" cap="none" spc="0" normalizeH="0" baseline="0" noProof="0" smtClean="0">
                <a:ln>
                  <a:noFill/>
                </a:ln>
                <a:solidFill>
                  <a:prstClr val="white">
                    <a:lumMod val="65000"/>
                  </a:prstClr>
                </a:solidFill>
                <a:effectLst/>
                <a:uLnTx/>
                <a:uFillTx/>
                <a:latin typeface="Rockwell Condensed" panose="02060603050405020104"/>
                <a:ea typeface="+mn-ea"/>
                <a:cs typeface="+mn-cs"/>
                <a:sym typeface="Calibri"/>
              </a:rPr>
              <a:pPr marL="0" marR="0" lvl="0" indent="0" algn="ctr" defTabSz="914400" rtl="0" eaLnBrk="1" fontAlgn="auto" latinLnBrk="0" hangingPunct="1">
                <a:lnSpc>
                  <a:spcPct val="100000"/>
                </a:lnSpc>
                <a:spcBef>
                  <a:spcPts val="0"/>
                </a:spcBef>
                <a:spcAft>
                  <a:spcPts val="600"/>
                </a:spcAft>
                <a:buClrTx/>
                <a:buSzTx/>
                <a:buFontTx/>
                <a:buNone/>
                <a:tabLst/>
                <a:defRPr/>
              </a:pPr>
              <a:t>20</a:t>
            </a:fld>
            <a:endParaRPr kumimoji="0" lang="en-US" sz="1200" b="1" i="0" u="none" strike="noStrike" kern="1200" cap="none" spc="0" normalizeH="0" baseline="0" noProof="0" dirty="0">
              <a:ln>
                <a:noFill/>
              </a:ln>
              <a:solidFill>
                <a:prstClr val="white">
                  <a:lumMod val="65000"/>
                </a:prstClr>
              </a:solidFill>
              <a:effectLst/>
              <a:uLnTx/>
              <a:uFillTx/>
              <a:latin typeface="Rockwell Condensed" panose="02060603050405020104"/>
              <a:ea typeface="+mn-ea"/>
              <a:cs typeface="+mn-cs"/>
              <a:sym typeface="Calibri"/>
            </a:endParaRPr>
          </a:p>
        </p:txBody>
      </p:sp>
    </p:spTree>
    <p:extLst>
      <p:ext uri="{BB962C8B-B14F-4D97-AF65-F5344CB8AC3E}">
        <p14:creationId xmlns:p14="http://schemas.microsoft.com/office/powerpoint/2010/main" val="2882414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110F7-78CA-C3C5-58C4-2648396E836E}"/>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Renderings showing usability enhancements</a:t>
            </a:r>
          </a:p>
        </p:txBody>
      </p:sp>
      <p:pic>
        <p:nvPicPr>
          <p:cNvPr id="7170" name="Picture 2" descr="3d rendering showing lighting, walking track, trash receptacle, group gathering place, food truck, parking, and wildlife educational sign">
            <a:extLst>
              <a:ext uri="{FF2B5EF4-FFF2-40B4-BE49-F238E27FC236}">
                <a16:creationId xmlns:a16="http://schemas.microsoft.com/office/drawing/2014/main" id="{DB67BAF8-32B8-0444-ACAF-7AEDAB867515}"/>
              </a:ext>
            </a:extLst>
          </p:cNvPr>
          <p:cNvPicPr>
            <a:picLocks noChangeAspect="1" noChangeArrowheads="1"/>
          </p:cNvPicPr>
          <p:nvPr/>
        </p:nvPicPr>
        <p:blipFill>
          <a:blip r:embed="rId3"/>
          <a:srcRect t="380" b="380"/>
          <a:stretch/>
        </p:blipFill>
        <p:spPr bwMode="auto">
          <a:xfrm>
            <a:off x="20" y="10"/>
            <a:ext cx="12191980" cy="6857990"/>
          </a:xfrm>
          <a:prstGeom prst="rect">
            <a:avLst/>
          </a:prstGeom>
          <a:solidFill>
            <a:srgbClr val="FFFFFF"/>
          </a:solidFill>
        </p:spPr>
      </p:pic>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11731751" y="6495926"/>
            <a:ext cx="453319"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52A4042-46D4-4582-A3E5-9D790DCCF68C}" type="slidenum">
              <a:rPr kumimoji="0" lang="en-US" sz="1200" b="1" i="0" u="none" strike="noStrike" kern="1200" cap="none" spc="0" normalizeH="0" baseline="0" noProof="0" smtClean="0">
                <a:ln>
                  <a:noFill/>
                </a:ln>
                <a:solidFill>
                  <a:prstClr val="white">
                    <a:lumMod val="65000"/>
                  </a:prstClr>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21</a:t>
            </a:fld>
            <a:endParaRPr kumimoji="0" lang="en-US" sz="1200" b="1" i="0" u="none" strike="noStrike" kern="1200" cap="none" spc="0" normalizeH="0" baseline="0" noProof="0">
              <a:ln>
                <a:noFill/>
              </a:ln>
              <a:solidFill>
                <a:prstClr val="white">
                  <a:lumMod val="65000"/>
                </a:prstClr>
              </a:solidFill>
              <a:effectLst/>
              <a:uLnTx/>
              <a:uFillTx/>
              <a:latin typeface="Rockwell Condensed" panose="02060603050405020104"/>
              <a:ea typeface="+mn-ea"/>
              <a:cs typeface="+mn-cs"/>
            </a:endParaRPr>
          </a:p>
        </p:txBody>
      </p:sp>
    </p:spTree>
    <p:extLst>
      <p:ext uri="{BB962C8B-B14F-4D97-AF65-F5344CB8AC3E}">
        <p14:creationId xmlns:p14="http://schemas.microsoft.com/office/powerpoint/2010/main" val="3417930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57B6-9568-489F-3D31-1A6895340DFF}"/>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Kennedy Park</a:t>
            </a:r>
          </a:p>
        </p:txBody>
      </p:sp>
      <p:pic>
        <p:nvPicPr>
          <p:cNvPr id="7170" name="Picture 2" descr="aerial view of Kennedy Park">
            <a:extLst>
              <a:ext uri="{FF2B5EF4-FFF2-40B4-BE49-F238E27FC236}">
                <a16:creationId xmlns:a16="http://schemas.microsoft.com/office/drawing/2014/main" id="{DB67BAF8-32B8-0444-ACAF-7AEDAB867515}"/>
              </a:ext>
            </a:extLst>
          </p:cNvPr>
          <p:cNvPicPr>
            <a:picLocks noChangeAspect="1" noChangeArrowheads="1"/>
          </p:cNvPicPr>
          <p:nvPr/>
        </p:nvPicPr>
        <p:blipFill>
          <a:blip r:embed="rId3"/>
          <a:srcRect t="275" b="275"/>
          <a:stretch/>
        </p:blipFill>
        <p:spPr bwMode="auto">
          <a:xfrm>
            <a:off x="20" y="10"/>
            <a:ext cx="12191980" cy="6857990"/>
          </a:xfrm>
          <a:prstGeom prst="rect">
            <a:avLst/>
          </a:prstGeom>
          <a:solidFill>
            <a:srgbClr val="FFFFFF"/>
          </a:solidFill>
        </p:spPr>
      </p:pic>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11731751" y="6495926"/>
            <a:ext cx="453319"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52A4042-46D4-4582-A3E5-9D790DCCF68C}" type="slidenum">
              <a:rPr kumimoji="0" lang="en-US" sz="1200" b="1" i="0" u="none" strike="noStrike" kern="1200" cap="none" spc="0" normalizeH="0" baseline="0" noProof="0" smtClean="0">
                <a:ln>
                  <a:noFill/>
                </a:ln>
                <a:solidFill>
                  <a:prstClr val="white">
                    <a:lumMod val="65000"/>
                  </a:prstClr>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22</a:t>
            </a:fld>
            <a:endParaRPr kumimoji="0" lang="en-US" sz="1200" b="1" i="0" u="none" strike="noStrike" kern="1200" cap="none" spc="0" normalizeH="0" baseline="0" noProof="0">
              <a:ln>
                <a:noFill/>
              </a:ln>
              <a:solidFill>
                <a:prstClr val="white">
                  <a:lumMod val="65000"/>
                </a:prstClr>
              </a:solidFill>
              <a:effectLst/>
              <a:uLnTx/>
              <a:uFillTx/>
              <a:latin typeface="Rockwell Condensed" panose="02060603050405020104"/>
              <a:ea typeface="+mn-ea"/>
              <a:cs typeface="+mn-cs"/>
            </a:endParaRPr>
          </a:p>
        </p:txBody>
      </p:sp>
    </p:spTree>
    <p:extLst>
      <p:ext uri="{BB962C8B-B14F-4D97-AF65-F5344CB8AC3E}">
        <p14:creationId xmlns:p14="http://schemas.microsoft.com/office/powerpoint/2010/main" val="452512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BAFB7-3EA4-39C8-3DEA-FDFA93CDDE8B}"/>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Before after renderings of Kennedy Park</a:t>
            </a:r>
          </a:p>
        </p:txBody>
      </p:sp>
      <p:pic>
        <p:nvPicPr>
          <p:cNvPr id="7170" name="Picture 2" descr="3d renderings showing before and after">
            <a:extLst>
              <a:ext uri="{FF2B5EF4-FFF2-40B4-BE49-F238E27FC236}">
                <a16:creationId xmlns:a16="http://schemas.microsoft.com/office/drawing/2014/main" id="{DB67BAF8-32B8-0444-ACAF-7AEDAB867515}"/>
              </a:ext>
            </a:extLst>
          </p:cNvPr>
          <p:cNvPicPr>
            <a:picLocks noChangeAspect="1" noChangeArrowheads="1"/>
          </p:cNvPicPr>
          <p:nvPr/>
        </p:nvPicPr>
        <p:blipFill>
          <a:blip r:embed="rId3"/>
          <a:srcRect t="87" b="87"/>
          <a:stretch/>
        </p:blipFill>
        <p:spPr bwMode="auto">
          <a:xfrm>
            <a:off x="20" y="10"/>
            <a:ext cx="12191980" cy="6857990"/>
          </a:xfrm>
          <a:prstGeom prst="rect">
            <a:avLst/>
          </a:prstGeom>
          <a:solidFill>
            <a:srgbClr val="FFFFFF"/>
          </a:solidFill>
        </p:spPr>
      </p:pic>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11731751" y="6495926"/>
            <a:ext cx="453319"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52A4042-46D4-4582-A3E5-9D790DCCF68C}" type="slidenum">
              <a:rPr kumimoji="0" lang="en-US" sz="1200" b="1" i="0" u="none" strike="noStrike" kern="1200" cap="none" spc="0" normalizeH="0" baseline="0" noProof="0" smtClean="0">
                <a:ln>
                  <a:noFill/>
                </a:ln>
                <a:solidFill>
                  <a:prstClr val="white">
                    <a:lumMod val="65000"/>
                  </a:prstClr>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23</a:t>
            </a:fld>
            <a:endParaRPr kumimoji="0" lang="en-US" sz="1200" b="1" i="0" u="none" strike="noStrike" kern="1200" cap="none" spc="0" normalizeH="0" baseline="0" noProof="0">
              <a:ln>
                <a:noFill/>
              </a:ln>
              <a:solidFill>
                <a:prstClr val="white">
                  <a:lumMod val="65000"/>
                </a:prstClr>
              </a:solidFill>
              <a:effectLst/>
              <a:uLnTx/>
              <a:uFillTx/>
              <a:latin typeface="Rockwell Condensed" panose="02060603050405020104"/>
              <a:ea typeface="+mn-ea"/>
              <a:cs typeface="+mn-cs"/>
            </a:endParaRPr>
          </a:p>
        </p:txBody>
      </p:sp>
    </p:spTree>
    <p:extLst>
      <p:ext uri="{BB962C8B-B14F-4D97-AF65-F5344CB8AC3E}">
        <p14:creationId xmlns:p14="http://schemas.microsoft.com/office/powerpoint/2010/main" val="827551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F420-9097-A9B0-6D8C-34F474B91797}"/>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renderings showing usability enhancements for Kennedy Park</a:t>
            </a:r>
          </a:p>
        </p:txBody>
      </p:sp>
      <p:pic>
        <p:nvPicPr>
          <p:cNvPr id="7170" name="Picture 2" descr="cd rendering showing enhanced safety and usability">
            <a:extLst>
              <a:ext uri="{FF2B5EF4-FFF2-40B4-BE49-F238E27FC236}">
                <a16:creationId xmlns:a16="http://schemas.microsoft.com/office/drawing/2014/main" id="{DB67BAF8-32B8-0444-ACAF-7AEDAB867515}"/>
              </a:ext>
            </a:extLst>
          </p:cNvPr>
          <p:cNvPicPr>
            <a:picLocks noChangeAspect="1" noChangeArrowheads="1"/>
          </p:cNvPicPr>
          <p:nvPr/>
        </p:nvPicPr>
        <p:blipFill>
          <a:blip r:embed="rId3"/>
          <a:srcRect t="266" b="266"/>
          <a:stretch/>
        </p:blipFill>
        <p:spPr bwMode="auto">
          <a:xfrm>
            <a:off x="20" y="10"/>
            <a:ext cx="12191980" cy="6857990"/>
          </a:xfrm>
          <a:prstGeom prst="rect">
            <a:avLst/>
          </a:prstGeom>
          <a:solidFill>
            <a:srgbClr val="FFFFFF"/>
          </a:solidFill>
        </p:spPr>
      </p:pic>
      <p:sp>
        <p:nvSpPr>
          <p:cNvPr id="71" name="Slide Number Placeholder 3">
            <a:extLst>
              <a:ext uri="{FF2B5EF4-FFF2-40B4-BE49-F238E27FC236}">
                <a16:creationId xmlns:a16="http://schemas.microsoft.com/office/drawing/2014/main" id="{EA4C7B96-581B-400A-88F7-726A3B8F8A22}"/>
              </a:ext>
              <a:ext uri="{C183D7F6-B498-43B3-948B-1728B52AA6E4}">
                <adec:decorative xmlns:adec="http://schemas.microsoft.com/office/drawing/2017/decorative" val="1"/>
              </a:ext>
            </a:extLst>
          </p:cNvPr>
          <p:cNvSpPr>
            <a:spLocks noGrp="1"/>
          </p:cNvSpPr>
          <p:nvPr>
            <p:ph type="sldNum" sz="quarter" idx="4"/>
          </p:nvPr>
        </p:nvSpPr>
        <p:spPr>
          <a:xfrm>
            <a:off x="11731751" y="6495926"/>
            <a:ext cx="453319"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C52A4042-46D4-4582-A3E5-9D790DCCF68C}" type="slidenum">
              <a:rPr kumimoji="0" lang="en-US" sz="1200" b="1" i="0" u="none" strike="noStrike" kern="1200" cap="none" spc="0" normalizeH="0" baseline="0" noProof="0" smtClean="0">
                <a:ln>
                  <a:noFill/>
                </a:ln>
                <a:solidFill>
                  <a:prstClr val="white">
                    <a:lumMod val="65000"/>
                  </a:prstClr>
                </a:solidFill>
                <a:effectLst/>
                <a:uLnTx/>
                <a:uFillTx/>
                <a:latin typeface="Rockwell Condensed" panose="020606030504050201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24</a:t>
            </a:fld>
            <a:endParaRPr kumimoji="0" lang="en-US" sz="1200" b="1" i="0" u="none" strike="noStrike" kern="1200" cap="none" spc="0" normalizeH="0" baseline="0" noProof="0">
              <a:ln>
                <a:noFill/>
              </a:ln>
              <a:solidFill>
                <a:prstClr val="white">
                  <a:lumMod val="65000"/>
                </a:prstClr>
              </a:solidFill>
              <a:effectLst/>
              <a:uLnTx/>
              <a:uFillTx/>
              <a:latin typeface="Rockwell Condensed" panose="02060603050405020104"/>
              <a:ea typeface="+mn-ea"/>
              <a:cs typeface="+mn-cs"/>
            </a:endParaRPr>
          </a:p>
        </p:txBody>
      </p:sp>
    </p:spTree>
    <p:extLst>
      <p:ext uri="{BB962C8B-B14F-4D97-AF65-F5344CB8AC3E}">
        <p14:creationId xmlns:p14="http://schemas.microsoft.com/office/powerpoint/2010/main" val="1504219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DBA080-9B48-9E20-B72A-63431147C660}"/>
              </a:ext>
              <a:ext uri="{C183D7F6-B498-43B3-948B-1728B52AA6E4}">
                <adec:decorative xmlns:adec="http://schemas.microsoft.com/office/drawing/2017/decorative" val="1"/>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32FF0FF-1B4B-9D4A-4913-9107CC1A08B3}"/>
              </a:ext>
            </a:extLst>
          </p:cNvPr>
          <p:cNvSpPr>
            <a:spLocks noGrp="1"/>
          </p:cNvSpPr>
          <p:nvPr>
            <p:ph type="title" idx="4294967295"/>
          </p:nvPr>
        </p:nvSpPr>
        <p:spPr>
          <a:xfrm>
            <a:off x="838200" y="2336800"/>
            <a:ext cx="10515600" cy="2184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50800" marR="0" lvl="0" indent="0" algn="ctr" defTabSz="914400" rtl="0" eaLnBrk="1" fontAlgn="auto" latinLnBrk="0" hangingPunct="1">
              <a:lnSpc>
                <a:spcPct val="90000"/>
              </a:lnSpc>
              <a:spcBef>
                <a:spcPts val="1000"/>
              </a:spcBef>
              <a:spcAft>
                <a:spcPts val="600"/>
              </a:spcAft>
              <a:buClr>
                <a:srgbClr val="0271A1"/>
              </a:buClr>
              <a:buSzPts val="2800"/>
              <a:buFont typeface="Arial"/>
              <a:buNone/>
              <a:tabLst/>
              <a:defRPr/>
            </a:pPr>
            <a:r>
              <a:rPr kumimoji="0" lang="en-US" sz="54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Rural Example:</a:t>
            </a:r>
          </a:p>
          <a:p>
            <a:pPr marL="50800" marR="0" lvl="0" indent="0" algn="ctr" defTabSz="914400" rtl="0" eaLnBrk="1" fontAlgn="auto" latinLnBrk="0" hangingPunct="1">
              <a:lnSpc>
                <a:spcPct val="90000"/>
              </a:lnSpc>
              <a:spcBef>
                <a:spcPts val="1000"/>
              </a:spcBef>
              <a:spcAft>
                <a:spcPts val="600"/>
              </a:spcAft>
              <a:buClr>
                <a:srgbClr val="0271A1"/>
              </a:buClr>
              <a:buSzPts val="2800"/>
              <a:buFont typeface="Arial"/>
              <a:buNone/>
              <a:tabLst/>
              <a:defRPr/>
            </a:pPr>
            <a:r>
              <a:rPr kumimoji="0" lang="en-US" sz="54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Noxubee County, Mississippi</a:t>
            </a:r>
          </a:p>
          <a:p>
            <a:pPr marL="50800" marR="0" lvl="0" indent="0" algn="ctr" defTabSz="914400" rtl="0" eaLnBrk="1" fontAlgn="auto" latinLnBrk="0" hangingPunct="1">
              <a:lnSpc>
                <a:spcPct val="90000"/>
              </a:lnSpc>
              <a:spcBef>
                <a:spcPts val="1000"/>
              </a:spcBef>
              <a:spcAft>
                <a:spcPts val="600"/>
              </a:spcAft>
              <a:buClr>
                <a:srgbClr val="0271A1"/>
              </a:buClr>
              <a:buSzPts val="2800"/>
              <a:buFont typeface="Arial"/>
              <a:buNone/>
              <a:tabLst/>
              <a:defRPr/>
            </a:pPr>
            <a:endParaRPr kumimoji="0" lang="en-US" sz="54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71499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DBA080-9B48-9E20-B72A-63431147C660}"/>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32FF0FF-1B4B-9D4A-4913-9107CC1A08B3}"/>
              </a:ext>
            </a:extLst>
          </p:cNvPr>
          <p:cNvSpPr>
            <a:spLocks noGrp="1"/>
          </p:cNvSpPr>
          <p:nvPr>
            <p:ph type="title" idx="4294967295"/>
          </p:nvPr>
        </p:nvSpPr>
        <p:spPr>
          <a:xfrm>
            <a:off x="838200" y="2547938"/>
            <a:ext cx="10515600" cy="17621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50800" marR="0" lvl="0" indent="0" algn="ctr" defTabSz="914400" rtl="0" eaLnBrk="1" fontAlgn="auto" latinLnBrk="0" hangingPunct="1">
              <a:lnSpc>
                <a:spcPct val="90000"/>
              </a:lnSpc>
              <a:spcBef>
                <a:spcPts val="1000"/>
              </a:spcBef>
              <a:spcAft>
                <a:spcPts val="600"/>
              </a:spcAft>
              <a:buClr>
                <a:srgbClr val="0271A1"/>
              </a:buClr>
              <a:buSzPts val="2800"/>
              <a:buFont typeface="Arial"/>
              <a:buNone/>
              <a:tabLst/>
              <a:defRPr/>
            </a:pPr>
            <a:r>
              <a:rPr kumimoji="0" lang="en-US" sz="48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“To understand the world, you must first understand a place like Mississippi!”</a:t>
            </a:r>
          </a:p>
        </p:txBody>
      </p:sp>
    </p:spTree>
    <p:extLst>
      <p:ext uri="{BB962C8B-B14F-4D97-AF65-F5344CB8AC3E}">
        <p14:creationId xmlns:p14="http://schemas.microsoft.com/office/powerpoint/2010/main" val="4216736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4" name="Google Shape;76;p2">
            <a:extLst>
              <a:ext uri="{FF2B5EF4-FFF2-40B4-BE49-F238E27FC236}">
                <a16:creationId xmlns:a16="http://schemas.microsoft.com/office/drawing/2014/main" id="{CA647C03-D911-BDDD-F151-CBC37675424D}"/>
              </a:ext>
            </a:extLst>
          </p:cNvPr>
          <p:cNvSpPr txBox="1">
            <a:spLocks noGrp="1"/>
          </p:cNvSpPr>
          <p:nvPr>
            <p:ph type="title"/>
          </p:nvPr>
        </p:nvSpPr>
        <p:spPr>
          <a:xfrm>
            <a:off x="5776913" y="960699"/>
            <a:ext cx="6415087" cy="67418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3600" b="1" dirty="0"/>
              <a:t>Noxubee County Active Transportation Plan</a:t>
            </a:r>
            <a:endParaRPr sz="3600" b="1" dirty="0"/>
          </a:p>
        </p:txBody>
      </p:sp>
      <p:sp>
        <p:nvSpPr>
          <p:cNvPr id="77" name="Google Shape;77;p2"/>
          <p:cNvSpPr txBox="1">
            <a:spLocks noGrp="1"/>
          </p:cNvSpPr>
          <p:nvPr>
            <p:ph type="body" idx="1"/>
          </p:nvPr>
        </p:nvSpPr>
        <p:spPr>
          <a:xfrm>
            <a:off x="6096000" y="1814512"/>
            <a:ext cx="5701726" cy="44230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400" b="1" dirty="0">
                <a:solidFill>
                  <a:schemeClr val="accent1"/>
                </a:solidFill>
              </a:rPr>
              <a:t>Project Overview</a:t>
            </a:r>
          </a:p>
          <a:p>
            <a:pPr marL="228600" lvl="0" indent="-228600" algn="l" rtl="0">
              <a:lnSpc>
                <a:spcPct val="90000"/>
              </a:lnSpc>
              <a:spcBef>
                <a:spcPts val="0"/>
              </a:spcBef>
              <a:spcAft>
                <a:spcPts val="0"/>
              </a:spcAft>
              <a:buSzPts val="2800"/>
              <a:buChar char="•"/>
            </a:pPr>
            <a:endParaRPr lang="en-US" sz="2400" b="1" dirty="0"/>
          </a:p>
          <a:p>
            <a:pPr marL="228600" lvl="0" indent="-228600" algn="l" rtl="0">
              <a:lnSpc>
                <a:spcPct val="90000"/>
              </a:lnSpc>
              <a:spcBef>
                <a:spcPts val="0"/>
              </a:spcBef>
              <a:spcAft>
                <a:spcPts val="0"/>
              </a:spcAft>
              <a:buSzPts val="2800"/>
              <a:buChar char="•"/>
            </a:pPr>
            <a:r>
              <a:rPr lang="en-US" sz="2400" dirty="0"/>
              <a:t>Collaboration between the Small Town Center at MSU and Equitable Cities</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dirty="0"/>
              <a:t>Funded by the Centers for Disease Control and AIM for </a:t>
            </a:r>
            <a:r>
              <a:rPr lang="en-US" sz="2400" dirty="0" err="1"/>
              <a:t>CHangeE</a:t>
            </a:r>
            <a:endParaRPr lang="en-US" sz="2400" dirty="0"/>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b="1" dirty="0"/>
              <a:t>Purpose: “</a:t>
            </a:r>
            <a:r>
              <a:rPr lang="en-US" sz="2400" dirty="0"/>
              <a:t>Catalyst project,” meant to improve safety, comfort, and accessibility of active transportation throughout the county</a:t>
            </a:r>
            <a:endParaRPr sz="2400" dirty="0"/>
          </a:p>
        </p:txBody>
      </p:sp>
      <p:sp>
        <p:nvSpPr>
          <p:cNvPr id="78" name="Google Shape;78;p2">
            <a:extLst>
              <a:ext uri="{C183D7F6-B498-43B3-948B-1728B52AA6E4}">
                <adec:decorative xmlns:adec="http://schemas.microsoft.com/office/drawing/2017/decorative" val="1"/>
              </a:ext>
            </a:extLst>
          </p:cNvPr>
          <p:cNvSpPr txBox="1">
            <a:spLocks noGrp="1"/>
          </p:cNvSpPr>
          <p:nvPr>
            <p:ph type="body" idx="2"/>
          </p:nvPr>
        </p:nvSpPr>
        <p:spPr>
          <a:xfrm>
            <a:off x="8946864" y="0"/>
            <a:ext cx="2553584" cy="378535"/>
          </a:xfrm>
          <a:prstGeom prst="rect">
            <a:avLst/>
          </a:prstGeom>
          <a:solidFill>
            <a:srgbClr val="C44527"/>
          </a:solidFill>
          <a:ln>
            <a:noFill/>
          </a:ln>
        </p:spPr>
        <p:txBody>
          <a:bodyPr spcFirstLastPara="1" wrap="square" lIns="182875" tIns="91425" rIns="182875" bIns="91425" anchor="t" anchorCtr="1">
            <a:spAutoFit/>
          </a:bodyPr>
          <a:lstStyle/>
          <a:p>
            <a:pPr marL="228600" lvl="0" indent="-228600" algn="l" rtl="0">
              <a:lnSpc>
                <a:spcPct val="90000"/>
              </a:lnSpc>
              <a:spcBef>
                <a:spcPts val="0"/>
              </a:spcBef>
              <a:spcAft>
                <a:spcPts val="0"/>
              </a:spcAft>
              <a:buSzPts val="1400"/>
              <a:buNone/>
            </a:pPr>
            <a:r>
              <a:rPr lang="en-US" dirty="0"/>
              <a:t>Creating a Healthier Vermont</a:t>
            </a:r>
            <a:endParaRPr dirty="0"/>
          </a:p>
        </p:txBody>
      </p:sp>
      <p:pic>
        <p:nvPicPr>
          <p:cNvPr id="3" name="Picture Placeholder 2">
            <a:extLst>
              <a:ext uri="{FF2B5EF4-FFF2-40B4-BE49-F238E27FC236}">
                <a16:creationId xmlns:a16="http://schemas.microsoft.com/office/drawing/2014/main" id="{25247749-8AC1-28CA-61AA-290C71AD53BE}"/>
              </a:ext>
              <a:ext uri="{C183D7F6-B498-43B3-948B-1728B52AA6E4}">
                <adec:decorative xmlns:adec="http://schemas.microsoft.com/office/drawing/2017/decorative" val="1"/>
              </a:ext>
            </a:extLst>
          </p:cNvPr>
          <p:cNvPicPr>
            <a:picLocks noGrp="1" noChangeAspect="1"/>
          </p:cNvPicPr>
          <p:nvPr>
            <p:ph type="pic" idx="3"/>
          </p:nvPr>
        </p:nvPicPr>
        <p:blipFill>
          <a:blip r:embed="rId3"/>
          <a:srcRect t="1991" b="1991"/>
          <a:stretch/>
        </p:blipFill>
        <p:spPr>
          <a:xfrm>
            <a:off x="0" y="-202602"/>
            <a:ext cx="5502275"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193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
                                            <p:txEl>
                                              <p:pRg st="2" end="2"/>
                                            </p:txEl>
                                          </p:spTgt>
                                        </p:tgtEl>
                                        <p:attrNameLst>
                                          <p:attrName>style.visibility</p:attrName>
                                        </p:attrNameLst>
                                      </p:cBhvr>
                                      <p:to>
                                        <p:strVal val="visible"/>
                                      </p:to>
                                    </p:set>
                                    <p:anim calcmode="lin" valueType="num">
                                      <p:cBhvr additive="base">
                                        <p:cTn id="7" dur="500" fill="hold"/>
                                        <p:tgtEl>
                                          <p:spTgt spid="7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
                                            <p:txEl>
                                              <p:pRg st="4" end="4"/>
                                            </p:txEl>
                                          </p:spTgt>
                                        </p:tgtEl>
                                        <p:attrNameLst>
                                          <p:attrName>style.visibility</p:attrName>
                                        </p:attrNameLst>
                                      </p:cBhvr>
                                      <p:to>
                                        <p:strVal val="visible"/>
                                      </p:to>
                                    </p:set>
                                    <p:anim calcmode="lin" valueType="num">
                                      <p:cBhvr additive="base">
                                        <p:cTn id="13" dur="500" fill="hold"/>
                                        <p:tgtEl>
                                          <p:spTgt spid="7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7">
                                            <p:txEl>
                                              <p:pRg st="6" end="6"/>
                                            </p:txEl>
                                          </p:spTgt>
                                        </p:tgtEl>
                                        <p:attrNameLst>
                                          <p:attrName>style.visibility</p:attrName>
                                        </p:attrNameLst>
                                      </p:cBhvr>
                                      <p:to>
                                        <p:strVal val="visible"/>
                                      </p:to>
                                    </p:set>
                                    <p:anim calcmode="lin" valueType="num">
                                      <p:cBhvr additive="base">
                                        <p:cTn id="19" dur="500" fill="hold"/>
                                        <p:tgtEl>
                                          <p:spTgt spid="7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4" name="Google Shape;76;p2">
            <a:extLst>
              <a:ext uri="{FF2B5EF4-FFF2-40B4-BE49-F238E27FC236}">
                <a16:creationId xmlns:a16="http://schemas.microsoft.com/office/drawing/2014/main" id="{CA647C03-D911-BDDD-F151-CBC37675424D}"/>
              </a:ext>
            </a:extLst>
          </p:cNvPr>
          <p:cNvSpPr txBox="1">
            <a:spLocks noGrp="1"/>
          </p:cNvSpPr>
          <p:nvPr>
            <p:ph type="title"/>
          </p:nvPr>
        </p:nvSpPr>
        <p:spPr>
          <a:xfrm>
            <a:off x="5776913" y="960699"/>
            <a:ext cx="6415087" cy="67418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3600" b="1" dirty="0"/>
              <a:t>Noxubee County Active Transportation Plan (part 2)</a:t>
            </a:r>
            <a:endParaRPr sz="3600" b="1" dirty="0"/>
          </a:p>
        </p:txBody>
      </p:sp>
      <p:sp>
        <p:nvSpPr>
          <p:cNvPr id="77" name="Google Shape;77;p2"/>
          <p:cNvSpPr txBox="1">
            <a:spLocks noGrp="1"/>
          </p:cNvSpPr>
          <p:nvPr>
            <p:ph type="body" idx="1"/>
          </p:nvPr>
        </p:nvSpPr>
        <p:spPr>
          <a:xfrm>
            <a:off x="6095999" y="1814512"/>
            <a:ext cx="5733327" cy="44230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400" b="1" dirty="0">
                <a:solidFill>
                  <a:schemeClr val="accent1"/>
                </a:solidFill>
              </a:rPr>
              <a:t>Challenges</a:t>
            </a:r>
          </a:p>
          <a:p>
            <a:pPr marL="228600" lvl="0" indent="-228600" algn="l" rtl="0">
              <a:lnSpc>
                <a:spcPct val="90000"/>
              </a:lnSpc>
              <a:spcBef>
                <a:spcPts val="0"/>
              </a:spcBef>
              <a:spcAft>
                <a:spcPts val="0"/>
              </a:spcAft>
              <a:buSzPts val="2800"/>
              <a:buChar char="•"/>
            </a:pPr>
            <a:endParaRPr lang="en-US" sz="2400" b="1" dirty="0"/>
          </a:p>
          <a:p>
            <a:pPr marL="228600" lvl="0" indent="-228600" algn="l" rtl="0">
              <a:lnSpc>
                <a:spcPct val="90000"/>
              </a:lnSpc>
              <a:spcBef>
                <a:spcPts val="0"/>
              </a:spcBef>
              <a:spcAft>
                <a:spcPts val="0"/>
              </a:spcAft>
              <a:buSzPts val="2800"/>
              <a:buChar char="•"/>
            </a:pPr>
            <a:r>
              <a:rPr lang="en-US" sz="2400" dirty="0"/>
              <a:t>Rural Context with limited resources</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dirty="0"/>
              <a:t>“Inflexible” Street design and conditions</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dirty="0"/>
              <a:t>Unsafe traffic and personal safety conditions</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dirty="0"/>
              <a:t>Car culture</a:t>
            </a:r>
          </a:p>
          <a:p>
            <a:pPr marL="0" lvl="0" indent="0" algn="l" rtl="0">
              <a:lnSpc>
                <a:spcPct val="90000"/>
              </a:lnSpc>
              <a:spcBef>
                <a:spcPts val="0"/>
              </a:spcBef>
              <a:spcAft>
                <a:spcPts val="0"/>
              </a:spcAft>
              <a:buSzPts val="2800"/>
              <a:buNone/>
            </a:pPr>
            <a:endParaRPr lang="en-US" sz="2400" dirty="0"/>
          </a:p>
          <a:p>
            <a:pPr marL="228600" lvl="0" indent="-228600" algn="l" rtl="0">
              <a:lnSpc>
                <a:spcPct val="90000"/>
              </a:lnSpc>
              <a:spcBef>
                <a:spcPts val="0"/>
              </a:spcBef>
              <a:spcAft>
                <a:spcPts val="0"/>
              </a:spcAft>
              <a:buSzPts val="2800"/>
              <a:buChar char="•"/>
            </a:pPr>
            <a:r>
              <a:rPr lang="en-US" sz="2400" dirty="0"/>
              <a:t>Rapidly expanding and popular ATV culture</a:t>
            </a:r>
            <a:endParaRPr sz="2400" dirty="0"/>
          </a:p>
        </p:txBody>
      </p:sp>
      <p:sp>
        <p:nvSpPr>
          <p:cNvPr id="78" name="Google Shape;78;p2">
            <a:extLst>
              <a:ext uri="{C183D7F6-B498-43B3-948B-1728B52AA6E4}">
                <adec:decorative xmlns:adec="http://schemas.microsoft.com/office/drawing/2017/decorative" val="1"/>
              </a:ext>
            </a:extLst>
          </p:cNvPr>
          <p:cNvSpPr txBox="1">
            <a:spLocks noGrp="1"/>
          </p:cNvSpPr>
          <p:nvPr>
            <p:ph type="body" idx="2"/>
          </p:nvPr>
        </p:nvSpPr>
        <p:spPr>
          <a:xfrm>
            <a:off x="8946864" y="0"/>
            <a:ext cx="2553584" cy="378535"/>
          </a:xfrm>
          <a:prstGeom prst="rect">
            <a:avLst/>
          </a:prstGeom>
          <a:solidFill>
            <a:srgbClr val="C44527"/>
          </a:solidFill>
          <a:ln>
            <a:noFill/>
          </a:ln>
        </p:spPr>
        <p:txBody>
          <a:bodyPr spcFirstLastPara="1" wrap="square" lIns="182875" tIns="91425" rIns="182875" bIns="91425" anchor="t" anchorCtr="1">
            <a:spAutoFit/>
          </a:bodyPr>
          <a:lstStyle/>
          <a:p>
            <a:pPr marL="228600" lvl="0" indent="-228600" algn="l" rtl="0">
              <a:lnSpc>
                <a:spcPct val="90000"/>
              </a:lnSpc>
              <a:spcBef>
                <a:spcPts val="0"/>
              </a:spcBef>
              <a:spcAft>
                <a:spcPts val="0"/>
              </a:spcAft>
              <a:buSzPts val="1400"/>
              <a:buNone/>
            </a:pPr>
            <a:r>
              <a:rPr lang="en-US" dirty="0"/>
              <a:t>Creating a Healthier Vermont</a:t>
            </a:r>
            <a:endParaRPr dirty="0"/>
          </a:p>
        </p:txBody>
      </p:sp>
      <p:pic>
        <p:nvPicPr>
          <p:cNvPr id="3" name="Picture Placeholder 2">
            <a:extLst>
              <a:ext uri="{FF2B5EF4-FFF2-40B4-BE49-F238E27FC236}">
                <a16:creationId xmlns:a16="http://schemas.microsoft.com/office/drawing/2014/main" id="{25247749-8AC1-28CA-61AA-290C71AD53BE}"/>
              </a:ext>
              <a:ext uri="{C183D7F6-B498-43B3-948B-1728B52AA6E4}">
                <adec:decorative xmlns:adec="http://schemas.microsoft.com/office/drawing/2017/decorative" val="1"/>
              </a:ext>
            </a:extLst>
          </p:cNvPr>
          <p:cNvPicPr>
            <a:picLocks noGrp="1" noChangeAspect="1"/>
          </p:cNvPicPr>
          <p:nvPr>
            <p:ph type="pic" idx="3"/>
          </p:nvPr>
        </p:nvPicPr>
        <p:blipFill>
          <a:blip r:embed="rId3"/>
          <a:srcRect t="436" b="436"/>
          <a:stretch/>
        </p:blipFill>
        <p:spPr>
          <a:xfrm>
            <a:off x="532436" y="450234"/>
            <a:ext cx="4643234" cy="57872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3286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
                                            <p:txEl>
                                              <p:pRg st="2" end="2"/>
                                            </p:txEl>
                                          </p:spTgt>
                                        </p:tgtEl>
                                        <p:attrNameLst>
                                          <p:attrName>style.visibility</p:attrName>
                                        </p:attrNameLst>
                                      </p:cBhvr>
                                      <p:to>
                                        <p:strVal val="visible"/>
                                      </p:to>
                                    </p:set>
                                    <p:anim calcmode="lin" valueType="num">
                                      <p:cBhvr additive="base">
                                        <p:cTn id="7" dur="500" fill="hold"/>
                                        <p:tgtEl>
                                          <p:spTgt spid="7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
                                            <p:txEl>
                                              <p:pRg st="4" end="4"/>
                                            </p:txEl>
                                          </p:spTgt>
                                        </p:tgtEl>
                                        <p:attrNameLst>
                                          <p:attrName>style.visibility</p:attrName>
                                        </p:attrNameLst>
                                      </p:cBhvr>
                                      <p:to>
                                        <p:strVal val="visible"/>
                                      </p:to>
                                    </p:set>
                                    <p:anim calcmode="lin" valueType="num">
                                      <p:cBhvr additive="base">
                                        <p:cTn id="13" dur="500" fill="hold"/>
                                        <p:tgtEl>
                                          <p:spTgt spid="7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7">
                                            <p:txEl>
                                              <p:pRg st="6" end="6"/>
                                            </p:txEl>
                                          </p:spTgt>
                                        </p:tgtEl>
                                        <p:attrNameLst>
                                          <p:attrName>style.visibility</p:attrName>
                                        </p:attrNameLst>
                                      </p:cBhvr>
                                      <p:to>
                                        <p:strVal val="visible"/>
                                      </p:to>
                                    </p:set>
                                    <p:anim calcmode="lin" valueType="num">
                                      <p:cBhvr additive="base">
                                        <p:cTn id="19" dur="500" fill="hold"/>
                                        <p:tgtEl>
                                          <p:spTgt spid="7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7">
                                            <p:txEl>
                                              <p:pRg st="8" end="8"/>
                                            </p:txEl>
                                          </p:spTgt>
                                        </p:tgtEl>
                                        <p:attrNameLst>
                                          <p:attrName>style.visibility</p:attrName>
                                        </p:attrNameLst>
                                      </p:cBhvr>
                                      <p:to>
                                        <p:strVal val="visible"/>
                                      </p:to>
                                    </p:set>
                                    <p:anim calcmode="lin" valueType="num">
                                      <p:cBhvr additive="base">
                                        <p:cTn id="25" dur="500" fill="hold"/>
                                        <p:tgtEl>
                                          <p:spTgt spid="7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7">
                                            <p:txEl>
                                              <p:pRg st="10" end="10"/>
                                            </p:txEl>
                                          </p:spTgt>
                                        </p:tgtEl>
                                        <p:attrNameLst>
                                          <p:attrName>style.visibility</p:attrName>
                                        </p:attrNameLst>
                                      </p:cBhvr>
                                      <p:to>
                                        <p:strVal val="visible"/>
                                      </p:to>
                                    </p:set>
                                    <p:anim calcmode="lin" valueType="num">
                                      <p:cBhvr additive="base">
                                        <p:cTn id="31" dur="500" fill="hold"/>
                                        <p:tgtEl>
                                          <p:spTgt spid="77">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4" name="Google Shape;76;p2">
            <a:extLst>
              <a:ext uri="{FF2B5EF4-FFF2-40B4-BE49-F238E27FC236}">
                <a16:creationId xmlns:a16="http://schemas.microsoft.com/office/drawing/2014/main" id="{CA647C03-D911-BDDD-F151-CBC37675424D}"/>
              </a:ext>
            </a:extLst>
          </p:cNvPr>
          <p:cNvSpPr txBox="1">
            <a:spLocks noGrp="1"/>
          </p:cNvSpPr>
          <p:nvPr>
            <p:ph type="title"/>
          </p:nvPr>
        </p:nvSpPr>
        <p:spPr>
          <a:xfrm>
            <a:off x="5776913" y="960699"/>
            <a:ext cx="6415087" cy="67418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3600" b="1" dirty="0"/>
              <a:t>Noxubee County Active Transportation Plan (part 3)</a:t>
            </a:r>
            <a:endParaRPr sz="3600" b="1" dirty="0"/>
          </a:p>
        </p:txBody>
      </p:sp>
      <p:sp>
        <p:nvSpPr>
          <p:cNvPr id="77" name="Google Shape;77;p2"/>
          <p:cNvSpPr txBox="1">
            <a:spLocks noGrp="1"/>
          </p:cNvSpPr>
          <p:nvPr>
            <p:ph type="body" idx="1"/>
          </p:nvPr>
        </p:nvSpPr>
        <p:spPr>
          <a:xfrm>
            <a:off x="6095999" y="1814512"/>
            <a:ext cx="5733327" cy="44230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400" b="1" dirty="0">
                <a:solidFill>
                  <a:schemeClr val="accent1"/>
                </a:solidFill>
              </a:rPr>
              <a:t>Select Findings</a:t>
            </a:r>
          </a:p>
          <a:p>
            <a:pPr marL="228600" lvl="0" indent="-228600" algn="l" rtl="0">
              <a:lnSpc>
                <a:spcPct val="90000"/>
              </a:lnSpc>
              <a:spcBef>
                <a:spcPts val="0"/>
              </a:spcBef>
              <a:spcAft>
                <a:spcPts val="0"/>
              </a:spcAft>
              <a:buSzPts val="2800"/>
              <a:buChar char="•"/>
            </a:pPr>
            <a:endParaRPr lang="en-US" sz="2400" b="1" dirty="0"/>
          </a:p>
          <a:p>
            <a:pPr marL="228600" lvl="0" indent="-228600" algn="l" rtl="0">
              <a:lnSpc>
                <a:spcPct val="90000"/>
              </a:lnSpc>
              <a:spcBef>
                <a:spcPts val="0"/>
              </a:spcBef>
              <a:spcAft>
                <a:spcPts val="0"/>
              </a:spcAft>
              <a:buSzPts val="2800"/>
              <a:buChar char="•"/>
            </a:pPr>
            <a:r>
              <a:rPr lang="en-US" sz="2400" dirty="0"/>
              <a:t>Need for investments in public parks</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dirty="0"/>
              <a:t>Need for investments in sidewalks and existing walking tracks</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dirty="0"/>
              <a:t>Need for increased access to popular destinations such as businesses</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dirty="0"/>
              <a:t>Revitalization of each downtown</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dirty="0"/>
              <a:t>Access to alternative modes of transport</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endParaRPr lang="en-US" sz="2400" dirty="0"/>
          </a:p>
        </p:txBody>
      </p:sp>
      <p:sp>
        <p:nvSpPr>
          <p:cNvPr id="78" name="Google Shape;78;p2">
            <a:extLst>
              <a:ext uri="{C183D7F6-B498-43B3-948B-1728B52AA6E4}">
                <adec:decorative xmlns:adec="http://schemas.microsoft.com/office/drawing/2017/decorative" val="1"/>
              </a:ext>
            </a:extLst>
          </p:cNvPr>
          <p:cNvSpPr txBox="1">
            <a:spLocks noGrp="1"/>
          </p:cNvSpPr>
          <p:nvPr>
            <p:ph type="body" idx="2"/>
          </p:nvPr>
        </p:nvSpPr>
        <p:spPr>
          <a:xfrm>
            <a:off x="8946864" y="0"/>
            <a:ext cx="2553584" cy="378535"/>
          </a:xfrm>
          <a:prstGeom prst="rect">
            <a:avLst/>
          </a:prstGeom>
          <a:solidFill>
            <a:srgbClr val="C44527"/>
          </a:solidFill>
          <a:ln>
            <a:noFill/>
          </a:ln>
        </p:spPr>
        <p:txBody>
          <a:bodyPr spcFirstLastPara="1" wrap="square" lIns="182875" tIns="91425" rIns="182875" bIns="91425" anchor="t" anchorCtr="1">
            <a:spAutoFit/>
          </a:bodyPr>
          <a:lstStyle/>
          <a:p>
            <a:pPr marL="228600" lvl="0" indent="-228600" algn="l" rtl="0">
              <a:lnSpc>
                <a:spcPct val="90000"/>
              </a:lnSpc>
              <a:spcBef>
                <a:spcPts val="0"/>
              </a:spcBef>
              <a:spcAft>
                <a:spcPts val="0"/>
              </a:spcAft>
              <a:buSzPts val="1400"/>
              <a:buNone/>
            </a:pPr>
            <a:r>
              <a:rPr lang="en-US" dirty="0"/>
              <a:t>Creating a Healthier Vermont</a:t>
            </a:r>
            <a:endParaRPr dirty="0"/>
          </a:p>
        </p:txBody>
      </p:sp>
      <p:pic>
        <p:nvPicPr>
          <p:cNvPr id="3" name="Picture Placeholder 2">
            <a:extLst>
              <a:ext uri="{FF2B5EF4-FFF2-40B4-BE49-F238E27FC236}">
                <a16:creationId xmlns:a16="http://schemas.microsoft.com/office/drawing/2014/main" id="{25247749-8AC1-28CA-61AA-290C71AD53BE}"/>
              </a:ext>
              <a:ext uri="{C183D7F6-B498-43B3-948B-1728B52AA6E4}">
                <adec:decorative xmlns:adec="http://schemas.microsoft.com/office/drawing/2017/decorative" val="1"/>
              </a:ext>
            </a:extLst>
          </p:cNvPr>
          <p:cNvPicPr>
            <a:picLocks noGrp="1" noChangeAspect="1"/>
          </p:cNvPicPr>
          <p:nvPr>
            <p:ph type="pic" idx="3"/>
          </p:nvPr>
        </p:nvPicPr>
        <p:blipFill rotWithShape="1">
          <a:blip r:embed="rId3"/>
          <a:srcRect l="-1629" t="-1471" r="3739" b="1471"/>
          <a:stretch/>
        </p:blipFill>
        <p:spPr>
          <a:xfrm>
            <a:off x="532436" y="450234"/>
            <a:ext cx="4643234" cy="57872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Placeholder 2">
            <a:extLst>
              <a:ext uri="{FF2B5EF4-FFF2-40B4-BE49-F238E27FC236}">
                <a16:creationId xmlns:a16="http://schemas.microsoft.com/office/drawing/2014/main" id="{82B38F73-B8DA-A21D-1ABB-D75D5CDEB778}"/>
              </a:ext>
              <a:ext uri="{C183D7F6-B498-43B3-948B-1728B52AA6E4}">
                <adec:decorative xmlns:adec="http://schemas.microsoft.com/office/drawing/2017/decorative" val="1"/>
              </a:ext>
            </a:extLst>
          </p:cNvPr>
          <p:cNvPicPr>
            <a:picLocks noChangeAspect="1"/>
          </p:cNvPicPr>
          <p:nvPr/>
        </p:nvPicPr>
        <p:blipFill rotWithShape="1">
          <a:blip r:embed="rId4"/>
          <a:srcRect t="966" b="-1410"/>
          <a:stretch/>
        </p:blipFill>
        <p:spPr>
          <a:xfrm>
            <a:off x="1133679" y="483757"/>
            <a:ext cx="4643234" cy="67376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179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8" name="Google Shape;78;p2">
            <a:extLst>
              <a:ext uri="{C183D7F6-B498-43B3-948B-1728B52AA6E4}">
                <adec:decorative xmlns:adec="http://schemas.microsoft.com/office/drawing/2017/decorative" val="1"/>
              </a:ext>
            </a:extLst>
          </p:cNvPr>
          <p:cNvSpPr txBox="1">
            <a:spLocks noGrp="1"/>
          </p:cNvSpPr>
          <p:nvPr>
            <p:ph type="body" idx="2"/>
          </p:nvPr>
        </p:nvSpPr>
        <p:spPr>
          <a:xfrm>
            <a:off x="594349" y="0"/>
            <a:ext cx="2870067" cy="378535"/>
          </a:xfrm>
          <a:prstGeom prst="rect">
            <a:avLst/>
          </a:prstGeom>
          <a:solidFill>
            <a:schemeClr val="accent1">
              <a:lumMod val="75000"/>
            </a:schemeClr>
          </a:solidFill>
          <a:ln>
            <a:noFill/>
          </a:ln>
        </p:spPr>
        <p:txBody>
          <a:bodyPr spcFirstLastPara="1" wrap="square" lIns="182875" tIns="91425" rIns="182875" bIns="91425" anchor="t" anchorCtr="1">
            <a:spAutoFit/>
          </a:bodyPr>
          <a:lstStyle/>
          <a:p>
            <a:pPr marL="228600" lvl="0" indent="-228600" algn="l" rtl="0">
              <a:lnSpc>
                <a:spcPct val="90000"/>
              </a:lnSpc>
              <a:spcBef>
                <a:spcPts val="0"/>
              </a:spcBef>
              <a:spcAft>
                <a:spcPts val="0"/>
              </a:spcAft>
              <a:buSzPts val="1400"/>
              <a:buNone/>
            </a:pPr>
            <a:r>
              <a:rPr lang="en-US" dirty="0"/>
              <a:t>Equitable Access</a:t>
            </a:r>
            <a:endParaRPr dirty="0"/>
          </a:p>
        </p:txBody>
      </p:sp>
      <p:sp>
        <p:nvSpPr>
          <p:cNvPr id="76" name="Google Shape;76;p2"/>
          <p:cNvSpPr txBox="1">
            <a:spLocks noGrp="1"/>
          </p:cNvSpPr>
          <p:nvPr>
            <p:ph type="title"/>
          </p:nvPr>
        </p:nvSpPr>
        <p:spPr>
          <a:xfrm>
            <a:off x="594360" y="549031"/>
            <a:ext cx="5501640" cy="66813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dirty="0"/>
              <a:t>What is Equity?</a:t>
            </a:r>
            <a:endParaRPr b="1" dirty="0"/>
          </a:p>
        </p:txBody>
      </p:sp>
      <p:sp>
        <p:nvSpPr>
          <p:cNvPr id="77" name="Google Shape;77;p2"/>
          <p:cNvSpPr txBox="1">
            <a:spLocks noGrp="1"/>
          </p:cNvSpPr>
          <p:nvPr>
            <p:ph type="body" idx="1"/>
          </p:nvPr>
        </p:nvSpPr>
        <p:spPr>
          <a:xfrm>
            <a:off x="594350" y="1210738"/>
            <a:ext cx="6025112" cy="4057948"/>
          </a:xfrm>
          <a:prstGeom prst="rect">
            <a:avLst/>
          </a:prstGeom>
          <a:noFill/>
          <a:ln>
            <a:noFill/>
          </a:ln>
        </p:spPr>
        <p:txBody>
          <a:bodyPr spcFirstLastPara="1" wrap="square" lIns="91425" tIns="45700" rIns="91425" bIns="45700" anchor="t" anchorCtr="0">
            <a:noAutofit/>
          </a:bodyPr>
          <a:lstStyle/>
          <a:p>
            <a:pPr marL="228600" lvl="0" indent="-228600">
              <a:spcBef>
                <a:spcPts val="0"/>
              </a:spcBef>
              <a:buSzPts val="2800"/>
            </a:pPr>
            <a:r>
              <a:rPr lang="en-US" sz="2400" dirty="0"/>
              <a:t>Equity means the consistent and systematic treatment of </a:t>
            </a:r>
            <a:r>
              <a:rPr lang="en-US" sz="2400" b="1" dirty="0"/>
              <a:t>all individuals </a:t>
            </a:r>
            <a:r>
              <a:rPr lang="en-US" sz="2400" dirty="0"/>
              <a:t>in a fair, just, and impartial manner, including individuals who belong to communities that often have been denied such treatment</a:t>
            </a:r>
          </a:p>
          <a:p>
            <a:pPr marL="228600" lvl="0" indent="-228600">
              <a:spcBef>
                <a:spcPts val="0"/>
              </a:spcBef>
              <a:buSzPts val="2800"/>
            </a:pPr>
            <a:endParaRPr lang="en-US" sz="2400" dirty="0"/>
          </a:p>
          <a:p>
            <a:pPr marL="228600" lvl="0" indent="-228600">
              <a:spcBef>
                <a:spcPts val="0"/>
              </a:spcBef>
              <a:buSzPts val="2800"/>
            </a:pPr>
            <a:r>
              <a:rPr lang="en-US" sz="2400" dirty="0"/>
              <a:t>This includes communities often impacted by equity issues such as racial &amp; ethnic minorities, </a:t>
            </a:r>
            <a:r>
              <a:rPr lang="en-US" sz="2400" b="1" dirty="0"/>
              <a:t>persons with disabilities</a:t>
            </a:r>
            <a:r>
              <a:rPr lang="en-US" sz="2400" dirty="0"/>
              <a:t>, marginalized groups, geographically disadvantaged, economically disadvantaged, and intersectional identities</a:t>
            </a:r>
          </a:p>
          <a:p>
            <a:pPr marL="228600" lvl="0" indent="-228600">
              <a:spcBef>
                <a:spcPts val="0"/>
              </a:spcBef>
              <a:buSzPts val="2800"/>
            </a:pPr>
            <a:endParaRPr lang="en-US" sz="2400" dirty="0"/>
          </a:p>
        </p:txBody>
      </p:sp>
      <p:sp>
        <p:nvSpPr>
          <p:cNvPr id="5" name="TextBox 4">
            <a:extLst>
              <a:ext uri="{FF2B5EF4-FFF2-40B4-BE49-F238E27FC236}">
                <a16:creationId xmlns:a16="http://schemas.microsoft.com/office/drawing/2014/main" id="{DA897444-6010-B7FD-8921-278A53CB8A7C}"/>
              </a:ext>
              <a:ext uri="{C183D7F6-B498-43B3-948B-1728B52AA6E4}">
                <adec:decorative xmlns:adec="http://schemas.microsoft.com/office/drawing/2017/decorative" val="0"/>
              </a:ext>
            </a:extLst>
          </p:cNvPr>
          <p:cNvSpPr txBox="1"/>
          <p:nvPr/>
        </p:nvSpPr>
        <p:spPr>
          <a:xfrm>
            <a:off x="327130" y="5521236"/>
            <a:ext cx="6758608" cy="523220"/>
          </a:xfrm>
          <a:prstGeom prst="rect">
            <a:avLst/>
          </a:prstGeom>
          <a:noFill/>
        </p:spPr>
        <p:txBody>
          <a:bodyPr wrap="square">
            <a:spAutoFit/>
          </a:bodyPr>
          <a:lstStyle/>
          <a:p>
            <a:r>
              <a:rPr lang="en-US" i="1" dirty="0"/>
              <a:t>Source: Executive Order on Further Advancing Racial Equity and Support for Underserved Communities Through The Federal Government</a:t>
            </a:r>
          </a:p>
        </p:txBody>
      </p:sp>
      <p:pic>
        <p:nvPicPr>
          <p:cNvPr id="3" name="Picture Placeholder 2">
            <a:extLst>
              <a:ext uri="{FF2B5EF4-FFF2-40B4-BE49-F238E27FC236}">
                <a16:creationId xmlns:a16="http://schemas.microsoft.com/office/drawing/2014/main" id="{25247749-8AC1-28CA-61AA-290C71AD53BE}"/>
              </a:ext>
              <a:ext uri="{C183D7F6-B498-43B3-948B-1728B52AA6E4}">
                <adec:decorative xmlns:adec="http://schemas.microsoft.com/office/drawing/2017/decorative" val="1"/>
              </a:ext>
            </a:extLst>
          </p:cNvPr>
          <p:cNvPicPr>
            <a:picLocks noGrp="1" noChangeAspect="1"/>
          </p:cNvPicPr>
          <p:nvPr>
            <p:ph type="pic" idx="3"/>
          </p:nvPr>
        </p:nvPicPr>
        <p:blipFill>
          <a:blip r:embed="rId3">
            <a:extLst>
              <a:ext uri="{837473B0-CC2E-450A-ABE3-18F120FF3D39}">
                <a1611:picAttrSrcUrl xmlns:a1611="http://schemas.microsoft.com/office/drawing/2016/11/main" r:id="rId4"/>
              </a:ext>
            </a:extLst>
          </a:blip>
          <a:srcRect l="22276" r="22276"/>
          <a:stretch/>
        </p:blipFill>
        <p:spPr>
          <a:xfrm>
            <a:off x="7085738" y="-116379"/>
            <a:ext cx="5502275"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73EA2B1A-58C3-9866-192E-56BF25D5CEA1}"/>
              </a:ext>
              <a:ext uri="{C183D7F6-B498-43B3-948B-1728B52AA6E4}">
                <adec:decorative xmlns:adec="http://schemas.microsoft.com/office/drawing/2017/decorative" val="1"/>
              </a:ext>
            </a:extLst>
          </p:cNvPr>
          <p:cNvSpPr txBox="1"/>
          <p:nvPr/>
        </p:nvSpPr>
        <p:spPr>
          <a:xfrm>
            <a:off x="6869607" y="6858000"/>
            <a:ext cx="5502275" cy="230832"/>
          </a:xfrm>
          <a:prstGeom prst="rect">
            <a:avLst/>
          </a:prstGeom>
          <a:noFill/>
        </p:spPr>
        <p:txBody>
          <a:bodyPr wrap="square" rtlCol="0">
            <a:spAutoFit/>
          </a:bodyPr>
          <a:lstStyle/>
          <a:p>
            <a:r>
              <a:rPr lang="en-US" sz="900">
                <a:hlinkClick r:id="rId4" tooltip="https://ggwash.org/view/79091/more-people-live-in-dc-than-all-of-these-western-counties-combined"/>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254563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4" name="Google Shape;76;p2">
            <a:extLst>
              <a:ext uri="{FF2B5EF4-FFF2-40B4-BE49-F238E27FC236}">
                <a16:creationId xmlns:a16="http://schemas.microsoft.com/office/drawing/2014/main" id="{CA647C03-D911-BDDD-F151-CBC37675424D}"/>
              </a:ext>
            </a:extLst>
          </p:cNvPr>
          <p:cNvSpPr txBox="1">
            <a:spLocks noGrp="1"/>
          </p:cNvSpPr>
          <p:nvPr>
            <p:ph type="title"/>
          </p:nvPr>
        </p:nvSpPr>
        <p:spPr>
          <a:xfrm>
            <a:off x="5776913" y="960699"/>
            <a:ext cx="6415087" cy="67418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3600" b="1" dirty="0"/>
              <a:t>Noxubee County Active Transportation Plan (part 4)</a:t>
            </a:r>
            <a:endParaRPr sz="3600" b="1" dirty="0"/>
          </a:p>
        </p:txBody>
      </p:sp>
      <p:sp>
        <p:nvSpPr>
          <p:cNvPr id="77" name="Google Shape;77;p2"/>
          <p:cNvSpPr txBox="1">
            <a:spLocks noGrp="1"/>
          </p:cNvSpPr>
          <p:nvPr>
            <p:ph type="body" idx="1"/>
          </p:nvPr>
        </p:nvSpPr>
        <p:spPr>
          <a:xfrm>
            <a:off x="6095999" y="1814513"/>
            <a:ext cx="5733327" cy="14379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400" b="1" dirty="0">
                <a:solidFill>
                  <a:schemeClr val="accent1"/>
                </a:solidFill>
              </a:rPr>
              <a:t>Project Outcome</a:t>
            </a:r>
          </a:p>
          <a:p>
            <a:pPr marL="228600" lvl="0" indent="-228600" algn="l" rtl="0">
              <a:lnSpc>
                <a:spcPct val="90000"/>
              </a:lnSpc>
              <a:spcBef>
                <a:spcPts val="0"/>
              </a:spcBef>
              <a:spcAft>
                <a:spcPts val="0"/>
              </a:spcAft>
              <a:buSzPts val="2800"/>
              <a:buChar char="•"/>
            </a:pPr>
            <a:endParaRPr lang="en-US" sz="2400" b="1" dirty="0"/>
          </a:p>
          <a:p>
            <a:pPr marL="228600" lvl="0" indent="-228600" algn="l" rtl="0">
              <a:lnSpc>
                <a:spcPct val="90000"/>
              </a:lnSpc>
              <a:spcBef>
                <a:spcPts val="0"/>
              </a:spcBef>
              <a:spcAft>
                <a:spcPts val="0"/>
              </a:spcAft>
              <a:buSzPts val="2800"/>
              <a:buChar char="•"/>
            </a:pPr>
            <a:r>
              <a:rPr lang="en-US" sz="2400" dirty="0"/>
              <a:t>Establishment of </a:t>
            </a:r>
            <a:r>
              <a:rPr lang="en-US" sz="2400" dirty="0">
                <a:hlinkClick r:id="rId3"/>
              </a:rPr>
              <a:t>Bike Noxubee</a:t>
            </a:r>
            <a:r>
              <a:rPr lang="en-US" sz="2400" dirty="0"/>
              <a:t>!</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endParaRPr lang="en-US" sz="2400" dirty="0"/>
          </a:p>
        </p:txBody>
      </p:sp>
      <p:sp>
        <p:nvSpPr>
          <p:cNvPr id="78" name="Google Shape;78;p2">
            <a:extLst>
              <a:ext uri="{C183D7F6-B498-43B3-948B-1728B52AA6E4}">
                <adec:decorative xmlns:adec="http://schemas.microsoft.com/office/drawing/2017/decorative" val="1"/>
              </a:ext>
            </a:extLst>
          </p:cNvPr>
          <p:cNvSpPr txBox="1">
            <a:spLocks noGrp="1"/>
          </p:cNvSpPr>
          <p:nvPr>
            <p:ph type="body" idx="2"/>
          </p:nvPr>
        </p:nvSpPr>
        <p:spPr>
          <a:xfrm>
            <a:off x="8946864" y="0"/>
            <a:ext cx="2553584" cy="378535"/>
          </a:xfrm>
          <a:prstGeom prst="rect">
            <a:avLst/>
          </a:prstGeom>
          <a:solidFill>
            <a:srgbClr val="C44527"/>
          </a:solidFill>
          <a:ln>
            <a:noFill/>
          </a:ln>
        </p:spPr>
        <p:txBody>
          <a:bodyPr spcFirstLastPara="1" wrap="square" lIns="182875" tIns="91425" rIns="182875" bIns="91425" anchor="t" anchorCtr="1">
            <a:spAutoFit/>
          </a:bodyPr>
          <a:lstStyle/>
          <a:p>
            <a:pPr marL="228600" lvl="0" indent="-228600" algn="l" rtl="0">
              <a:lnSpc>
                <a:spcPct val="90000"/>
              </a:lnSpc>
              <a:spcBef>
                <a:spcPts val="0"/>
              </a:spcBef>
              <a:spcAft>
                <a:spcPts val="0"/>
              </a:spcAft>
              <a:buSzPts val="1400"/>
              <a:buNone/>
            </a:pPr>
            <a:r>
              <a:rPr lang="en-US" dirty="0"/>
              <a:t>Creating a Healthier Vermont</a:t>
            </a:r>
            <a:endParaRPr dirty="0"/>
          </a:p>
        </p:txBody>
      </p:sp>
      <p:pic>
        <p:nvPicPr>
          <p:cNvPr id="2" name="Picture Placeholder 2">
            <a:extLst>
              <a:ext uri="{FF2B5EF4-FFF2-40B4-BE49-F238E27FC236}">
                <a16:creationId xmlns:a16="http://schemas.microsoft.com/office/drawing/2014/main" id="{82B38F73-B8DA-A21D-1ABB-D75D5CDEB778}"/>
              </a:ext>
              <a:ext uri="{C183D7F6-B498-43B3-948B-1728B52AA6E4}">
                <adec:decorative xmlns:adec="http://schemas.microsoft.com/office/drawing/2017/decorative" val="1"/>
              </a:ext>
            </a:extLst>
          </p:cNvPr>
          <p:cNvPicPr>
            <a:picLocks noChangeAspect="1"/>
          </p:cNvPicPr>
          <p:nvPr/>
        </p:nvPicPr>
        <p:blipFill rotWithShape="1">
          <a:blip r:embed="rId4"/>
          <a:srcRect l="42817" t="2710" r="23115" b="-2710"/>
          <a:stretch/>
        </p:blipFill>
        <p:spPr>
          <a:xfrm>
            <a:off x="676956" y="535351"/>
            <a:ext cx="4643234" cy="57872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FBD5CAA2-243B-EF06-D371-0A22D9936A2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21683" y="3605514"/>
            <a:ext cx="3810000" cy="1600200"/>
          </a:xfrm>
          <a:prstGeom prst="rect">
            <a:avLst/>
          </a:prstGeom>
        </p:spPr>
      </p:pic>
    </p:spTree>
    <p:extLst>
      <p:ext uri="{BB962C8B-B14F-4D97-AF65-F5344CB8AC3E}">
        <p14:creationId xmlns:p14="http://schemas.microsoft.com/office/powerpoint/2010/main" val="20601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2" name="Picture 1">
            <a:extLst>
              <a:ext uri="{FF2B5EF4-FFF2-40B4-BE49-F238E27FC236}">
                <a16:creationId xmlns:a16="http://schemas.microsoft.com/office/drawing/2014/main" id="{3F030946-7332-5E1D-D5DD-63ED6141BFD0}"/>
              </a:ext>
              <a:ext uri="{C183D7F6-B498-43B3-948B-1728B52AA6E4}">
                <adec:decorative xmlns:adec="http://schemas.microsoft.com/office/drawing/2017/decorative" val="1"/>
              </a:ext>
            </a:extLst>
          </p:cNvPr>
          <p:cNvPicPr>
            <a:picLocks noChangeAspect="1"/>
          </p:cNvPicPr>
          <p:nvPr/>
        </p:nvPicPr>
        <p:blipFill rotWithShape="1">
          <a:blip r:embed="rId3"/>
          <a:srcRect l="10758" t="14384" r="-10758" b="8171"/>
          <a:stretch/>
        </p:blipFill>
        <p:spPr>
          <a:xfrm>
            <a:off x="20" y="1281"/>
            <a:ext cx="13661688" cy="6850765"/>
          </a:xfrm>
          <a:prstGeom prst="rect">
            <a:avLst/>
          </a:prstGeom>
        </p:spPr>
      </p:pic>
      <p:sp>
        <p:nvSpPr>
          <p:cNvPr id="65" name="Google Shape;65;p1">
            <a:extLst>
              <a:ext uri="{C183D7F6-B498-43B3-948B-1728B52AA6E4}">
                <adec:decorative xmlns:adec="http://schemas.microsoft.com/office/drawing/2017/decorative" val="1"/>
              </a:ext>
            </a:extLst>
          </p:cNvPr>
          <p:cNvSpPr txBox="1">
            <a:spLocks noGrp="1"/>
          </p:cNvSpPr>
          <p:nvPr>
            <p:ph type="body" idx="1"/>
          </p:nvPr>
        </p:nvSpPr>
        <p:spPr>
          <a:xfrm>
            <a:off x="7505629" y="-5953"/>
            <a:ext cx="4513810" cy="6858000"/>
          </a:xfrm>
          <a:prstGeom prst="rect">
            <a:avLst/>
          </a:prstGeom>
          <a:solidFill>
            <a:schemeClr val="accent1">
              <a:lumMod val="75000"/>
            </a:schemeClr>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None/>
            </a:pPr>
            <a:endParaRPr lang="en-US" dirty="0"/>
          </a:p>
        </p:txBody>
      </p:sp>
      <p:sp>
        <p:nvSpPr>
          <p:cNvPr id="11" name="Title 10">
            <a:extLst>
              <a:ext uri="{FF2B5EF4-FFF2-40B4-BE49-F238E27FC236}">
                <a16:creationId xmlns:a16="http://schemas.microsoft.com/office/drawing/2014/main" id="{7AAC2D45-E2AC-DB29-3958-F93920B77E57}"/>
              </a:ext>
            </a:extLst>
          </p:cNvPr>
          <p:cNvSpPr txBox="1">
            <a:spLocks noGrp="1"/>
          </p:cNvSpPr>
          <p:nvPr>
            <p:ph type="title" idx="4294967295"/>
          </p:nvPr>
        </p:nvSpPr>
        <p:spPr>
          <a:xfrm>
            <a:off x="7627717" y="1240806"/>
            <a:ext cx="423493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bg1"/>
                </a:solidFill>
                <a:effectLst/>
                <a:uLnTx/>
                <a:uFillTx/>
                <a:latin typeface="Calibri" panose="020F0502020204030204" pitchFamily="34" charset="0"/>
                <a:ea typeface="Arial"/>
                <a:cs typeface="Calibri" panose="020F0502020204030204" pitchFamily="34" charset="0"/>
                <a:sym typeface="Arial"/>
              </a:rPr>
              <a:t>Thank You!</a:t>
            </a:r>
          </a:p>
        </p:txBody>
      </p:sp>
      <p:pic>
        <p:nvPicPr>
          <p:cNvPr id="70" name="Google Shape;70;p1" descr="rendering of a park with usability features"/>
          <p:cNvPicPr preferRelativeResize="0"/>
          <p:nvPr/>
        </p:nvPicPr>
        <p:blipFill rotWithShape="1">
          <a:blip r:embed="rId4">
            <a:alphaModFix/>
          </a:blip>
          <a:srcRect/>
          <a:stretch/>
        </p:blipFill>
        <p:spPr>
          <a:xfrm>
            <a:off x="10432087" y="5559285"/>
            <a:ext cx="1430564" cy="1113520"/>
          </a:xfrm>
          <a:prstGeom prst="rect">
            <a:avLst/>
          </a:prstGeom>
          <a:noFill/>
          <a:ln>
            <a:noFill/>
          </a:ln>
        </p:spPr>
      </p:pic>
      <p:sp>
        <p:nvSpPr>
          <p:cNvPr id="9" name="TextBox 8">
            <a:extLst>
              <a:ext uri="{FF2B5EF4-FFF2-40B4-BE49-F238E27FC236}">
                <a16:creationId xmlns:a16="http://schemas.microsoft.com/office/drawing/2014/main" id="{CCDE7179-3AA4-E6DB-8FA3-6DA371B03293}"/>
              </a:ext>
            </a:extLst>
          </p:cNvPr>
          <p:cNvSpPr txBox="1"/>
          <p:nvPr/>
        </p:nvSpPr>
        <p:spPr>
          <a:xfrm>
            <a:off x="7627717" y="2685326"/>
            <a:ext cx="4234934" cy="1938992"/>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Charles T. Brown, MPA, CPD, LCI</a:t>
            </a:r>
          </a:p>
          <a:p>
            <a:endParaRPr lang="en-US" sz="2000" dirty="0">
              <a:solidFill>
                <a:schemeClr val="bg1"/>
              </a:solidFill>
              <a:latin typeface="Calibri" panose="020F0502020204030204" pitchFamily="34" charset="0"/>
              <a:cs typeface="Calibri" panose="020F0502020204030204" pitchFamily="34" charset="0"/>
            </a:endParaRPr>
          </a:p>
          <a:p>
            <a:r>
              <a:rPr lang="en-US" sz="2000" i="1" dirty="0">
                <a:solidFill>
                  <a:schemeClr val="bg1"/>
                </a:solidFill>
                <a:latin typeface="Calibri" panose="020F0502020204030204" pitchFamily="34" charset="0"/>
                <a:cs typeface="Calibri" panose="020F0502020204030204" pitchFamily="34" charset="0"/>
              </a:rPr>
              <a:t>Email: </a:t>
            </a:r>
            <a:r>
              <a:rPr lang="en-US" sz="2000" i="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charlesbrown@equitablecities.com</a:t>
            </a:r>
            <a:endParaRPr lang="en-US" sz="2000" i="1" dirty="0">
              <a:solidFill>
                <a:schemeClr val="bg1"/>
              </a:solidFill>
              <a:latin typeface="Calibri" panose="020F0502020204030204" pitchFamily="34" charset="0"/>
              <a:cs typeface="Calibri" panose="020F0502020204030204" pitchFamily="34" charset="0"/>
            </a:endParaRPr>
          </a:p>
          <a:p>
            <a:endParaRPr lang="en-US" sz="2000" i="1" dirty="0">
              <a:solidFill>
                <a:schemeClr val="bg1"/>
              </a:solidFill>
              <a:latin typeface="Calibri" panose="020F0502020204030204" pitchFamily="34" charset="0"/>
              <a:cs typeface="Calibri" panose="020F0502020204030204" pitchFamily="34" charset="0"/>
            </a:endParaRPr>
          </a:p>
          <a:p>
            <a:r>
              <a:rPr lang="en-US" sz="2000" i="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www.equitablecities.com</a:t>
            </a:r>
            <a:r>
              <a:rPr lang="en-US" sz="2000" i="1" dirty="0">
                <a:solidFill>
                  <a:schemeClr val="bg1"/>
                </a:solidFill>
                <a:latin typeface="Calibri" panose="020F0502020204030204" pitchFamily="34" charset="0"/>
                <a:cs typeface="Calibri" panose="020F0502020204030204" pitchFamily="34" charset="0"/>
              </a:rPr>
              <a:t> </a:t>
            </a:r>
            <a:endParaRPr lang="en-US"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6056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2"/>
          <p:cNvSpPr txBox="1">
            <a:spLocks noGrp="1"/>
          </p:cNvSpPr>
          <p:nvPr>
            <p:ph type="title"/>
          </p:nvPr>
        </p:nvSpPr>
        <p:spPr>
          <a:xfrm>
            <a:off x="594360" y="549031"/>
            <a:ext cx="5501640" cy="66813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3600"/>
              <a:buFont typeface="Calibri"/>
              <a:buNone/>
            </a:pPr>
            <a:r>
              <a:rPr lang="en-US" sz="3600" b="1" dirty="0"/>
              <a:t>What is Transportation Equity?</a:t>
            </a:r>
            <a:endParaRPr b="1" dirty="0"/>
          </a:p>
        </p:txBody>
      </p:sp>
      <p:sp>
        <p:nvSpPr>
          <p:cNvPr id="77" name="Google Shape;77;p2"/>
          <p:cNvSpPr txBox="1">
            <a:spLocks noGrp="1"/>
          </p:cNvSpPr>
          <p:nvPr>
            <p:ph type="body" idx="1"/>
          </p:nvPr>
        </p:nvSpPr>
        <p:spPr>
          <a:xfrm>
            <a:off x="594349" y="1387661"/>
            <a:ext cx="6477964" cy="5274396"/>
          </a:xfrm>
          <a:prstGeom prst="rect">
            <a:avLst/>
          </a:prstGeom>
          <a:noFill/>
          <a:ln>
            <a:noFill/>
          </a:ln>
        </p:spPr>
        <p:txBody>
          <a:bodyPr spcFirstLastPara="1" wrap="square" lIns="91425" tIns="45700" rIns="91425" bIns="45700" anchor="t" anchorCtr="0">
            <a:noAutofit/>
          </a:bodyPr>
          <a:lstStyle/>
          <a:p>
            <a:pPr marL="228600" lvl="0" indent="-228600">
              <a:spcBef>
                <a:spcPts val="0"/>
              </a:spcBef>
              <a:buSzPts val="2800"/>
            </a:pPr>
            <a:r>
              <a:rPr lang="en-US" sz="2400" dirty="0"/>
              <a:t>The principle of ensuring fair and just access to transportation resources, infrastructure, and services across all segments of society</a:t>
            </a:r>
          </a:p>
          <a:p>
            <a:pPr marL="228600" lvl="0" indent="-228600">
              <a:spcBef>
                <a:spcPts val="0"/>
              </a:spcBef>
              <a:buSzPts val="2800"/>
            </a:pPr>
            <a:endParaRPr lang="en-US" sz="2400" dirty="0"/>
          </a:p>
          <a:p>
            <a:pPr marL="228600" lvl="0" indent="-228600">
              <a:spcBef>
                <a:spcPts val="0"/>
              </a:spcBef>
              <a:spcAft>
                <a:spcPts val="600"/>
              </a:spcAft>
              <a:buSzPts val="2800"/>
            </a:pPr>
            <a:r>
              <a:rPr lang="en-US" sz="2400" dirty="0"/>
              <a:t>Key Aspects</a:t>
            </a:r>
          </a:p>
          <a:p>
            <a:pPr marL="685800" lvl="1" indent="-228600">
              <a:spcBef>
                <a:spcPts val="600"/>
              </a:spcBef>
              <a:spcAft>
                <a:spcPts val="600"/>
              </a:spcAft>
            </a:pPr>
            <a:r>
              <a:rPr lang="en-US" sz="2000" b="1" dirty="0"/>
              <a:t>Accessibility</a:t>
            </a:r>
          </a:p>
          <a:p>
            <a:pPr marL="685800" lvl="1" indent="-228600">
              <a:spcBef>
                <a:spcPts val="600"/>
              </a:spcBef>
              <a:spcAft>
                <a:spcPts val="600"/>
              </a:spcAft>
            </a:pPr>
            <a:r>
              <a:rPr lang="en-US" sz="2000" dirty="0"/>
              <a:t>Inclusivity</a:t>
            </a:r>
          </a:p>
          <a:p>
            <a:pPr marL="685800" lvl="1" indent="-228600">
              <a:spcBef>
                <a:spcPts val="600"/>
              </a:spcBef>
              <a:spcAft>
                <a:spcPts val="600"/>
              </a:spcAft>
            </a:pPr>
            <a:r>
              <a:rPr lang="en-US" sz="2000" dirty="0"/>
              <a:t>Affordability</a:t>
            </a:r>
          </a:p>
          <a:p>
            <a:pPr marL="685800" lvl="1" indent="-228600">
              <a:spcBef>
                <a:spcPts val="600"/>
              </a:spcBef>
              <a:spcAft>
                <a:spcPts val="600"/>
              </a:spcAft>
            </a:pPr>
            <a:r>
              <a:rPr lang="en-US" sz="2000" dirty="0"/>
              <a:t>Safety and Reliability</a:t>
            </a:r>
          </a:p>
          <a:p>
            <a:pPr marL="685800" lvl="1" indent="-228600">
              <a:spcBef>
                <a:spcPts val="600"/>
              </a:spcBef>
              <a:spcAft>
                <a:spcPts val="600"/>
              </a:spcAft>
            </a:pPr>
            <a:r>
              <a:rPr lang="en-US" sz="2000" dirty="0"/>
              <a:t>Environmental Justice</a:t>
            </a:r>
          </a:p>
          <a:p>
            <a:pPr marL="685800" lvl="1" indent="-228600">
              <a:spcBef>
                <a:spcPts val="600"/>
              </a:spcBef>
              <a:spcAft>
                <a:spcPts val="600"/>
              </a:spcAft>
            </a:pPr>
            <a:r>
              <a:rPr lang="en-US" sz="2000" b="1" dirty="0"/>
              <a:t>Community Engagement</a:t>
            </a:r>
          </a:p>
          <a:p>
            <a:pPr marL="228600" lvl="0" indent="-228600" algn="l" rtl="0">
              <a:lnSpc>
                <a:spcPct val="90000"/>
              </a:lnSpc>
              <a:spcBef>
                <a:spcPts val="0"/>
              </a:spcBef>
              <a:spcAft>
                <a:spcPts val="0"/>
              </a:spcAft>
              <a:buSzPts val="2800"/>
              <a:buChar char="•"/>
            </a:pPr>
            <a:endParaRPr sz="2400" dirty="0"/>
          </a:p>
        </p:txBody>
      </p:sp>
      <p:sp>
        <p:nvSpPr>
          <p:cNvPr id="6" name="Google Shape;78;p2">
            <a:extLst>
              <a:ext uri="{FF2B5EF4-FFF2-40B4-BE49-F238E27FC236}">
                <a16:creationId xmlns:a16="http://schemas.microsoft.com/office/drawing/2014/main" id="{9F27A97D-CE68-30CD-0AAF-6157719E748F}"/>
              </a:ext>
            </a:extLst>
          </p:cNvPr>
          <p:cNvSpPr txBox="1">
            <a:spLocks noGrp="1"/>
          </p:cNvSpPr>
          <p:nvPr>
            <p:ph type="body" idx="2"/>
          </p:nvPr>
        </p:nvSpPr>
        <p:spPr>
          <a:xfrm>
            <a:off x="594349" y="0"/>
            <a:ext cx="2870067" cy="378535"/>
          </a:xfrm>
          <a:prstGeom prst="rect">
            <a:avLst/>
          </a:prstGeom>
          <a:solidFill>
            <a:schemeClr val="accent1">
              <a:lumMod val="75000"/>
            </a:schemeClr>
          </a:solidFill>
          <a:ln>
            <a:noFill/>
          </a:ln>
        </p:spPr>
        <p:txBody>
          <a:bodyPr spcFirstLastPara="1" wrap="square" lIns="182875" tIns="91425" rIns="182875" bIns="91425" anchor="t" anchorCtr="1">
            <a:spAutoFit/>
          </a:bodyPr>
          <a:lstStyle/>
          <a:p>
            <a:pPr marL="228600" lvl="0" indent="-228600" algn="l" rtl="0">
              <a:lnSpc>
                <a:spcPct val="90000"/>
              </a:lnSpc>
              <a:spcBef>
                <a:spcPts val="0"/>
              </a:spcBef>
              <a:spcAft>
                <a:spcPts val="0"/>
              </a:spcAft>
              <a:buSzPts val="1400"/>
              <a:buNone/>
            </a:pPr>
            <a:r>
              <a:rPr lang="en-US" dirty="0"/>
              <a:t>Equitable Access</a:t>
            </a:r>
            <a:endParaRPr dirty="0"/>
          </a:p>
        </p:txBody>
      </p:sp>
      <p:sp>
        <p:nvSpPr>
          <p:cNvPr id="7" name="Picture Placeholder 6" descr="blind woman with service dog crossing street">
            <a:extLst>
              <a:ext uri="{FF2B5EF4-FFF2-40B4-BE49-F238E27FC236}">
                <a16:creationId xmlns:a16="http://schemas.microsoft.com/office/drawing/2014/main" id="{12A5ACD3-C25F-AD93-1EB6-9C5A33349095}"/>
              </a:ext>
            </a:extLst>
          </p:cNvPr>
          <p:cNvSpPr>
            <a:spLocks noGrp="1"/>
          </p:cNvSpPr>
          <p:nvPr>
            <p:ph type="pic" idx="3"/>
          </p:nvPr>
        </p:nvSpPr>
        <p:spPr/>
        <p:txBody>
          <a:bodyPr/>
          <a:lstStyle/>
          <a:p>
            <a:endParaRPr lang="en-US"/>
          </a:p>
        </p:txBody>
      </p:sp>
      <p:pic>
        <p:nvPicPr>
          <p:cNvPr id="8" name="Picture 7" descr="Adult with seeing eye dog crossing street">
            <a:extLst>
              <a:ext uri="{FF2B5EF4-FFF2-40B4-BE49-F238E27FC236}">
                <a16:creationId xmlns:a16="http://schemas.microsoft.com/office/drawing/2014/main" id="{E9F5BB40-04AC-FB8C-B4C0-37D4D4E7BD1E}"/>
              </a:ext>
            </a:extLst>
          </p:cNvPr>
          <p:cNvPicPr>
            <a:picLocks noChangeAspect="1"/>
          </p:cNvPicPr>
          <p:nvPr/>
        </p:nvPicPr>
        <p:blipFill>
          <a:blip r:embed="rId3"/>
          <a:srcRect l="23259" r="23259"/>
          <a:stretch/>
        </p:blipFill>
        <p:spPr>
          <a:xfrm>
            <a:off x="7245944" y="-150471"/>
            <a:ext cx="550164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94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DBA080-9B48-9E20-B72A-63431147C660}"/>
              </a:ext>
              <a:ext uri="{C183D7F6-B498-43B3-948B-1728B52AA6E4}">
                <adec:decorative xmlns:adec="http://schemas.microsoft.com/office/drawing/2017/decorative" val="1"/>
              </a:ext>
            </a:extLst>
          </p:cNvPr>
          <p:cNvSpPr/>
          <p:nvPr/>
        </p:nvSpPr>
        <p:spPr>
          <a:xfrm>
            <a:off x="0" y="-1"/>
            <a:ext cx="12192000" cy="685800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32FF0FF-1B4B-9D4A-4913-9107CC1A08B3}"/>
              </a:ext>
            </a:extLst>
          </p:cNvPr>
          <p:cNvSpPr>
            <a:spLocks noGrp="1"/>
          </p:cNvSpPr>
          <p:nvPr>
            <p:ph type="title" idx="4294967295"/>
          </p:nvPr>
        </p:nvSpPr>
        <p:spPr>
          <a:xfrm>
            <a:off x="838200" y="1768475"/>
            <a:ext cx="10515600" cy="33210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50800" marR="0" lvl="0" indent="0" algn="ctr" defTabSz="914400" rtl="0" eaLnBrk="1" fontAlgn="auto" latinLnBrk="0" hangingPunct="1">
              <a:lnSpc>
                <a:spcPct val="90000"/>
              </a:lnSpc>
              <a:spcBef>
                <a:spcPts val="1000"/>
              </a:spcBef>
              <a:spcAft>
                <a:spcPts val="0"/>
              </a:spcAft>
              <a:buClr>
                <a:srgbClr val="0271A1"/>
              </a:buClr>
              <a:buSzPts val="2800"/>
              <a:buFont typeface="Arial"/>
              <a:buNone/>
              <a:tabLst/>
              <a:defRPr/>
            </a:pPr>
            <a:r>
              <a:rPr kumimoji="0" lang="en-US" sz="48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Many transportation professionals often are unaware or simply ignore existing </a:t>
            </a:r>
            <a:r>
              <a:rPr kumimoji="0" lang="en-US" sz="4800" b="1" i="1" u="sng"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data</a:t>
            </a:r>
            <a:r>
              <a:rPr kumimoji="0" lang="en-US" sz="4800" b="1" i="1" u="none" strike="noStrike" kern="0" cap="none" spc="0" normalizeH="0" baseline="0" noProof="0" dirty="0">
                <a:ln>
                  <a:noFill/>
                </a:ln>
                <a:solidFill>
                  <a:schemeClr val="bg1"/>
                </a:solidFill>
                <a:effectLst/>
                <a:uLnTx/>
                <a:uFillTx/>
                <a:latin typeface="Calibri" panose="020F0502020204030204" pitchFamily="34" charset="0"/>
                <a:ea typeface="Calibri"/>
                <a:cs typeface="Calibri" panose="020F0502020204030204" pitchFamily="34" charset="0"/>
                <a:sym typeface="Calibri"/>
              </a:rPr>
              <a:t> on active transportation accessibility for persons with disabilities.</a:t>
            </a:r>
          </a:p>
        </p:txBody>
      </p:sp>
    </p:spTree>
    <p:extLst>
      <p:ext uri="{BB962C8B-B14F-4D97-AF65-F5344CB8AC3E}">
        <p14:creationId xmlns:p14="http://schemas.microsoft.com/office/powerpoint/2010/main" val="405129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6;p2">
            <a:extLst>
              <a:ext uri="{FF2B5EF4-FFF2-40B4-BE49-F238E27FC236}">
                <a16:creationId xmlns:a16="http://schemas.microsoft.com/office/drawing/2014/main" id="{FCFFEDDB-2DC7-E4ED-2C8D-7CD863DBC73E}"/>
              </a:ext>
            </a:extLst>
          </p:cNvPr>
          <p:cNvSpPr txBox="1">
            <a:spLocks noGrp="1"/>
          </p:cNvSpPr>
          <p:nvPr>
            <p:ph type="title"/>
          </p:nvPr>
        </p:nvSpPr>
        <p:spPr>
          <a:xfrm>
            <a:off x="289564" y="917836"/>
            <a:ext cx="6415087" cy="67418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3600" b="1" dirty="0"/>
              <a:t>How Might We Redesign for All?</a:t>
            </a:r>
            <a:endParaRPr sz="3600" b="1" dirty="0"/>
          </a:p>
        </p:txBody>
      </p:sp>
      <p:sp>
        <p:nvSpPr>
          <p:cNvPr id="3" name="Text Placeholder 2">
            <a:extLst>
              <a:ext uri="{FF2B5EF4-FFF2-40B4-BE49-F238E27FC236}">
                <a16:creationId xmlns:a16="http://schemas.microsoft.com/office/drawing/2014/main" id="{C43F7430-5F12-4043-E4E2-5DD6FA8CA00B}"/>
              </a:ext>
            </a:extLst>
          </p:cNvPr>
          <p:cNvSpPr>
            <a:spLocks noGrp="1"/>
          </p:cNvSpPr>
          <p:nvPr>
            <p:ph type="body" idx="1"/>
          </p:nvPr>
        </p:nvSpPr>
        <p:spPr>
          <a:xfrm>
            <a:off x="594359" y="1908472"/>
            <a:ext cx="5621245" cy="4145781"/>
          </a:xfrm>
        </p:spPr>
        <p:txBody>
          <a:bodyPr>
            <a:normAutofit/>
          </a:bodyPr>
          <a:lstStyle/>
          <a:p>
            <a:pPr marL="25400" indent="0">
              <a:buNone/>
            </a:pPr>
            <a:r>
              <a:rPr lang="en-US" sz="2400" b="1" dirty="0">
                <a:solidFill>
                  <a:schemeClr val="accent1"/>
                </a:solidFill>
              </a:rPr>
              <a:t>Universal Design Principles:</a:t>
            </a:r>
          </a:p>
          <a:p>
            <a:r>
              <a:rPr lang="en-US" sz="2400" dirty="0"/>
              <a:t>Apply </a:t>
            </a:r>
            <a:r>
              <a:rPr lang="en-US" sz="2400" b="1" dirty="0"/>
              <a:t>universal design </a:t>
            </a:r>
            <a:r>
              <a:rPr lang="en-US" sz="2400" dirty="0"/>
              <a:t>principles in public spaces and buildings to ensure accessibility for people with </a:t>
            </a:r>
            <a:r>
              <a:rPr lang="en-US" sz="2400" b="1" dirty="0"/>
              <a:t>disabilities</a:t>
            </a:r>
            <a:r>
              <a:rPr lang="en-US" sz="2400" dirty="0"/>
              <a:t>. </a:t>
            </a:r>
          </a:p>
          <a:p>
            <a:endParaRPr lang="en-US" sz="2400" dirty="0"/>
          </a:p>
          <a:p>
            <a:r>
              <a:rPr lang="en-US" sz="2400" dirty="0"/>
              <a:t>This goes beyond minimum legal requirements to create spaces that are genuinely usable and </a:t>
            </a:r>
            <a:r>
              <a:rPr lang="en-US" sz="2400" b="1" dirty="0"/>
              <a:t>welcoming</a:t>
            </a:r>
            <a:r>
              <a:rPr lang="en-US" sz="2400" dirty="0"/>
              <a:t> for everyone.</a:t>
            </a:r>
            <a:endParaRPr lang="en-US" sz="2000" dirty="0"/>
          </a:p>
        </p:txBody>
      </p:sp>
      <p:pic>
        <p:nvPicPr>
          <p:cNvPr id="8" name="Picture 7">
            <a:extLst>
              <a:ext uri="{FF2B5EF4-FFF2-40B4-BE49-F238E27FC236}">
                <a16:creationId xmlns:a16="http://schemas.microsoft.com/office/drawing/2014/main" id="{BD86BA3D-BAC7-6944-3C62-F42CABE0FD02}"/>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rcRect t="8534" b="8534"/>
          <a:stretch/>
        </p:blipFill>
        <p:spPr>
          <a:xfrm>
            <a:off x="7245944" y="-150471"/>
            <a:ext cx="550164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8F346009-3517-64B5-24DB-7D3318409D50}"/>
              </a:ext>
              <a:ext uri="{C183D7F6-B498-43B3-948B-1728B52AA6E4}">
                <adec:decorative xmlns:adec="http://schemas.microsoft.com/office/drawing/2017/decorative" val="1"/>
              </a:ext>
            </a:extLst>
          </p:cNvPr>
          <p:cNvSpPr txBox="1"/>
          <p:nvPr/>
        </p:nvSpPr>
        <p:spPr>
          <a:xfrm>
            <a:off x="7245944" y="6707529"/>
            <a:ext cx="5501640" cy="230832"/>
          </a:xfrm>
          <a:prstGeom prst="rect">
            <a:avLst/>
          </a:prstGeom>
          <a:noFill/>
        </p:spPr>
        <p:txBody>
          <a:bodyPr wrap="square" rtlCol="0">
            <a:spAutoFit/>
          </a:bodyPr>
          <a:lstStyle/>
          <a:p>
            <a:r>
              <a:rPr lang="en-US" sz="900">
                <a:hlinkClick r:id="rId4" tooltip="https://www.magicmobility.com.au/gallery/frontier-v6-range/"/>
              </a:rPr>
              <a:t>This Photo</a:t>
            </a:r>
            <a:r>
              <a:rPr lang="en-US" sz="900"/>
              <a:t> by Unknown Author is licensed under </a:t>
            </a:r>
            <a:r>
              <a:rPr lang="en-US" sz="900">
                <a:hlinkClick r:id="rId5" tooltip="https://creativecommons.org/licenses/by-nc-nd/3.0/"/>
              </a:rPr>
              <a:t>CC BY-NC-ND</a:t>
            </a:r>
            <a:endParaRPr lang="en-US" sz="900"/>
          </a:p>
        </p:txBody>
      </p:sp>
      <p:sp>
        <p:nvSpPr>
          <p:cNvPr id="9" name="Google Shape;78;p2">
            <a:extLst>
              <a:ext uri="{FF2B5EF4-FFF2-40B4-BE49-F238E27FC236}">
                <a16:creationId xmlns:a16="http://schemas.microsoft.com/office/drawing/2014/main" id="{52C4CDA1-0A36-FD44-A213-BD1823510D82}"/>
              </a:ext>
              <a:ext uri="{C183D7F6-B498-43B3-948B-1728B52AA6E4}">
                <adec:decorative xmlns:adec="http://schemas.microsoft.com/office/drawing/2017/decorative" val="1"/>
              </a:ext>
            </a:extLst>
          </p:cNvPr>
          <p:cNvSpPr txBox="1">
            <a:spLocks noGrp="1"/>
          </p:cNvSpPr>
          <p:nvPr>
            <p:ph type="body" idx="2"/>
          </p:nvPr>
        </p:nvSpPr>
        <p:spPr>
          <a:xfrm>
            <a:off x="594360" y="-65253"/>
            <a:ext cx="2815590" cy="378535"/>
          </a:xfrm>
          <a:prstGeom prst="rect">
            <a:avLst/>
          </a:prstGeom>
          <a:solidFill>
            <a:schemeClr val="accent1">
              <a:lumMod val="75000"/>
            </a:schemeClr>
          </a:solidFill>
          <a:ln>
            <a:noFill/>
          </a:ln>
        </p:spPr>
        <p:txBody>
          <a:bodyPr spcFirstLastPara="1" wrap="square" lIns="182875" tIns="91425" rIns="182875" bIns="91425" anchor="t" anchorCtr="1">
            <a:spAutoFit/>
          </a:bodyPr>
          <a:lstStyle/>
          <a:p>
            <a:pPr marL="228600" lvl="0" indent="-228600" algn="l" rtl="0">
              <a:lnSpc>
                <a:spcPct val="90000"/>
              </a:lnSpc>
              <a:spcBef>
                <a:spcPts val="0"/>
              </a:spcBef>
              <a:spcAft>
                <a:spcPts val="0"/>
              </a:spcAft>
              <a:buSzPts val="1400"/>
              <a:buNone/>
            </a:pPr>
            <a:r>
              <a:rPr lang="en-US" dirty="0"/>
              <a:t>Equitable Access</a:t>
            </a:r>
            <a:endParaRPr dirty="0"/>
          </a:p>
        </p:txBody>
      </p:sp>
    </p:spTree>
    <p:extLst>
      <p:ext uri="{BB962C8B-B14F-4D97-AF65-F5344CB8AC3E}">
        <p14:creationId xmlns:p14="http://schemas.microsoft.com/office/powerpoint/2010/main" val="48554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7" name="Google Shape;77;p2"/>
          <p:cNvSpPr txBox="1">
            <a:spLocks noGrp="1"/>
          </p:cNvSpPr>
          <p:nvPr>
            <p:ph type="body" idx="1"/>
          </p:nvPr>
        </p:nvSpPr>
        <p:spPr>
          <a:xfrm>
            <a:off x="6096000" y="1814512"/>
            <a:ext cx="5701726" cy="44230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400" b="1" dirty="0">
                <a:solidFill>
                  <a:schemeClr val="accent1"/>
                </a:solidFill>
              </a:rPr>
              <a:t>Walkable and Bike-Friendly Infrastructure:</a:t>
            </a:r>
          </a:p>
          <a:p>
            <a:pPr marL="228600" lvl="0" indent="-228600" algn="l" rtl="0">
              <a:lnSpc>
                <a:spcPct val="90000"/>
              </a:lnSpc>
              <a:spcBef>
                <a:spcPts val="0"/>
              </a:spcBef>
              <a:spcAft>
                <a:spcPts val="0"/>
              </a:spcAft>
              <a:buSzPts val="2800"/>
              <a:buChar char="•"/>
            </a:pPr>
            <a:endParaRPr lang="en-US" sz="2400" b="1" dirty="0"/>
          </a:p>
          <a:p>
            <a:pPr marL="228600" lvl="0" indent="-228600" algn="l" rtl="0">
              <a:lnSpc>
                <a:spcPct val="90000"/>
              </a:lnSpc>
              <a:spcBef>
                <a:spcPts val="0"/>
              </a:spcBef>
              <a:spcAft>
                <a:spcPts val="0"/>
              </a:spcAft>
              <a:buSzPts val="2800"/>
              <a:buChar char="•"/>
            </a:pPr>
            <a:r>
              <a:rPr lang="en-US" sz="2400" dirty="0"/>
              <a:t>Design streets and neighborhoods that prioritize </a:t>
            </a:r>
            <a:r>
              <a:rPr lang="en-US" sz="2400" b="1" dirty="0"/>
              <a:t>pedestrians</a:t>
            </a:r>
            <a:r>
              <a:rPr lang="en-US" sz="2400" dirty="0"/>
              <a:t> and cyclists over cars. </a:t>
            </a:r>
          </a:p>
          <a:p>
            <a:pPr marL="228600" lvl="0" indent="-228600" algn="l" rtl="0">
              <a:lnSpc>
                <a:spcPct val="90000"/>
              </a:lnSpc>
              <a:spcBef>
                <a:spcPts val="0"/>
              </a:spcBef>
              <a:spcAft>
                <a:spcPts val="0"/>
              </a:spcAft>
              <a:buSzPts val="2800"/>
              <a:buChar char="•"/>
            </a:pPr>
            <a:endParaRPr lang="en-US" sz="2400" dirty="0"/>
          </a:p>
          <a:p>
            <a:pPr marL="228600" lvl="0" indent="-228600" algn="l" rtl="0">
              <a:lnSpc>
                <a:spcPct val="90000"/>
              </a:lnSpc>
              <a:spcBef>
                <a:spcPts val="0"/>
              </a:spcBef>
              <a:spcAft>
                <a:spcPts val="0"/>
              </a:spcAft>
              <a:buSzPts val="2800"/>
              <a:buChar char="•"/>
            </a:pPr>
            <a:r>
              <a:rPr lang="en-US" sz="2400" dirty="0"/>
              <a:t>This includes safe sidewalks, </a:t>
            </a:r>
            <a:r>
              <a:rPr lang="en-US" sz="2400" b="1" dirty="0"/>
              <a:t>bike lanes</a:t>
            </a:r>
            <a:r>
              <a:rPr lang="en-US" sz="2400" dirty="0"/>
              <a:t>, traffic calming measures, and pedestrian zones, encouraging active transportation and reducing reliance on vehicles.</a:t>
            </a:r>
            <a:endParaRPr sz="2400" dirty="0"/>
          </a:p>
        </p:txBody>
      </p:sp>
      <p:sp>
        <p:nvSpPr>
          <p:cNvPr id="11" name="Google Shape;76;p2">
            <a:extLst>
              <a:ext uri="{FF2B5EF4-FFF2-40B4-BE49-F238E27FC236}">
                <a16:creationId xmlns:a16="http://schemas.microsoft.com/office/drawing/2014/main" id="{86467B23-65A7-782F-9EC7-F5E5941C4F36}"/>
              </a:ext>
            </a:extLst>
          </p:cNvPr>
          <p:cNvSpPr txBox="1">
            <a:spLocks noGrp="1"/>
          </p:cNvSpPr>
          <p:nvPr>
            <p:ph type="title"/>
          </p:nvPr>
        </p:nvSpPr>
        <p:spPr>
          <a:xfrm>
            <a:off x="5776913" y="960699"/>
            <a:ext cx="6415087" cy="67418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3600" b="1" dirty="0"/>
              <a:t>How Might We Redesign for All?</a:t>
            </a:r>
            <a:br>
              <a:rPr lang="en-US" sz="3600" b="1" dirty="0"/>
            </a:br>
            <a:r>
              <a:rPr lang="en-US" sz="3600" b="1" dirty="0"/>
              <a:t>(part 2)</a:t>
            </a:r>
            <a:endParaRPr sz="3600" b="1" dirty="0"/>
          </a:p>
        </p:txBody>
      </p:sp>
      <p:pic>
        <p:nvPicPr>
          <p:cNvPr id="12" name="Picture 11" descr="people and kids crossing a sidewalk">
            <a:extLst>
              <a:ext uri="{FF2B5EF4-FFF2-40B4-BE49-F238E27FC236}">
                <a16:creationId xmlns:a16="http://schemas.microsoft.com/office/drawing/2014/main" id="{5897059A-5607-825E-8614-BC8593291FE0}"/>
              </a:ext>
            </a:extLst>
          </p:cNvPr>
          <p:cNvPicPr>
            <a:picLocks noChangeAspect="1"/>
          </p:cNvPicPr>
          <p:nvPr/>
        </p:nvPicPr>
        <p:blipFill>
          <a:blip r:embed="rId3">
            <a:extLst>
              <a:ext uri="{837473B0-CC2E-450A-ABE3-18F120FF3D39}">
                <a1611:picAttrSrcUrl xmlns:a1611="http://schemas.microsoft.com/office/drawing/2016/11/main" r:id="rId4"/>
              </a:ext>
            </a:extLst>
          </a:blip>
          <a:srcRect l="23285" r="23285"/>
          <a:stretch/>
        </p:blipFill>
        <p:spPr>
          <a:xfrm>
            <a:off x="0" y="0"/>
            <a:ext cx="550164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Google Shape;78;p2">
            <a:extLst>
              <a:ext uri="{FF2B5EF4-FFF2-40B4-BE49-F238E27FC236}">
                <a16:creationId xmlns:a16="http://schemas.microsoft.com/office/drawing/2014/main" id="{4DA63C12-69B8-FC47-5EA8-C808B15310DC}"/>
              </a:ext>
            </a:extLst>
          </p:cNvPr>
          <p:cNvSpPr txBox="1">
            <a:spLocks noGrp="1"/>
          </p:cNvSpPr>
          <p:nvPr>
            <p:ph type="body" idx="2"/>
          </p:nvPr>
        </p:nvSpPr>
        <p:spPr>
          <a:xfrm>
            <a:off x="8442949" y="0"/>
            <a:ext cx="2870067" cy="378535"/>
          </a:xfrm>
          <a:prstGeom prst="rect">
            <a:avLst/>
          </a:prstGeom>
          <a:solidFill>
            <a:schemeClr val="accent1">
              <a:lumMod val="75000"/>
            </a:schemeClr>
          </a:solidFill>
          <a:ln>
            <a:noFill/>
          </a:ln>
        </p:spPr>
        <p:txBody>
          <a:bodyPr spcFirstLastPara="1" wrap="square" lIns="182875" tIns="91425" rIns="182875" bIns="91425" anchor="t" anchorCtr="1">
            <a:spAutoFit/>
          </a:bodyPr>
          <a:lstStyle/>
          <a:p>
            <a:pPr marL="228600" lvl="0" indent="-228600" algn="l" rtl="0">
              <a:lnSpc>
                <a:spcPct val="90000"/>
              </a:lnSpc>
              <a:spcBef>
                <a:spcPts val="0"/>
              </a:spcBef>
              <a:spcAft>
                <a:spcPts val="0"/>
              </a:spcAft>
              <a:buSzPts val="1400"/>
              <a:buNone/>
            </a:pPr>
            <a:r>
              <a:rPr lang="en-US" dirty="0"/>
              <a:t>Equitable Access</a:t>
            </a:r>
            <a:endParaRPr dirty="0"/>
          </a:p>
        </p:txBody>
      </p:sp>
    </p:spTree>
    <p:extLst>
      <p:ext uri="{BB962C8B-B14F-4D97-AF65-F5344CB8AC3E}">
        <p14:creationId xmlns:p14="http://schemas.microsoft.com/office/powerpoint/2010/main" val="275758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
                                            <p:txEl>
                                              <p:pRg st="2" end="2"/>
                                            </p:txEl>
                                          </p:spTgt>
                                        </p:tgtEl>
                                        <p:attrNameLst>
                                          <p:attrName>style.visibility</p:attrName>
                                        </p:attrNameLst>
                                      </p:cBhvr>
                                      <p:to>
                                        <p:strVal val="visible"/>
                                      </p:to>
                                    </p:set>
                                    <p:anim calcmode="lin" valueType="num">
                                      <p:cBhvr additive="base">
                                        <p:cTn id="7" dur="500" fill="hold"/>
                                        <p:tgtEl>
                                          <p:spTgt spid="7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
                                            <p:txEl>
                                              <p:pRg st="4" end="4"/>
                                            </p:txEl>
                                          </p:spTgt>
                                        </p:tgtEl>
                                        <p:attrNameLst>
                                          <p:attrName>style.visibility</p:attrName>
                                        </p:attrNameLst>
                                      </p:cBhvr>
                                      <p:to>
                                        <p:strVal val="visible"/>
                                      </p:to>
                                    </p:set>
                                    <p:anim calcmode="lin" valueType="num">
                                      <p:cBhvr additive="base">
                                        <p:cTn id="13" dur="500" fill="hold"/>
                                        <p:tgtEl>
                                          <p:spTgt spid="7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6;p2">
            <a:extLst>
              <a:ext uri="{FF2B5EF4-FFF2-40B4-BE49-F238E27FC236}">
                <a16:creationId xmlns:a16="http://schemas.microsoft.com/office/drawing/2014/main" id="{D4EAFDF7-FF7C-7FE3-FE35-2727059739C7}"/>
              </a:ext>
            </a:extLst>
          </p:cNvPr>
          <p:cNvSpPr txBox="1">
            <a:spLocks noGrp="1"/>
          </p:cNvSpPr>
          <p:nvPr>
            <p:ph type="title"/>
          </p:nvPr>
        </p:nvSpPr>
        <p:spPr>
          <a:xfrm>
            <a:off x="289564" y="1342379"/>
            <a:ext cx="6415087" cy="67418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alibri"/>
              <a:buNone/>
            </a:pPr>
            <a:r>
              <a:rPr lang="en-US" sz="3600" b="1" dirty="0"/>
              <a:t>Data on Active Transportation Accessibility for Persons with Disabilities</a:t>
            </a:r>
            <a:endParaRPr sz="3600" b="1" dirty="0"/>
          </a:p>
        </p:txBody>
      </p:sp>
      <p:sp>
        <p:nvSpPr>
          <p:cNvPr id="3" name="Text Placeholder 2">
            <a:extLst>
              <a:ext uri="{FF2B5EF4-FFF2-40B4-BE49-F238E27FC236}">
                <a16:creationId xmlns:a16="http://schemas.microsoft.com/office/drawing/2014/main" id="{C43F7430-5F12-4043-E4E2-5DD6FA8CA00B}"/>
              </a:ext>
            </a:extLst>
          </p:cNvPr>
          <p:cNvSpPr>
            <a:spLocks noGrp="1"/>
          </p:cNvSpPr>
          <p:nvPr>
            <p:ph type="body" idx="1"/>
          </p:nvPr>
        </p:nvSpPr>
        <p:spPr>
          <a:xfrm>
            <a:off x="299632" y="2169729"/>
            <a:ext cx="6656339" cy="4145781"/>
          </a:xfrm>
        </p:spPr>
        <p:txBody>
          <a:bodyPr>
            <a:normAutofit/>
          </a:bodyPr>
          <a:lstStyle/>
          <a:p>
            <a:pPr marL="25400" indent="0">
              <a:buNone/>
            </a:pPr>
            <a:r>
              <a:rPr lang="en-US" sz="2400" b="1" dirty="0">
                <a:solidFill>
                  <a:schemeClr val="accent1"/>
                </a:solidFill>
              </a:rPr>
              <a:t>Observed Limitations and Data Needs</a:t>
            </a:r>
          </a:p>
          <a:p>
            <a:r>
              <a:rPr lang="en-US" sz="2400" dirty="0"/>
              <a:t>Limited scope of geographic coverage</a:t>
            </a:r>
          </a:p>
          <a:p>
            <a:r>
              <a:rPr lang="en-US" sz="2400" dirty="0"/>
              <a:t>Lack of granularity regarding types of disabilities</a:t>
            </a:r>
          </a:p>
          <a:p>
            <a:r>
              <a:rPr lang="en-US" sz="2400" dirty="0"/>
              <a:t>Infrequency of data collection</a:t>
            </a:r>
          </a:p>
          <a:p>
            <a:r>
              <a:rPr lang="en-US" sz="2400" dirty="0"/>
              <a:t>Challenges in data collection</a:t>
            </a:r>
          </a:p>
          <a:p>
            <a:r>
              <a:rPr lang="en-US" sz="2400" b="1" i="1" dirty="0"/>
              <a:t>Needs:</a:t>
            </a:r>
          </a:p>
          <a:p>
            <a:pPr lvl="1"/>
            <a:r>
              <a:rPr lang="en-US" sz="2000" dirty="0"/>
              <a:t>Detailed mobility data across different types of disabilities</a:t>
            </a:r>
          </a:p>
          <a:p>
            <a:pPr lvl="1"/>
            <a:r>
              <a:rPr lang="en-US" sz="2000" dirty="0"/>
              <a:t>User satisfaction and safety perception data</a:t>
            </a:r>
          </a:p>
          <a:p>
            <a:pPr lvl="1"/>
            <a:r>
              <a:rPr lang="en-US" sz="2000" dirty="0"/>
              <a:t>Data on access to key destinations (e.g., parks)</a:t>
            </a:r>
          </a:p>
          <a:p>
            <a:endParaRPr lang="en-US" sz="2400" dirty="0"/>
          </a:p>
          <a:p>
            <a:pPr marL="508000" lvl="1" indent="0">
              <a:buNone/>
            </a:pPr>
            <a:endParaRPr lang="en-US" sz="1600" dirty="0"/>
          </a:p>
        </p:txBody>
      </p:sp>
      <p:pic>
        <p:nvPicPr>
          <p:cNvPr id="5" name="Picture Placeholder 2">
            <a:extLst>
              <a:ext uri="{FF2B5EF4-FFF2-40B4-BE49-F238E27FC236}">
                <a16:creationId xmlns:a16="http://schemas.microsoft.com/office/drawing/2014/main" id="{AAB0131B-FC19-0FA5-CB5B-ECA3BEB58CAD}"/>
              </a:ext>
              <a:ext uri="{C183D7F6-B498-43B3-948B-1728B52AA6E4}">
                <adec:decorative xmlns:adec="http://schemas.microsoft.com/office/drawing/2017/decorative" val="1"/>
              </a:ext>
            </a:extLst>
          </p:cNvPr>
          <p:cNvPicPr>
            <a:picLocks noGrp="1" noChangeAspect="1"/>
          </p:cNvPicPr>
          <p:nvPr>
            <p:ph type="pic" idx="3"/>
          </p:nvPr>
        </p:nvPicPr>
        <p:blipFill>
          <a:blip r:embed="rId3">
            <a:extLst>
              <a:ext uri="{837473B0-CC2E-450A-ABE3-18F120FF3D39}">
                <a1611:picAttrSrcUrl xmlns:a1611="http://schemas.microsoft.com/office/drawing/2016/11/main" r:id="rId4"/>
              </a:ext>
            </a:extLst>
          </a:blip>
          <a:srcRect l="35591" r="35591"/>
          <a:stretch/>
        </p:blipFill>
        <p:spPr>
          <a:xfrm>
            <a:off x="7193698" y="-150471"/>
            <a:ext cx="5502275"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56C68EC6-6F0F-26E3-74AD-95D4C840DD04}"/>
              </a:ext>
              <a:ext uri="{C183D7F6-B498-43B3-948B-1728B52AA6E4}">
                <adec:decorative xmlns:adec="http://schemas.microsoft.com/office/drawing/2017/decorative" val="1"/>
              </a:ext>
            </a:extLst>
          </p:cNvPr>
          <p:cNvSpPr txBox="1"/>
          <p:nvPr/>
        </p:nvSpPr>
        <p:spPr>
          <a:xfrm>
            <a:off x="6869607" y="6858000"/>
            <a:ext cx="5502275" cy="230832"/>
          </a:xfrm>
          <a:prstGeom prst="rect">
            <a:avLst/>
          </a:prstGeom>
          <a:noFill/>
        </p:spPr>
        <p:txBody>
          <a:bodyPr wrap="square" rtlCol="0">
            <a:spAutoFit/>
          </a:bodyPr>
          <a:lstStyle/>
          <a:p>
            <a:r>
              <a:rPr lang="en-US" sz="900">
                <a:hlinkClick r:id="rId4" tooltip="https://www.miltonvillage.org.uk/community-care"/>
              </a:rPr>
              <a:t>This Photo</a:t>
            </a:r>
            <a:r>
              <a:rPr lang="en-US" sz="900"/>
              <a:t> by Unknown Author is licensed under </a:t>
            </a:r>
            <a:r>
              <a:rPr lang="en-US" sz="900">
                <a:hlinkClick r:id="rId5" tooltip="https://creativecommons.org/licenses/by-nc-nd/3.0/"/>
              </a:rPr>
              <a:t>CC BY-NC-ND</a:t>
            </a:r>
            <a:endParaRPr lang="en-US" sz="900"/>
          </a:p>
        </p:txBody>
      </p:sp>
      <p:sp>
        <p:nvSpPr>
          <p:cNvPr id="9" name="Google Shape;78;p2">
            <a:extLst>
              <a:ext uri="{FF2B5EF4-FFF2-40B4-BE49-F238E27FC236}">
                <a16:creationId xmlns:a16="http://schemas.microsoft.com/office/drawing/2014/main" id="{AE31C319-2636-92DB-308E-11B083FC82D4}"/>
              </a:ext>
              <a:ext uri="{C183D7F6-B498-43B3-948B-1728B52AA6E4}">
                <adec:decorative xmlns:adec="http://schemas.microsoft.com/office/drawing/2017/decorative" val="1"/>
              </a:ext>
            </a:extLst>
          </p:cNvPr>
          <p:cNvSpPr txBox="1">
            <a:spLocks/>
          </p:cNvSpPr>
          <p:nvPr/>
        </p:nvSpPr>
        <p:spPr>
          <a:xfrm>
            <a:off x="594359" y="-4869"/>
            <a:ext cx="2815590" cy="378535"/>
          </a:xfrm>
          <a:prstGeom prst="rect">
            <a:avLst/>
          </a:prstGeom>
          <a:solidFill>
            <a:schemeClr val="accent1">
              <a:lumMod val="75000"/>
            </a:schemeClr>
          </a:solidFill>
          <a:ln>
            <a:noFill/>
          </a:ln>
        </p:spPr>
        <p:txBody>
          <a:bodyPr spcFirstLastPara="1" wrap="square" lIns="182875" tIns="91425" rIns="182875" bIns="91425" anchor="t" anchorCtr="1">
            <a:sp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271A1"/>
              </a:buClr>
              <a:buSzPts val="1400"/>
              <a:buFont typeface="Arial"/>
              <a:buNone/>
              <a:defRPr sz="1400" b="1"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rgbClr val="0271A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271A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271A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271A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spcBef>
                <a:spcPts val="0"/>
              </a:spcBef>
            </a:pPr>
            <a:r>
              <a:rPr lang="en-US" dirty="0"/>
              <a:t>Equitable Access</a:t>
            </a:r>
          </a:p>
        </p:txBody>
      </p:sp>
    </p:spTree>
    <p:extLst>
      <p:ext uri="{BB962C8B-B14F-4D97-AF65-F5344CB8AC3E}">
        <p14:creationId xmlns:p14="http://schemas.microsoft.com/office/powerpoint/2010/main" val="24381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6;p2">
            <a:extLst>
              <a:ext uri="{FF2B5EF4-FFF2-40B4-BE49-F238E27FC236}">
                <a16:creationId xmlns:a16="http://schemas.microsoft.com/office/drawing/2014/main" id="{CA12EB8D-6B9C-F0BA-7B33-27E6DEC7D9D8}"/>
              </a:ext>
            </a:extLst>
          </p:cNvPr>
          <p:cNvSpPr txBox="1">
            <a:spLocks noGrp="1"/>
          </p:cNvSpPr>
          <p:nvPr>
            <p:ph type="title"/>
          </p:nvPr>
        </p:nvSpPr>
        <p:spPr>
          <a:xfrm>
            <a:off x="343989" y="864063"/>
            <a:ext cx="6415087" cy="5129874"/>
          </a:xfrm>
          <a:prstGeom prst="rect">
            <a:avLst/>
          </a:prstGeom>
          <a:noFill/>
          <a:ln>
            <a:noFill/>
          </a:ln>
        </p:spPr>
        <p:txBody>
          <a:bodyPr spcFirstLastPara="1" wrap="square" lIns="91425" tIns="45700" rIns="91425" bIns="45700" anchor="b" anchorCtr="0">
            <a:noAutofit/>
          </a:bodyPr>
          <a:lstStyle/>
          <a:p>
            <a:pPr lvl="0" algn="ctr">
              <a:buSzPts val="3600"/>
            </a:pPr>
            <a:r>
              <a:rPr lang="en-US" sz="3600" b="1" dirty="0"/>
              <a:t>Additional Challenges:</a:t>
            </a:r>
            <a:br>
              <a:rPr lang="en-US" sz="3600" b="1" dirty="0"/>
            </a:br>
            <a:r>
              <a:rPr lang="en-US" sz="3600" b="1" dirty="0"/>
              <a:t> </a:t>
            </a:r>
            <a:br>
              <a:rPr lang="en-US" sz="3600" b="1" dirty="0"/>
            </a:br>
            <a:r>
              <a:rPr lang="en-US" sz="3600" dirty="0"/>
              <a:t>Identifying and Understanding the Role of Disability and Equity Partners</a:t>
            </a:r>
            <a:br>
              <a:rPr lang="en-US" sz="3600" dirty="0"/>
            </a:br>
            <a:r>
              <a:rPr lang="en-US" sz="3600" dirty="0"/>
              <a:t>&amp;</a:t>
            </a:r>
            <a:br>
              <a:rPr lang="en-US" sz="3600" dirty="0"/>
            </a:br>
            <a:r>
              <a:rPr lang="en-US" sz="3600" dirty="0"/>
              <a:t>Identifying and Involving Persons with Disabilities in Community Engagement Efforts</a:t>
            </a:r>
            <a:endParaRPr sz="3600" dirty="0"/>
          </a:p>
        </p:txBody>
      </p:sp>
      <p:sp>
        <p:nvSpPr>
          <p:cNvPr id="4" name="TextBox 3">
            <a:extLst>
              <a:ext uri="{FF2B5EF4-FFF2-40B4-BE49-F238E27FC236}">
                <a16:creationId xmlns:a16="http://schemas.microsoft.com/office/drawing/2014/main" id="{D7F83BFD-D597-673E-C2D3-B85A2A5AA4EE}"/>
              </a:ext>
              <a:ext uri="{C183D7F6-B498-43B3-948B-1728B52AA6E4}">
                <adec:decorative xmlns:adec="http://schemas.microsoft.com/office/drawing/2017/decorative" val="1"/>
              </a:ext>
            </a:extLst>
          </p:cNvPr>
          <p:cNvSpPr txBox="1"/>
          <p:nvPr/>
        </p:nvSpPr>
        <p:spPr>
          <a:xfrm>
            <a:off x="7245944" y="6707529"/>
            <a:ext cx="5501640" cy="230832"/>
          </a:xfrm>
          <a:prstGeom prst="rect">
            <a:avLst/>
          </a:prstGeom>
          <a:noFill/>
        </p:spPr>
        <p:txBody>
          <a:bodyPr wrap="square" rtlCol="0">
            <a:spAutoFit/>
          </a:bodyPr>
          <a:lstStyle/>
          <a:p>
            <a:r>
              <a:rPr lang="en-US" sz="900">
                <a:hlinkClick r:id="rId3" tooltip="https://www.flickr.com/photos/zappowbang/487554961"/>
              </a:rPr>
              <a:t>This Photo</a:t>
            </a:r>
            <a:r>
              <a:rPr lang="en-US" sz="900"/>
              <a:t> by Unknown Author is licensed under </a:t>
            </a:r>
            <a:r>
              <a:rPr lang="en-US" sz="900">
                <a:hlinkClick r:id="rId4" tooltip="https://creativecommons.org/licenses/by/3.0/"/>
              </a:rPr>
              <a:t>CC BY</a:t>
            </a:r>
            <a:endParaRPr lang="en-US" sz="900"/>
          </a:p>
        </p:txBody>
      </p:sp>
      <p:pic>
        <p:nvPicPr>
          <p:cNvPr id="5" name="Picture 4">
            <a:extLst>
              <a:ext uri="{FF2B5EF4-FFF2-40B4-BE49-F238E27FC236}">
                <a16:creationId xmlns:a16="http://schemas.microsoft.com/office/drawing/2014/main" id="{12AD3CF8-6791-B598-F587-A50953CE65F4}"/>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rcRect l="23259" r="23259"/>
          <a:stretch/>
        </p:blipFill>
        <p:spPr>
          <a:xfrm>
            <a:off x="7245944" y="-65253"/>
            <a:ext cx="550164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B71548B1-0896-4599-6ED6-8C0E3FC06169}"/>
              </a:ext>
              <a:ext uri="{C183D7F6-B498-43B3-948B-1728B52AA6E4}">
                <adec:decorative xmlns:adec="http://schemas.microsoft.com/office/drawing/2017/decorative" val="1"/>
              </a:ext>
            </a:extLst>
          </p:cNvPr>
          <p:cNvSpPr txBox="1"/>
          <p:nvPr/>
        </p:nvSpPr>
        <p:spPr>
          <a:xfrm>
            <a:off x="1582163" y="8121569"/>
            <a:ext cx="5501640" cy="230832"/>
          </a:xfrm>
          <a:prstGeom prst="rect">
            <a:avLst/>
          </a:prstGeom>
          <a:noFill/>
        </p:spPr>
        <p:txBody>
          <a:bodyPr wrap="square" rtlCol="0">
            <a:spAutoFit/>
          </a:bodyPr>
          <a:lstStyle/>
          <a:p>
            <a:r>
              <a:rPr lang="en-US" sz="900">
                <a:hlinkClick r:id="rId3" tooltip="https://www.flickr.com/photos/zappowbang/487554961"/>
              </a:rPr>
              <a:t>This Photo</a:t>
            </a:r>
            <a:r>
              <a:rPr lang="en-US" sz="900"/>
              <a:t> by Unknown Author is licensed under </a:t>
            </a:r>
            <a:r>
              <a:rPr lang="en-US" sz="900">
                <a:hlinkClick r:id="rId4" tooltip="https://creativecommons.org/licenses/by/3.0/"/>
              </a:rPr>
              <a:t>CC BY</a:t>
            </a:r>
            <a:endParaRPr lang="en-US" sz="900"/>
          </a:p>
        </p:txBody>
      </p:sp>
      <p:sp>
        <p:nvSpPr>
          <p:cNvPr id="9" name="TextBox 8">
            <a:extLst>
              <a:ext uri="{FF2B5EF4-FFF2-40B4-BE49-F238E27FC236}">
                <a16:creationId xmlns:a16="http://schemas.microsoft.com/office/drawing/2014/main" id="{294FF477-2102-1735-47CD-51122D4F2F32}"/>
              </a:ext>
              <a:ext uri="{C183D7F6-B498-43B3-948B-1728B52AA6E4}">
                <adec:decorative xmlns:adec="http://schemas.microsoft.com/office/drawing/2017/decorative" val="1"/>
              </a:ext>
            </a:extLst>
          </p:cNvPr>
          <p:cNvSpPr txBox="1"/>
          <p:nvPr/>
        </p:nvSpPr>
        <p:spPr>
          <a:xfrm>
            <a:off x="7245944" y="6792747"/>
            <a:ext cx="5501640" cy="230832"/>
          </a:xfrm>
          <a:prstGeom prst="rect">
            <a:avLst/>
          </a:prstGeom>
          <a:noFill/>
        </p:spPr>
        <p:txBody>
          <a:bodyPr wrap="square" rtlCol="0">
            <a:spAutoFit/>
          </a:bodyPr>
          <a:lstStyle/>
          <a:p>
            <a:r>
              <a:rPr lang="en-US" sz="900">
                <a:hlinkClick r:id="rId6" tooltip="https://press.rebus.community/introductiontocommunitypsychology/chapter/community-organizing-partnerships-and-coalitions/"/>
              </a:rPr>
              <a:t>This Photo</a:t>
            </a:r>
            <a:r>
              <a:rPr lang="en-US" sz="900"/>
              <a:t> by Unknown Author is licensed under </a:t>
            </a:r>
            <a:r>
              <a:rPr lang="en-US" sz="900">
                <a:hlinkClick r:id="rId4" tooltip="https://creativecommons.org/licenses/by/3.0/"/>
              </a:rPr>
              <a:t>CC BY</a:t>
            </a:r>
            <a:endParaRPr lang="en-US" sz="900"/>
          </a:p>
        </p:txBody>
      </p:sp>
      <p:sp>
        <p:nvSpPr>
          <p:cNvPr id="11" name="Google Shape;78;p2">
            <a:extLst>
              <a:ext uri="{FF2B5EF4-FFF2-40B4-BE49-F238E27FC236}">
                <a16:creationId xmlns:a16="http://schemas.microsoft.com/office/drawing/2014/main" id="{6734346F-8A39-2497-8BC4-D4F2B5EFE6B7}"/>
              </a:ext>
              <a:ext uri="{C183D7F6-B498-43B3-948B-1728B52AA6E4}">
                <adec:decorative xmlns:adec="http://schemas.microsoft.com/office/drawing/2017/decorative" val="1"/>
              </a:ext>
            </a:extLst>
          </p:cNvPr>
          <p:cNvSpPr txBox="1">
            <a:spLocks noGrp="1"/>
          </p:cNvSpPr>
          <p:nvPr>
            <p:ph type="body" idx="2"/>
          </p:nvPr>
        </p:nvSpPr>
        <p:spPr>
          <a:xfrm>
            <a:off x="594360" y="-65253"/>
            <a:ext cx="2815590" cy="378535"/>
          </a:xfrm>
          <a:prstGeom prst="rect">
            <a:avLst/>
          </a:prstGeom>
          <a:solidFill>
            <a:schemeClr val="accent1">
              <a:lumMod val="75000"/>
            </a:schemeClr>
          </a:solidFill>
          <a:ln>
            <a:noFill/>
          </a:ln>
        </p:spPr>
        <p:txBody>
          <a:bodyPr spcFirstLastPara="1" wrap="square" lIns="182875" tIns="91425" rIns="182875" bIns="91425" anchor="t" anchorCtr="1">
            <a:spAutoFit/>
          </a:bodyPr>
          <a:lstStyle/>
          <a:p>
            <a:pPr marL="228600" lvl="0" indent="-228600" algn="l" rtl="0">
              <a:lnSpc>
                <a:spcPct val="90000"/>
              </a:lnSpc>
              <a:spcBef>
                <a:spcPts val="0"/>
              </a:spcBef>
              <a:spcAft>
                <a:spcPts val="0"/>
              </a:spcAft>
              <a:buSzPts val="1400"/>
              <a:buNone/>
            </a:pPr>
            <a:r>
              <a:rPr lang="en-US" dirty="0"/>
              <a:t>Equitable Access</a:t>
            </a:r>
            <a:endParaRPr dirty="0"/>
          </a:p>
        </p:txBody>
      </p:sp>
    </p:spTree>
    <p:extLst>
      <p:ext uri="{BB962C8B-B14F-4D97-AF65-F5344CB8AC3E}">
        <p14:creationId xmlns:p14="http://schemas.microsoft.com/office/powerpoint/2010/main" val="3990550544"/>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b3626e8-0309-49c4-928d-4ef191e4acb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490465E961BF49AB720392FB86EA60" ma:contentTypeVersion="13" ma:contentTypeDescription="Create a new document." ma:contentTypeScope="" ma:versionID="7d47bf95345cfa7c3956ecda59ab2edf">
  <xsd:schema xmlns:xsd="http://www.w3.org/2001/XMLSchema" xmlns:xs="http://www.w3.org/2001/XMLSchema" xmlns:p="http://schemas.microsoft.com/office/2006/metadata/properties" xmlns:ns2="ab3626e8-0309-49c4-928d-4ef191e4acb6" xmlns:ns3="d4c06181-56c6-41fd-b722-f6f467f7106a" targetNamespace="http://schemas.microsoft.com/office/2006/metadata/properties" ma:root="true" ma:fieldsID="9e42a91211e2377d4fe17a315f90dc76" ns2:_="" ns3:_="">
    <xsd:import namespace="ab3626e8-0309-49c4-928d-4ef191e4acb6"/>
    <xsd:import namespace="d4c06181-56c6-41fd-b722-f6f467f710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3626e8-0309-49c4-928d-4ef191e4ac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c2dd9a6-8483-4555-a8f4-00fbe5822b5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c06181-56c6-41fd-b722-f6f467f7106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33EEBA-C589-4812-B379-2C41EFD1ADE4}">
  <ds:schemaRefs>
    <ds:schemaRef ds:uri="http://schemas.microsoft.com/office/2006/metadata/properties"/>
    <ds:schemaRef ds:uri="http://schemas.microsoft.com/office/infopath/2007/PartnerControls"/>
    <ds:schemaRef ds:uri="ab3626e8-0309-49c4-928d-4ef191e4acb6"/>
  </ds:schemaRefs>
</ds:datastoreItem>
</file>

<file path=customXml/itemProps2.xml><?xml version="1.0" encoding="utf-8"?>
<ds:datastoreItem xmlns:ds="http://schemas.openxmlformats.org/officeDocument/2006/customXml" ds:itemID="{701192E8-42D0-4E46-84FC-3DCB57D60D66}">
  <ds:schemaRefs>
    <ds:schemaRef ds:uri="http://schemas.microsoft.com/sharepoint/v3/contenttype/forms"/>
  </ds:schemaRefs>
</ds:datastoreItem>
</file>

<file path=customXml/itemProps3.xml><?xml version="1.0" encoding="utf-8"?>
<ds:datastoreItem xmlns:ds="http://schemas.openxmlformats.org/officeDocument/2006/customXml" ds:itemID="{650C1965-DBA4-4D20-A541-CD35380B3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3626e8-0309-49c4-928d-4ef191e4acb6"/>
    <ds:schemaRef ds:uri="d4c06181-56c6-41fd-b722-f6f467f710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Parcel</Template>
  <TotalTime>2597</TotalTime>
  <Words>3142</Words>
  <Application>Microsoft Office PowerPoint</Application>
  <PresentationFormat>Widescreen</PresentationFormat>
  <Paragraphs>295</Paragraphs>
  <Slides>31</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din-next-w01-light</vt:lpstr>
      <vt:lpstr>Helvetica</vt:lpstr>
      <vt:lpstr>MercurySSm-Book-Pro_Web</vt:lpstr>
      <vt:lpstr>Noto Sans</vt:lpstr>
      <vt:lpstr>Open Sans</vt:lpstr>
      <vt:lpstr>Rockwell Condensed</vt:lpstr>
      <vt:lpstr>Söhne</vt:lpstr>
      <vt:lpstr>Office Theme</vt:lpstr>
      <vt:lpstr>Equitable Access to Active Transportation for Persons with Disabilities </vt:lpstr>
      <vt:lpstr>"Accessibility is not a privilege; it is a fundamental right. Ensuring that every individual, regardless of their abilities, has equal access to our public spaces and transportation systems isn't just about compliance—it's about affirming dignity, promoting independence, and building a truly inclusive society."– Anonymous.</vt:lpstr>
      <vt:lpstr>What is Equity?</vt:lpstr>
      <vt:lpstr>What is Transportation Equity?</vt:lpstr>
      <vt:lpstr>Many transportation professionals often are unaware or simply ignore existing data on active transportation accessibility for persons with disabilities.</vt:lpstr>
      <vt:lpstr>How Might We Redesign for All?</vt:lpstr>
      <vt:lpstr>How Might We Redesign for All? (part 2)</vt:lpstr>
      <vt:lpstr>Data on Active Transportation Accessibility for Persons with Disabilities</vt:lpstr>
      <vt:lpstr>Additional Challenges:   Identifying and Understanding the Role of Disability and Equity Partners &amp; Identifying and Involving Persons with Disabilities in Community Engagement Efforts</vt:lpstr>
      <vt:lpstr>The rate of children with a disability experiencing two or more stressful events chart</vt:lpstr>
      <vt:lpstr>percentage of people in the U.S. who had a disability and were obese chart</vt:lpstr>
      <vt:lpstr>Multi-jurisdictional Example:  Proposed Essex-Hudson Greenway Project in Northern New Jersey</vt:lpstr>
      <vt:lpstr>The Proposed Essex-Hudson Greenway Project</vt:lpstr>
      <vt:lpstr>The Proposed Essex-Hudson Greenway Project (part 2)</vt:lpstr>
      <vt:lpstr>The Proposed Essex-Hudson Greenway Project (part 3)</vt:lpstr>
      <vt:lpstr>Spatial cluster-outlier analysis of disability type</vt:lpstr>
      <vt:lpstr>Municipal Example:  The City of Savannah, Georgia</vt:lpstr>
      <vt:lpstr>Bowles C. Ford Park</vt:lpstr>
      <vt:lpstr>Before after renderings</vt:lpstr>
      <vt:lpstr>20</vt:lpstr>
      <vt:lpstr>Renderings showing usability enhancements</vt:lpstr>
      <vt:lpstr>Kennedy Park</vt:lpstr>
      <vt:lpstr>Before after renderings of Kennedy Park</vt:lpstr>
      <vt:lpstr>renderings showing usability enhancements for Kennedy Park</vt:lpstr>
      <vt:lpstr>Rural Example: Noxubee County, Mississippi </vt:lpstr>
      <vt:lpstr>“To understand the world, you must first understand a place like Mississippi!”</vt:lpstr>
      <vt:lpstr>Noxubee County Active Transportation Plan</vt:lpstr>
      <vt:lpstr>Noxubee County Active Transportation Plan (part 2)</vt:lpstr>
      <vt:lpstr>Noxubee County Active Transportation Plan (part 3)</vt:lpstr>
      <vt:lpstr>Noxubee County Active Transportation Plan (part 4)</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mc850</dc:creator>
  <cp:lastModifiedBy>Poelstra, James</cp:lastModifiedBy>
  <cp:revision>34</cp:revision>
  <dcterms:created xsi:type="dcterms:W3CDTF">2022-08-25T05:22:46Z</dcterms:created>
  <dcterms:modified xsi:type="dcterms:W3CDTF">2024-05-13T20:00:19Z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0x0101008A490465E961BF49AB720392FB86EA60</vt:lpwstr>
  </property>
  <property fmtid="{D5CDD505-2E9C-101B-9397-08002B2CF9AE}" pid="3" name="MediaServiceImageTags">
    <vt:lpwstr/>
  </property>
</Properties>
</file>