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7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1" r:id="rId11"/>
    <p:sldId id="30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279"/>
    <p:restoredTop sz="95890"/>
  </p:normalViewPr>
  <p:slideViewPr>
    <p:cSldViewPr snapToGrid="0" showGuides="1">
      <p:cViewPr varScale="1">
        <p:scale>
          <a:sx n="79" d="100"/>
          <a:sy n="79" d="100"/>
        </p:scale>
        <p:origin x="72" y="4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AD0FD-4B82-4A66-92CD-FD0F84CCF8DF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CFB7D-7044-4F21-A281-C3C778983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61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2cadf6c7b2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2cadf6c7b2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A93E3-0634-09DC-C8F9-2AA67756E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E51EC0-31DC-81CA-3815-82CD28EB56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A0917-A09D-F570-22D0-9C7F10CC4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1C67-F20F-AA4D-AE89-9BD013B89FF5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E842D-2EAD-AFBC-D12A-F1598355B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75ECF-5FB1-B30F-3E60-9D4722BF4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7E4A7-3BA0-AA4E-9A24-4012DFBE9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17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E7D2C-F7B0-2097-A412-8FD4844F7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4B925C-F277-38C6-89BB-9A1694DF5F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25E73-CC31-DDD8-DFF6-DFF5CEBA4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1C67-F20F-AA4D-AE89-9BD013B89FF5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7986A-3E2A-79B4-A1A4-B62BB306A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E8215-D297-99E5-947B-D47D89575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7E4A7-3BA0-AA4E-9A24-4012DFBE9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06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CEC90C-CAFD-2A65-CC3E-3EEED585ED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7C0A5A-0378-5BA4-1CE8-FDA06D02A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36544-355C-FA33-124F-82AFB903B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1C67-F20F-AA4D-AE89-9BD013B89FF5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DABE0-50F2-EE9B-57F5-A7252B826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BC710-DFC7-30AB-2DE4-DDBA9725B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7E4A7-3BA0-AA4E-9A24-4012DFBE9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969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71A3D"/>
              </a:buClr>
              <a:buSzPts val="6000"/>
              <a:buFont typeface="Arial"/>
              <a:buNone/>
              <a:defRPr sz="6000" b="1">
                <a:solidFill>
                  <a:srgbClr val="871A3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401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613E0-6020-8663-A7D8-01FD2D4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9EA04-12DE-451E-244E-C4C5C0D2D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9103E-50DE-44BB-6DEE-2954AF7E8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1C67-F20F-AA4D-AE89-9BD013B89FF5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9CABD-E037-A1AA-C471-8950E90A7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CF60E-A02D-7CA8-A8C7-A31FB9E27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7E4A7-3BA0-AA4E-9A24-4012DFBE9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13BDC-1BDF-B5A3-EFCD-3F839AA24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AC4B5-044E-CC96-7141-EF2D505D4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EEA79-2C1A-95F5-FEDE-6C9F88CB9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1C67-F20F-AA4D-AE89-9BD013B89FF5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A07C4-001F-A8B0-A417-EDC424BEB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29D7C-5F3A-10B7-0864-CAD5AA970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7E4A7-3BA0-AA4E-9A24-4012DFBE9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89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92E57-2CBB-9BD8-B5D7-0A0E113B1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95A4E-70CD-32E7-605B-F8B9378A21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83BC5C-4CA6-53E7-A7F4-A6C62AB99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0EBFA-4F20-20AF-9D82-80ABA0FB7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1C67-F20F-AA4D-AE89-9BD013B89FF5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0E613E-AE12-1ED7-6B5A-77F8A4DD8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61FC0-A80D-EF70-75E6-B56BF7B91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7E4A7-3BA0-AA4E-9A24-4012DFBE9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88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0D982-7D6C-1DAB-179D-D777EFFD5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17D7F-AF4E-A874-1CDF-7036EE0BF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D15EF-EF5D-EA42-8FA3-8672EB2EB3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AD9F58-4B5D-769B-C88E-1EBB178823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B592EB-D20F-8062-7316-795CD9326D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C8E25A-BB63-495D-E06F-48F096CFB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1C67-F20F-AA4D-AE89-9BD013B89FF5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53D551-2E53-6AEB-26FF-C3CCF7268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80120D-BCA7-AC71-DDA7-E2A31FEDD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7E4A7-3BA0-AA4E-9A24-4012DFBE9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1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E41E4-3163-5101-AA25-AC4600103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ECF22A-E590-AAD5-0718-5BDDE6370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1C67-F20F-AA4D-AE89-9BD013B89FF5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AA6F57-A5CE-BE2D-D2B0-32E3F04FD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04290E-DB87-536D-5F81-8728A323E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7E4A7-3BA0-AA4E-9A24-4012DFBE9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96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B6457E-D736-8122-3EF7-B78582C80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1C67-F20F-AA4D-AE89-9BD013B89FF5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C8AE15-D49D-0B43-61AA-68C1E33C1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664805-8405-F054-8CDD-594A3C2CD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7E4A7-3BA0-AA4E-9A24-4012DFBE9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81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6042E-04C6-A797-5BAF-5368BFF81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62B3C-550D-EF52-B0B3-0F4F41606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F7DFE1-73FD-AE28-09D0-55E98CEC81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0654A-74B0-385B-3033-6288031A4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1C67-F20F-AA4D-AE89-9BD013B89FF5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9A6668-588F-EAEB-64CE-B9F401AC5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8BE64-CE07-2C6C-F38D-57F2B2271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7E4A7-3BA0-AA4E-9A24-4012DFBE9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37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13F5C-1262-1585-802A-A2CAF6FA0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1A16EA-81AF-F886-5AF4-FD28FACA74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C1B016-316C-8566-F3EF-B7095616A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34D50D-9B85-0F61-B610-80348E6FB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1C67-F20F-AA4D-AE89-9BD013B89FF5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3A447D-92AA-678F-BC2D-A1CF8A8BE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02CD63-1B7E-6A0E-50F9-B86F0EA73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7E4A7-3BA0-AA4E-9A24-4012DFBE9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0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708529-CCB0-BBF5-7D23-6A8A76636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9B02C-27D8-7C6E-89A6-0266B528A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C7B3F-8D1D-4604-7F30-1EB21DA346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551C67-F20F-AA4D-AE89-9BD013B89FF5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0BAFD-D182-0F9E-1C26-0C060D6097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043AE-99C4-41DF-17BF-0D72B11015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E7E4A7-3BA0-AA4E-9A24-4012DFBE9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cil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2cadf6c7b29_0_5"/>
          <p:cNvSpPr txBox="1">
            <a:spLocks noGrp="1"/>
          </p:cNvSpPr>
          <p:nvPr>
            <p:ph type="ctrTitle"/>
          </p:nvPr>
        </p:nvSpPr>
        <p:spPr>
          <a:xfrm>
            <a:off x="1524000" y="1523996"/>
            <a:ext cx="9144000" cy="1500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Theo Braddy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g2cadf6c7b29_0_5"/>
          <p:cNvSpPr txBox="1">
            <a:spLocks noGrp="1"/>
          </p:cNvSpPr>
          <p:nvPr>
            <p:ph type="subTitle" idx="4294967295"/>
          </p:nvPr>
        </p:nvSpPr>
        <p:spPr>
          <a:xfrm>
            <a:off x="1524000" y="3602050"/>
            <a:ext cx="4053000" cy="1655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/>
              <a:t>National Council on Independent Living (NCIL)</a:t>
            </a:r>
            <a:endParaRPr sz="2500"/>
          </a:p>
        </p:txBody>
      </p:sp>
      <p:sp>
        <p:nvSpPr>
          <p:cNvPr id="345" name="Google Shape;345;g2cadf6c7b29_0_5"/>
          <p:cNvSpPr txBox="1"/>
          <p:nvPr/>
        </p:nvSpPr>
        <p:spPr>
          <a:xfrm>
            <a:off x="4450500" y="4895850"/>
            <a:ext cx="3291000" cy="9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500" u="sng">
                <a:solidFill>
                  <a:schemeClr val="hlink"/>
                </a:solidFill>
                <a:hlinkClick r:id="rId3"/>
              </a:rPr>
              <a:t>https://ncil.org/</a:t>
            </a:r>
            <a:r>
              <a:rPr lang="en-US" sz="2500">
                <a:solidFill>
                  <a:schemeClr val="dk1"/>
                </a:solidFill>
              </a:rPr>
              <a:t> </a:t>
            </a:r>
            <a:endParaRPr sz="2800">
              <a:solidFill>
                <a:schemeClr val="dk1"/>
              </a:solidFill>
            </a:endParaRPr>
          </a:p>
        </p:txBody>
      </p:sp>
      <p:sp>
        <p:nvSpPr>
          <p:cNvPr id="346" name="Google Shape;346;g2cadf6c7b29_0_5"/>
          <p:cNvSpPr txBox="1">
            <a:spLocks noGrp="1"/>
          </p:cNvSpPr>
          <p:nvPr>
            <p:ph type="subTitle" idx="4294967295"/>
          </p:nvPr>
        </p:nvSpPr>
        <p:spPr>
          <a:xfrm>
            <a:off x="7191375" y="3602050"/>
            <a:ext cx="4053000" cy="1066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/>
              <a:t>Consejo Nacional de Vida Independiente</a:t>
            </a:r>
            <a:endParaRPr sz="25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7D2FB8-FB3C-74E9-FF8A-DF01111534B8}"/>
              </a:ext>
            </a:extLst>
          </p:cNvPr>
          <p:cNvSpPr txBox="1"/>
          <p:nvPr/>
        </p:nvSpPr>
        <p:spPr>
          <a:xfrm>
            <a:off x="1880049" y="5962650"/>
            <a:ext cx="878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© National Council on Independent Living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E0335-DBDD-87F6-4A02-317090277302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 19 – A Good Example</a:t>
            </a:r>
            <a:endParaRPr lang="en-US" sz="4800" b="0" i="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36A17-AE04-DC1D-82C8-7284F8381B7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3200" dirty="0">
              <a:solidFill>
                <a:schemeClr val="accent5"/>
              </a:solidFill>
              <a:effectLst/>
              <a:latin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People with disabilities (</a:t>
            </a:r>
            <a:r>
              <a:rPr lang="en-US" sz="3200" dirty="0" err="1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PwD</a:t>
            </a:r>
            <a: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) were an afterthought. </a:t>
            </a:r>
            <a:b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</a:br>
            <a:endParaRPr lang="en-US" sz="3200" dirty="0">
              <a:solidFill>
                <a:schemeClr val="accent5"/>
              </a:solidFill>
              <a:effectLst/>
              <a:latin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3200" dirty="0" err="1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PwD</a:t>
            </a:r>
            <a: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 were not included in the planning. </a:t>
            </a:r>
          </a:p>
          <a:p>
            <a:pPr marL="0" indent="0" algn="ctr">
              <a:buNone/>
            </a:pPr>
            <a:b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</a:br>
            <a:r>
              <a:rPr lang="en-US" sz="3200" dirty="0" err="1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PwD</a:t>
            </a:r>
            <a: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 voices were not heard.</a:t>
            </a:r>
          </a:p>
          <a:p>
            <a:pPr marL="0" indent="0" algn="ctr">
              <a:buNone/>
            </a:pPr>
            <a:endParaRPr lang="en-US" sz="3200" dirty="0">
              <a:solidFill>
                <a:schemeClr val="accent5"/>
              </a:solidFill>
              <a:effectLst/>
              <a:latin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3200" dirty="0" err="1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PwD</a:t>
            </a:r>
            <a: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 did not </a:t>
            </a:r>
            <a:r>
              <a:rPr lang="en-US" sz="3200" dirty="0">
                <a:solidFill>
                  <a:schemeClr val="accent5"/>
                </a:solidFill>
                <a:latin typeface="Helvetica Neue" panose="02000503000000020004" pitchFamily="2" charset="0"/>
              </a:rPr>
              <a:t>have </a:t>
            </a:r>
            <a: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access to all the vaccines and treatments.</a:t>
            </a:r>
          </a:p>
          <a:p>
            <a:pPr marL="0" indent="0" algn="ctr">
              <a:buNone/>
            </a:pPr>
            <a:b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</a:br>
            <a:endParaRPr lang="en-US" sz="3200" dirty="0">
              <a:solidFill>
                <a:schemeClr val="accent5"/>
              </a:solidFill>
              <a:effectLst/>
              <a:latin typeface="Helvetica Neue" panose="02000503000000020004" pitchFamily="2" charset="0"/>
            </a:endParaRPr>
          </a:p>
          <a:p>
            <a:pPr marL="0" indent="0" algn="ctr">
              <a:buNone/>
            </a:pPr>
            <a:endParaRPr lang="en-US" sz="3200" b="0" i="0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b="0" i="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728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E0335-DBDD-87F6-4A02-317090277302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 – A Good Example</a:t>
            </a:r>
            <a:endParaRPr lang="en-US" sz="4800" b="0" i="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36A17-AE04-DC1D-82C8-7284F8381B7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n-US" sz="3200" dirty="0">
              <a:solidFill>
                <a:schemeClr val="accent5"/>
              </a:solidFill>
              <a:effectLst/>
              <a:latin typeface="Helvetica Neue" panose="02000503000000020004" pitchFamily="2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200" dirty="0" err="1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PwD</a:t>
            </a:r>
            <a: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 definitely were not treated fairly- they were put into Congregate settings where COVID-19 spread, and too many died. </a:t>
            </a:r>
          </a:p>
          <a:p>
            <a:pPr marL="0" indent="0" algn="ctr">
              <a:lnSpc>
                <a:spcPct val="120000"/>
              </a:lnSpc>
              <a:buNone/>
            </a:pPr>
            <a:endParaRPr lang="en-US" sz="3200" dirty="0">
              <a:solidFill>
                <a:schemeClr val="accent5"/>
              </a:solidFill>
              <a:effectLst/>
              <a:latin typeface="Helvetica Neue" panose="02000503000000020004" pitchFamily="2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Medical professionals were instructed to treat abled-bodied patients before they treated </a:t>
            </a:r>
            <a:r>
              <a:rPr lang="en-US" sz="3200" dirty="0" err="1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PwD</a:t>
            </a:r>
            <a: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 because patients without disabilities have more to offer society. </a:t>
            </a:r>
          </a:p>
          <a:p>
            <a:pPr marL="0" indent="0" algn="ctr">
              <a:buNone/>
            </a:pPr>
            <a:b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</a:br>
            <a:endParaRPr lang="en-US" sz="3200" dirty="0">
              <a:solidFill>
                <a:schemeClr val="accent5"/>
              </a:solidFill>
              <a:effectLst/>
              <a:latin typeface="Helvetica Neue" panose="02000503000000020004" pitchFamily="2" charset="0"/>
            </a:endParaRPr>
          </a:p>
          <a:p>
            <a:pPr marL="0" indent="0" algn="ctr">
              <a:buNone/>
            </a:pPr>
            <a:endParaRPr lang="en-US" sz="3200" b="0" i="0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b="0" i="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005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E0335-DBDD-87F6-4A02-317090277302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Disability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36A17-AE04-DC1D-82C8-7284F8381B7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We never see anyone with a disability come through our doors. </a:t>
            </a:r>
          </a:p>
          <a:p>
            <a:pPr marL="0" indent="0" algn="ctr">
              <a:buNone/>
            </a:pPr>
            <a:endParaRPr lang="en-US" sz="32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 use the right language for them. </a:t>
            </a:r>
          </a:p>
          <a:p>
            <a:pPr marL="0" indent="0" algn="ctr">
              <a:buNone/>
            </a:pPr>
            <a:endParaRPr lang="en-US" sz="32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Besides, it only words</a:t>
            </a:r>
          </a:p>
          <a:p>
            <a:pPr marL="0" indent="0" algn="ctr">
              <a:buNone/>
            </a:pPr>
            <a:endParaRPr lang="en-US" sz="3200" b="0" i="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b="0" i="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599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E0335-DBDD-87F6-4A02-317090277302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Why do we need DEIA?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36A17-AE04-DC1D-82C8-7284F8381B7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 need Diversity, Equity, Inclusion, and Accessibility as a matter of necessity because different groups, women, people of color, LGBTQ+, and especially People with 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Disabilities </a:t>
            </a:r>
            <a:r>
              <a:rPr lang="en-US" sz="32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have been unfairly discriminated against and denied opportunities and human rights for far too long.</a:t>
            </a:r>
          </a:p>
          <a:p>
            <a:pPr marL="0" indent="0" algn="ctr">
              <a:buNone/>
            </a:pPr>
            <a:endParaRPr lang="en-US" sz="3200" b="0" i="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b="0" i="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94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E0335-DBDD-87F6-4A02-317090277302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Why do we need DEIA?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36A17-AE04-DC1D-82C8-7284F8381B7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We all suffer when people of all backgrounds aren't able to contribute their voices, insights, and talents to our organizations and communities.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3200" dirty="0">
              <a:solidFill>
                <a:schemeClr val="accent5"/>
              </a:solidFill>
              <a:latin typeface="Helvetica Neue" panose="02000503000000020004" pitchFamily="2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You have been taught and conditioned to believe that one group of people is better than another. 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3200" dirty="0">
              <a:solidFill>
                <a:schemeClr val="accent5"/>
              </a:solidFill>
              <a:effectLst/>
              <a:latin typeface="Helvetica Neue" panose="02000503000000020004" pitchFamily="2" charset="0"/>
            </a:endParaRPr>
          </a:p>
          <a:p>
            <a:pPr marL="0" indent="0" algn="ctr">
              <a:buNone/>
            </a:pPr>
            <a:endParaRPr lang="en-US" sz="3200" b="0" i="0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b="0" i="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423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E0335-DBDD-87F6-4A02-317090277302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Why do we need DEIA?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36A17-AE04-DC1D-82C8-7284F8381B7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>
              <a:solidFill>
                <a:schemeClr val="accent5"/>
              </a:solidFill>
              <a:effectLst/>
              <a:latin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What you have learned can be unlearned. </a:t>
            </a:r>
          </a:p>
          <a:p>
            <a:pPr marL="0" indent="0" algn="ctr">
              <a:buNone/>
            </a:pPr>
            <a:b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</a:br>
            <a: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Whose voices are you missing? </a:t>
            </a:r>
            <a:b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</a:br>
            <a:endParaRPr lang="en-US" sz="3200" dirty="0">
              <a:solidFill>
                <a:schemeClr val="accent5"/>
              </a:solidFill>
              <a:effectLst/>
              <a:latin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What are you doing? </a:t>
            </a:r>
          </a:p>
          <a:p>
            <a:pPr marL="0" indent="0" algn="ctr">
              <a:buNone/>
            </a:pPr>
            <a:endParaRPr lang="en-US" sz="3200" dirty="0">
              <a:solidFill>
                <a:schemeClr val="accent5"/>
              </a:solidFill>
              <a:latin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You can either attract or repel people with disabilities! 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3200" dirty="0">
              <a:solidFill>
                <a:schemeClr val="accent5"/>
              </a:solidFill>
              <a:effectLst/>
              <a:latin typeface="Helvetica Neue" panose="02000503000000020004" pitchFamily="2" charset="0"/>
            </a:endParaRPr>
          </a:p>
          <a:p>
            <a:pPr marL="0" indent="0" algn="ctr">
              <a:buNone/>
            </a:pPr>
            <a:endParaRPr lang="en-US" sz="3200" b="0" i="0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b="0" i="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477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E0335-DBDD-87F6-4A02-317090277302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</a:t>
            </a:r>
            <a:r>
              <a:rPr 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DEIA?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36A17-AE04-DC1D-82C8-7284F8381B7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sz="3200" dirty="0">
              <a:solidFill>
                <a:schemeClr val="accent5"/>
              </a:solidFill>
              <a:effectLst/>
              <a:latin typeface="Helvetica Neue" panose="02000503000000020004" pitchFamily="2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200" b="1" u="sng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Diversity</a:t>
            </a:r>
            <a: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 speaks to what your organization looks like.</a:t>
            </a:r>
          </a:p>
          <a:p>
            <a:pPr marL="0" indent="0" algn="ctr">
              <a:lnSpc>
                <a:spcPct val="120000"/>
              </a:lnSpc>
              <a:buNone/>
            </a:pPr>
            <a:endParaRPr lang="en-US" sz="3200" dirty="0">
              <a:solidFill>
                <a:schemeClr val="accent5"/>
              </a:solidFill>
              <a:effectLst/>
              <a:latin typeface="Helvetica Neue" panose="02000503000000020004" pitchFamily="2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200" dirty="0">
                <a:solidFill>
                  <a:schemeClr val="accent5"/>
                </a:solidFill>
                <a:latin typeface="Helvetica Neue" panose="02000503000000020004" pitchFamily="2" charset="0"/>
              </a:rPr>
              <a:t>Look around the boardroom – is everyone the same?</a:t>
            </a:r>
            <a: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 </a:t>
            </a:r>
          </a:p>
          <a:p>
            <a:pPr marL="0" indent="0" algn="ctr">
              <a:lnSpc>
                <a:spcPct val="120000"/>
              </a:lnSpc>
              <a:buNone/>
            </a:pPr>
            <a:endParaRPr lang="en-US" sz="3200" dirty="0">
              <a:solidFill>
                <a:schemeClr val="accent5"/>
              </a:solidFill>
              <a:effectLst/>
              <a:latin typeface="Helvetica Neue" panose="02000503000000020004" pitchFamily="2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Is everyone from the same race and background, all non-disabled?</a:t>
            </a:r>
            <a:b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</a:br>
            <a:endParaRPr lang="en-US" sz="3200" dirty="0">
              <a:solidFill>
                <a:schemeClr val="accent5"/>
              </a:solidFill>
              <a:effectLst/>
              <a:latin typeface="Helvetica Neue" panose="02000503000000020004" pitchFamily="2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Who is missing? </a:t>
            </a:r>
            <a:b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</a:br>
            <a:endParaRPr lang="en-US" sz="3200" dirty="0">
              <a:solidFill>
                <a:schemeClr val="accent5"/>
              </a:solidFill>
              <a:effectLst/>
              <a:latin typeface="Helvetica Neue" panose="02000503000000020004" pitchFamily="2" charset="0"/>
            </a:endParaRPr>
          </a:p>
          <a:p>
            <a:pPr marL="0" indent="0" algn="ctr">
              <a:buNone/>
            </a:pPr>
            <a:endParaRPr lang="en-US" sz="3200" b="0" i="0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b="0" i="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470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E0335-DBDD-87F6-4A02-317090277302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</a:t>
            </a:r>
            <a:r>
              <a:rPr 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DEIA?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36A17-AE04-DC1D-82C8-7284F8381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endParaRPr lang="en-US" sz="3200" dirty="0">
              <a:solidFill>
                <a:schemeClr val="accent5"/>
              </a:solidFill>
              <a:effectLst/>
              <a:latin typeface="Helvetica Neue" panose="02000503000000020004" pitchFamily="2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200" b="1" u="sng" dirty="0">
                <a:solidFill>
                  <a:schemeClr val="accent5"/>
                </a:solidFill>
                <a:latin typeface="Helvetica Neue" panose="02000503000000020004" pitchFamily="2" charset="0"/>
              </a:rPr>
              <a:t>Equity</a:t>
            </a:r>
            <a: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 speaks to fairness.</a:t>
            </a:r>
          </a:p>
          <a:p>
            <a:pPr marL="0" indent="0" algn="ctr">
              <a:lnSpc>
                <a:spcPct val="120000"/>
              </a:lnSpc>
              <a:buNone/>
            </a:pPr>
            <a:endParaRPr lang="en-US" sz="3200" dirty="0">
              <a:solidFill>
                <a:schemeClr val="accent5"/>
              </a:solidFill>
              <a:effectLst/>
              <a:latin typeface="Helvetica Neue" panose="02000503000000020004" pitchFamily="2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Let's say your organization recognized that diversity is needed, so hire someone with a disability.</a:t>
            </a:r>
          </a:p>
          <a:p>
            <a:pPr marL="0" indent="0" algn="ctr">
              <a:lnSpc>
                <a:spcPct val="120000"/>
              </a:lnSpc>
              <a:buNone/>
            </a:pPr>
            <a:endParaRPr lang="en-US" sz="3200" dirty="0">
              <a:solidFill>
                <a:schemeClr val="accent5"/>
              </a:solidFill>
              <a:effectLst/>
              <a:latin typeface="Helvetica Neue" panose="02000503000000020004" pitchFamily="2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200" dirty="0">
                <a:solidFill>
                  <a:schemeClr val="accent5"/>
                </a:solidFill>
                <a:latin typeface="Helvetica Neue" panose="02000503000000020004" pitchFamily="2" charset="0"/>
              </a:rPr>
              <a:t>But you pay that particular staff with a disability subminimum wage. </a:t>
            </a:r>
            <a:b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</a:br>
            <a:endParaRPr lang="en-US" sz="3200" dirty="0">
              <a:solidFill>
                <a:schemeClr val="accent5"/>
              </a:solidFill>
              <a:effectLst/>
              <a:latin typeface="Helvetica Neue" panose="02000503000000020004" pitchFamily="2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200" dirty="0">
                <a:solidFill>
                  <a:schemeClr val="accent5"/>
                </a:solidFill>
                <a:latin typeface="Helvetica Neue" panose="02000503000000020004" pitchFamily="2" charset="0"/>
              </a:rPr>
              <a:t>That is not equity of wages.</a:t>
            </a:r>
            <a:endParaRPr lang="en-US" sz="3200" dirty="0">
              <a:solidFill>
                <a:schemeClr val="accent5"/>
              </a:solidFill>
              <a:effectLst/>
              <a:latin typeface="Helvetica Neue" panose="02000503000000020004" pitchFamily="2" charset="0"/>
            </a:endParaRPr>
          </a:p>
          <a:p>
            <a:pPr marL="0" indent="0" algn="ctr">
              <a:buNone/>
            </a:pPr>
            <a:endParaRPr lang="en-US" sz="3200" b="0" i="0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b="0" i="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184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E0335-DBDD-87F6-4A02-317090277302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</a:t>
            </a:r>
            <a:r>
              <a:rPr 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DEIA?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36A17-AE04-DC1D-82C8-7284F8381B7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3200" dirty="0">
              <a:solidFill>
                <a:schemeClr val="accent5"/>
              </a:solidFill>
              <a:effectLst/>
              <a:latin typeface="Helvetica Neue" panose="02000503000000020004" pitchFamily="2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3200" b="1" u="sng" dirty="0">
                <a:solidFill>
                  <a:schemeClr val="accent5"/>
                </a:solidFill>
                <a:latin typeface="Helvetica Neue" panose="02000503000000020004" pitchFamily="2" charset="0"/>
              </a:rPr>
              <a:t>Inclusion</a:t>
            </a:r>
            <a: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 speaks to a </a:t>
            </a:r>
            <a:r>
              <a:rPr lang="en-US" sz="3200" dirty="0">
                <a:solidFill>
                  <a:schemeClr val="accent5"/>
                </a:solidFill>
                <a:latin typeface="Helvetica Neue" panose="02000503000000020004" pitchFamily="2" charset="0"/>
              </a:rPr>
              <a:t>sense of belonging</a:t>
            </a:r>
            <a: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.</a:t>
            </a:r>
          </a:p>
          <a:p>
            <a:pPr marL="0" indent="0" algn="ctr">
              <a:lnSpc>
                <a:spcPct val="110000"/>
              </a:lnSpc>
              <a:buNone/>
            </a:pPr>
            <a:endParaRPr lang="en-US" sz="3200" dirty="0">
              <a:solidFill>
                <a:schemeClr val="accent5"/>
              </a:solidFill>
              <a:effectLst/>
              <a:latin typeface="Helvetica Neue" panose="02000503000000020004" pitchFamily="2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It speaks to feeling safe and comfortable, to bring their best selves.</a:t>
            </a:r>
            <a:b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</a:br>
            <a:endParaRPr lang="en-US" sz="3200" dirty="0">
              <a:solidFill>
                <a:schemeClr val="accent5"/>
              </a:solidFill>
              <a:effectLst/>
              <a:latin typeface="Helvetica Neue" panose="02000503000000020004" pitchFamily="2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3200" dirty="0">
                <a:solidFill>
                  <a:schemeClr val="accent5"/>
                </a:solidFill>
                <a:latin typeface="Helvetica Neue" panose="02000503000000020004" pitchFamily="2" charset="0"/>
              </a:rPr>
              <a:t>People with disabilities </a:t>
            </a:r>
            <a: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contribute at their highest level because when they do, they thrive, and so does the entire organization or community they are a part of.</a:t>
            </a:r>
          </a:p>
          <a:p>
            <a:pPr marL="0" indent="0" algn="ctr">
              <a:buNone/>
            </a:pPr>
            <a:endParaRPr lang="en-US" sz="3200" b="0" i="0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b="0" i="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34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E0335-DBDD-87F6-4A02-317090277302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</a:t>
            </a:r>
            <a:r>
              <a:rPr lang="en-US" sz="4800" b="0" i="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DEIA?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36A17-AE04-DC1D-82C8-7284F8381B7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3200" dirty="0">
              <a:solidFill>
                <a:schemeClr val="accent5"/>
              </a:solidFill>
              <a:effectLst/>
              <a:latin typeface="Helvetica Neue" panose="02000503000000020004" pitchFamily="2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>
                <a:solidFill>
                  <a:schemeClr val="accent5"/>
                </a:solidFill>
                <a:latin typeface="Helvetica Neue" panose="02000503000000020004" pitchFamily="2" charset="0"/>
              </a:rPr>
              <a:t>Lastly,</a:t>
            </a:r>
            <a:r>
              <a:rPr lang="en-US" sz="3200" b="1" u="sng" dirty="0">
                <a:solidFill>
                  <a:schemeClr val="accent5"/>
                </a:solidFill>
                <a:latin typeface="Helvetica Neue" panose="02000503000000020004" pitchFamily="2" charset="0"/>
              </a:rPr>
              <a:t> Accessibility </a:t>
            </a:r>
            <a: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  <a:t>speaks to access.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3200" dirty="0">
              <a:solidFill>
                <a:schemeClr val="accent5"/>
              </a:solidFill>
              <a:effectLst/>
              <a:latin typeface="Helvetica Neue" panose="02000503000000020004" pitchFamily="2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>
                <a:solidFill>
                  <a:schemeClr val="accent5"/>
                </a:solidFill>
                <a:latin typeface="Helvetica Neue" panose="02000503000000020004" pitchFamily="2" charset="0"/>
              </a:rPr>
              <a:t>Go back to the organization that hired a person with a disability; now, it is somewhat diverse, but they don’t try to remove physical barriers.</a:t>
            </a:r>
            <a:br>
              <a:rPr lang="en-US" sz="3200" dirty="0">
                <a:solidFill>
                  <a:schemeClr val="accent5"/>
                </a:solidFill>
                <a:effectLst/>
                <a:latin typeface="Helvetica Neue" panose="02000503000000020004" pitchFamily="2" charset="0"/>
              </a:rPr>
            </a:br>
            <a:endParaRPr lang="en-US" sz="3200" dirty="0">
              <a:solidFill>
                <a:schemeClr val="accent5"/>
              </a:solidFill>
              <a:effectLst/>
              <a:latin typeface="Helvetica Neue" panose="02000503000000020004" pitchFamily="2" charset="0"/>
            </a:endParaRPr>
          </a:p>
          <a:p>
            <a:pPr marL="0" indent="0" algn="ctr">
              <a:buNone/>
            </a:pPr>
            <a:endParaRPr lang="en-US" sz="3200" b="0" i="0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b="0" i="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466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470</Words>
  <Application>Microsoft Office PowerPoint</Application>
  <PresentationFormat>Widescreen</PresentationFormat>
  <Paragraphs>80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Aptos</vt:lpstr>
      <vt:lpstr>Aptos Display</vt:lpstr>
      <vt:lpstr>Arial</vt:lpstr>
      <vt:lpstr>Helvetica Neue</vt:lpstr>
      <vt:lpstr>Times New Roman</vt:lpstr>
      <vt:lpstr>Office Theme</vt:lpstr>
      <vt:lpstr>Theo Braddy</vt:lpstr>
      <vt:lpstr>Disability Matters</vt:lpstr>
      <vt:lpstr>Why do we need DEIA?</vt:lpstr>
      <vt:lpstr>Why do we need DEIA?</vt:lpstr>
      <vt:lpstr>Why do we need DEIA?</vt:lpstr>
      <vt:lpstr>Understanding DEIA?</vt:lpstr>
      <vt:lpstr>Understanding DEIA?</vt:lpstr>
      <vt:lpstr>Understanding DEIA?</vt:lpstr>
      <vt:lpstr>Understanding DEIA?</vt:lpstr>
      <vt:lpstr>COVID 19 – A Good Example</vt:lpstr>
      <vt:lpstr>COVID – A Good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 Source</dc:title>
  <dc:creator>Rovenia Braddy</dc:creator>
  <cp:lastModifiedBy>Shaylin Sluzalis</cp:lastModifiedBy>
  <cp:revision>13</cp:revision>
  <dcterms:created xsi:type="dcterms:W3CDTF">2024-03-10T11:18:00Z</dcterms:created>
  <dcterms:modified xsi:type="dcterms:W3CDTF">2024-05-07T14:40:43Z</dcterms:modified>
</cp:coreProperties>
</file>