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 ExtraBold"/>
      <p:bold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ExtraBold-boldItalic.fntdata"/><Relationship Id="rId16" Type="http://schemas.openxmlformats.org/officeDocument/2006/relationships/font" Target="fonts/OpenSansExtraBold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Open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a1c89b88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a1c89b88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ae78bc9f2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ae78bc9f2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ae78bc9f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ae78bc9f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Invite Melissa to explain her definition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ae78bc9f2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cae78bc9f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BA1414"/>
                </a:solidFill>
              </a:rPr>
              <a:t>I</a:t>
            </a:r>
            <a:r>
              <a:rPr b="1" lang="en" sz="1400">
                <a:solidFill>
                  <a:srgbClr val="BA1414"/>
                </a:solidFill>
              </a:rPr>
              <a:t>ntersectionality</a:t>
            </a:r>
            <a:r>
              <a:rPr b="1" lang="en" sz="14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is the concept initially </a:t>
            </a:r>
            <a:r>
              <a:rPr b="1" lang="en" sz="1400">
                <a:solidFill>
                  <a:schemeClr val="dk1"/>
                </a:solidFill>
              </a:rPr>
              <a:t>coined by Kimberlé Crenshaw</a:t>
            </a:r>
            <a:r>
              <a:rPr lang="en" sz="1400">
                <a:solidFill>
                  <a:schemeClr val="dk1"/>
                </a:solidFill>
              </a:rPr>
              <a:t> that BIPOC (Black, Indigenous, People of Color) and other multiply marginalized people with disabilities experience disproportionate bias, ableism, and discrimination.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Regina to add run over by multiple buses analogy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caefaa30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caefaa3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cae78bc9f2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cae78bc9f2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6245735" y="3996438"/>
            <a:ext cx="562200" cy="0"/>
          </a:xfrm>
          <a:prstGeom prst="straightConnector1">
            <a:avLst/>
          </a:prstGeom>
          <a:noFill/>
          <a:ln cap="flat" cmpd="sng" w="76200">
            <a:solidFill>
              <a:srgbClr val="BA141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2260835" y="3996452"/>
            <a:ext cx="562200" cy="0"/>
          </a:xfrm>
          <a:prstGeom prst="straightConnector1">
            <a:avLst/>
          </a:prstGeom>
          <a:noFill/>
          <a:ln cap="flat" cmpd="sng" w="76200">
            <a:solidFill>
              <a:srgbClr val="BA141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3268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BA141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44263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3650" y="1816101"/>
            <a:ext cx="7136700" cy="164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32874" l="18540" r="18052" t="27368"/>
          <a:stretch/>
        </p:blipFill>
        <p:spPr>
          <a:xfrm>
            <a:off x="3442938" y="113075"/>
            <a:ext cx="2258125" cy="10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6696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286350" y="1804800"/>
            <a:ext cx="8571300" cy="15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Open Sans"/>
              <a:buNone/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">
  <p:cSld name="SECTION_HEADER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4893025"/>
            <a:ext cx="9144000" cy="3267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286350" y="1804800"/>
            <a:ext cx="8571300" cy="15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Open Sans"/>
              <a:buNone/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for you">
  <p:cSld name="SECTION_HEADER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8250" y="334975"/>
            <a:ext cx="8227500" cy="7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b="0"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>
                <a:solidFill>
                  <a:schemeClr val="dk1"/>
                </a:solidFill>
              </a:defRPr>
            </a:lvl1pPr>
            <a:lvl2pPr lvl="1" rtl="0" algn="ctr">
              <a:buNone/>
              <a:defRPr b="1" sz="1400">
                <a:solidFill>
                  <a:schemeClr val="dk1"/>
                </a:solidFill>
              </a:defRPr>
            </a:lvl2pPr>
            <a:lvl3pPr lvl="2" rtl="0" algn="ctr">
              <a:buNone/>
              <a:defRPr b="1" sz="1400">
                <a:solidFill>
                  <a:schemeClr val="dk1"/>
                </a:solidFill>
              </a:defRPr>
            </a:lvl3pPr>
            <a:lvl4pPr lvl="3" rtl="0" algn="ctr">
              <a:buNone/>
              <a:defRPr b="1" sz="1400">
                <a:solidFill>
                  <a:schemeClr val="dk1"/>
                </a:solidFill>
              </a:defRPr>
            </a:lvl4pPr>
            <a:lvl5pPr lvl="4" rtl="0" algn="ctr">
              <a:buNone/>
              <a:defRPr b="1" sz="1400">
                <a:solidFill>
                  <a:schemeClr val="dk1"/>
                </a:solidFill>
              </a:defRPr>
            </a:lvl5pPr>
            <a:lvl6pPr lvl="5" rtl="0" algn="ctr">
              <a:buNone/>
              <a:defRPr b="1" sz="1400">
                <a:solidFill>
                  <a:schemeClr val="dk1"/>
                </a:solidFill>
              </a:defRPr>
            </a:lvl6pPr>
            <a:lvl7pPr lvl="6" rtl="0" algn="ctr">
              <a:buNone/>
              <a:defRPr b="1" sz="1400">
                <a:solidFill>
                  <a:schemeClr val="dk1"/>
                </a:solidFill>
              </a:defRPr>
            </a:lvl7pPr>
            <a:lvl8pPr lvl="7" rtl="0" algn="ctr">
              <a:buNone/>
              <a:defRPr b="1" sz="1400">
                <a:solidFill>
                  <a:schemeClr val="dk1"/>
                </a:solidFill>
              </a:defRPr>
            </a:lvl8pPr>
            <a:lvl9pPr lvl="8" rtl="0" algn="ctr">
              <a:buNone/>
              <a:defRPr b="1" sz="1400"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458225" y="1035475"/>
            <a:ext cx="8227500" cy="33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/>
          <p:nvPr/>
        </p:nvSpPr>
        <p:spPr>
          <a:xfrm>
            <a:off x="0" y="5056825"/>
            <a:ext cx="9144000" cy="1629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  <p15:guide id="2" orient="horz" pos="305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000"/>
              <a:buFont typeface="Open Sans ExtraBold"/>
              <a:buNone/>
              <a:defRPr b="0" sz="300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>
                <a:solidFill>
                  <a:schemeClr val="dk1"/>
                </a:solidFill>
              </a:defRPr>
            </a:lvl1pPr>
            <a:lvl2pPr lvl="1" rtl="0" algn="ctr">
              <a:buNone/>
              <a:defRPr b="1" sz="1400">
                <a:solidFill>
                  <a:schemeClr val="dk1"/>
                </a:solidFill>
              </a:defRPr>
            </a:lvl2pPr>
            <a:lvl3pPr lvl="2" rtl="0" algn="ctr">
              <a:buNone/>
              <a:defRPr b="1" sz="1400">
                <a:solidFill>
                  <a:schemeClr val="dk1"/>
                </a:solidFill>
              </a:defRPr>
            </a:lvl3pPr>
            <a:lvl4pPr lvl="3" rtl="0" algn="ctr">
              <a:buNone/>
              <a:defRPr b="1" sz="1400">
                <a:solidFill>
                  <a:schemeClr val="dk1"/>
                </a:solidFill>
              </a:defRPr>
            </a:lvl4pPr>
            <a:lvl5pPr lvl="4" rtl="0" algn="ctr">
              <a:buNone/>
              <a:defRPr b="1" sz="1400">
                <a:solidFill>
                  <a:schemeClr val="dk1"/>
                </a:solidFill>
              </a:defRPr>
            </a:lvl5pPr>
            <a:lvl6pPr lvl="5" rtl="0" algn="ctr">
              <a:buNone/>
              <a:defRPr b="1" sz="1400">
                <a:solidFill>
                  <a:schemeClr val="dk1"/>
                </a:solidFill>
              </a:defRPr>
            </a:lvl6pPr>
            <a:lvl7pPr lvl="6" rtl="0" algn="ctr">
              <a:buNone/>
              <a:defRPr b="1" sz="1400">
                <a:solidFill>
                  <a:schemeClr val="dk1"/>
                </a:solidFill>
              </a:defRPr>
            </a:lvl7pPr>
            <a:lvl8pPr lvl="7" rtl="0" algn="ctr">
              <a:buNone/>
              <a:defRPr b="1" sz="1400">
                <a:solidFill>
                  <a:schemeClr val="dk1"/>
                </a:solidFill>
              </a:defRPr>
            </a:lvl8pPr>
            <a:lvl9pPr lvl="8" rtl="0" algn="ctr">
              <a:buNone/>
              <a:defRPr b="1" sz="1400"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90">
          <p15:clr>
            <a:srgbClr val="FA7B17"/>
          </p15:clr>
        </p15:guide>
        <p15:guide id="2" orient="horz" pos="718">
          <p15:clr>
            <a:srgbClr val="FA7B17"/>
          </p15:clr>
        </p15:guide>
        <p15:guide id="3" pos="5544">
          <p15:clr>
            <a:srgbClr val="FA7B17"/>
          </p15:clr>
        </p15:guide>
        <p15:guide id="4" orient="horz" pos="306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460075" y="449975"/>
            <a:ext cx="8217000" cy="11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000"/>
              <a:buFont typeface="Open Sans ExtraBold"/>
              <a:buNone/>
              <a:defRPr b="0" sz="300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60075" y="1600200"/>
            <a:ext cx="8217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>
                <a:solidFill>
                  <a:schemeClr val="dk1"/>
                </a:solidFill>
              </a:defRPr>
            </a:lvl1pPr>
            <a:lvl2pPr lvl="1" rtl="0" algn="ctr">
              <a:buNone/>
              <a:defRPr b="1" sz="1400">
                <a:solidFill>
                  <a:schemeClr val="dk1"/>
                </a:solidFill>
              </a:defRPr>
            </a:lvl2pPr>
            <a:lvl3pPr lvl="2" rtl="0" algn="ctr">
              <a:buNone/>
              <a:defRPr b="1" sz="1400">
                <a:solidFill>
                  <a:schemeClr val="dk1"/>
                </a:solidFill>
              </a:defRPr>
            </a:lvl3pPr>
            <a:lvl4pPr lvl="3" rtl="0" algn="ctr">
              <a:buNone/>
              <a:defRPr b="1" sz="1400">
                <a:solidFill>
                  <a:schemeClr val="dk1"/>
                </a:solidFill>
              </a:defRPr>
            </a:lvl4pPr>
            <a:lvl5pPr lvl="4" rtl="0" algn="ctr">
              <a:buNone/>
              <a:defRPr b="1" sz="1400">
                <a:solidFill>
                  <a:schemeClr val="dk1"/>
                </a:solidFill>
              </a:defRPr>
            </a:lvl5pPr>
            <a:lvl6pPr lvl="5" rtl="0" algn="ctr">
              <a:buNone/>
              <a:defRPr b="1" sz="1400">
                <a:solidFill>
                  <a:schemeClr val="dk1"/>
                </a:solidFill>
              </a:defRPr>
            </a:lvl6pPr>
            <a:lvl7pPr lvl="6" rtl="0" algn="ctr">
              <a:buNone/>
              <a:defRPr b="1" sz="1400">
                <a:solidFill>
                  <a:schemeClr val="dk1"/>
                </a:solidFill>
              </a:defRPr>
            </a:lvl7pPr>
            <a:lvl8pPr lvl="7" rtl="0" algn="ctr">
              <a:buNone/>
              <a:defRPr b="1" sz="1400">
                <a:solidFill>
                  <a:schemeClr val="dk1"/>
                </a:solidFill>
              </a:defRPr>
            </a:lvl8pPr>
            <a:lvl9pPr lvl="8" rtl="0" algn="ctr">
              <a:buNone/>
              <a:defRPr b="1" sz="1400"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49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2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648550" y="4513650"/>
            <a:ext cx="415500" cy="3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buNone/>
              <a:defRPr b="1" sz="1400">
                <a:solidFill>
                  <a:schemeClr val="lt1"/>
                </a:solidFill>
              </a:defRPr>
            </a:lvl2pPr>
            <a:lvl3pPr lvl="2" rtl="0" algn="l">
              <a:buNone/>
              <a:defRPr b="1" sz="1400">
                <a:solidFill>
                  <a:schemeClr val="lt1"/>
                </a:solidFill>
              </a:defRPr>
            </a:lvl3pPr>
            <a:lvl4pPr lvl="3" rtl="0" algn="l">
              <a:buNone/>
              <a:defRPr b="1" sz="1400">
                <a:solidFill>
                  <a:schemeClr val="lt1"/>
                </a:solidFill>
              </a:defRPr>
            </a:lvl4pPr>
            <a:lvl5pPr lvl="4" rtl="0" algn="l">
              <a:buNone/>
              <a:defRPr b="1" sz="1400">
                <a:solidFill>
                  <a:schemeClr val="lt1"/>
                </a:solidFill>
              </a:defRPr>
            </a:lvl5pPr>
            <a:lvl6pPr lvl="5" rtl="0" algn="l">
              <a:buNone/>
              <a:defRPr b="1" sz="1400">
                <a:solidFill>
                  <a:schemeClr val="lt1"/>
                </a:solidFill>
              </a:defRPr>
            </a:lvl6pPr>
            <a:lvl7pPr lvl="6" rtl="0" algn="l">
              <a:buNone/>
              <a:defRPr b="1" sz="1400">
                <a:solidFill>
                  <a:schemeClr val="lt1"/>
                </a:solidFill>
              </a:defRPr>
            </a:lvl7pPr>
            <a:lvl8pPr lvl="7" rtl="0" algn="l">
              <a:buNone/>
              <a:defRPr b="1" sz="1400">
                <a:solidFill>
                  <a:schemeClr val="lt1"/>
                </a:solidFill>
              </a:defRPr>
            </a:lvl8pPr>
            <a:lvl9pPr lvl="8" rtl="0" algn="l">
              <a:buNone/>
              <a:defRPr b="1" sz="14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8" name="Google Shape;128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31"/>
          <p:cNvCxnSpPr/>
          <p:nvPr/>
        </p:nvCxnSpPr>
        <p:spPr>
          <a:xfrm>
            <a:off x="6283360" y="4342203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31"/>
          <p:cNvCxnSpPr/>
          <p:nvPr/>
        </p:nvCxnSpPr>
        <p:spPr>
          <a:xfrm>
            <a:off x="2298460" y="434221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" name="Google Shape;137;p31"/>
          <p:cNvGrpSpPr/>
          <p:nvPr/>
        </p:nvGrpSpPr>
        <p:grpSpPr>
          <a:xfrm>
            <a:off x="460091" y="1326825"/>
            <a:ext cx="8227718" cy="152400"/>
            <a:chOff x="1346429" y="1011300"/>
            <a:chExt cx="6452100" cy="152400"/>
          </a:xfrm>
        </p:grpSpPr>
        <p:cxnSp>
          <p:nvCxnSpPr>
            <p:cNvPr id="138" name="Google Shape;138;p31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31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40" name="Google Shape;140;p31"/>
          <p:cNvGrpSpPr/>
          <p:nvPr/>
        </p:nvGrpSpPr>
        <p:grpSpPr>
          <a:xfrm>
            <a:off x="460079" y="4770665"/>
            <a:ext cx="8227718" cy="152400"/>
            <a:chOff x="1346435" y="3969088"/>
            <a:chExt cx="6452100" cy="152400"/>
          </a:xfrm>
        </p:grpSpPr>
        <p:cxnSp>
          <p:nvCxnSpPr>
            <p:cNvPr id="141" name="Google Shape;141;p31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31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3" name="Google Shape;143;p31"/>
          <p:cNvSpPr txBox="1"/>
          <p:nvPr>
            <p:ph type="ctrTitle"/>
          </p:nvPr>
        </p:nvSpPr>
        <p:spPr>
          <a:xfrm>
            <a:off x="460069" y="1658757"/>
            <a:ext cx="8227800" cy="17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pic>
        <p:nvPicPr>
          <p:cNvPr id="144" name="Google Shape;1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5679" y="134875"/>
            <a:ext cx="5032632" cy="10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457200" y="1804800"/>
            <a:ext cx="8226000" cy="15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500"/>
              <a:buFont typeface="Open Sans"/>
              <a:buNone/>
              <a:defRPr b="1" sz="4500">
                <a:solidFill>
                  <a:srgbClr val="BA14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32"/>
          <p:cNvSpPr/>
          <p:nvPr/>
        </p:nvSpPr>
        <p:spPr>
          <a:xfrm>
            <a:off x="0" y="0"/>
            <a:ext cx="9144000" cy="2412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?">
  <p:cSld name="SECTION_HEADER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286350" y="1594800"/>
            <a:ext cx="8571300" cy="19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500"/>
              <a:buFont typeface="Open Sans"/>
              <a:buNone/>
              <a:defRPr b="1" sz="4500">
                <a:solidFill>
                  <a:srgbClr val="BA14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0" y="4902250"/>
            <a:ext cx="9144000" cy="2412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for you">
  <p:cSld name="SECTION_HEADER_1_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/>
          <p:nvPr>
            <p:ph type="title"/>
          </p:nvPr>
        </p:nvSpPr>
        <p:spPr>
          <a:xfrm>
            <a:off x="449625" y="439500"/>
            <a:ext cx="8227500" cy="8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3500"/>
              <a:buFont typeface="Open Sans"/>
              <a:buNone/>
              <a:defRPr b="1" sz="3500">
                <a:solidFill>
                  <a:srgbClr val="BA14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5" name="Google Shape;15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449525" y="1254900"/>
            <a:ext cx="8227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34"/>
          <p:cNvSpPr/>
          <p:nvPr/>
        </p:nvSpPr>
        <p:spPr>
          <a:xfrm>
            <a:off x="0" y="4902250"/>
            <a:ext cx="9144000" cy="2412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5"/>
          <p:cNvSpPr txBox="1"/>
          <p:nvPr>
            <p:ph type="title"/>
          </p:nvPr>
        </p:nvSpPr>
        <p:spPr>
          <a:xfrm>
            <a:off x="462375" y="459575"/>
            <a:ext cx="8222100" cy="6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200"/>
              <a:buFont typeface="Open Sans ExtraBold"/>
              <a:buNone/>
              <a:defRPr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" type="body"/>
          </p:nvPr>
        </p:nvSpPr>
        <p:spPr>
          <a:xfrm>
            <a:off x="462375" y="1143000"/>
            <a:ext cx="82221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2" name="Google Shape;162;p35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/>
          <p:nvPr>
            <p:ph idx="12" type="sldNum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/>
            </a:lvl1pPr>
            <a:lvl2pPr lvl="1" rtl="0" algn="ctr">
              <a:buNone/>
              <a:defRPr b="1" sz="1400"/>
            </a:lvl2pPr>
            <a:lvl3pPr lvl="2" rtl="0" algn="ctr">
              <a:buNone/>
              <a:defRPr b="1" sz="1400"/>
            </a:lvl3pPr>
            <a:lvl4pPr lvl="3" rtl="0" algn="ctr">
              <a:buNone/>
              <a:defRPr b="1" sz="1400"/>
            </a:lvl4pPr>
            <a:lvl5pPr lvl="4" rtl="0" algn="ctr">
              <a:buNone/>
              <a:defRPr b="1" sz="1400"/>
            </a:lvl5pPr>
            <a:lvl6pPr lvl="5" rtl="0" algn="ctr">
              <a:buNone/>
              <a:defRPr b="1" sz="1400"/>
            </a:lvl6pPr>
            <a:lvl7pPr lvl="6" rtl="0" algn="ctr">
              <a:buNone/>
              <a:defRPr b="1" sz="1400"/>
            </a:lvl7pPr>
            <a:lvl8pPr lvl="7" rtl="0" algn="ctr">
              <a:buNone/>
              <a:defRPr b="1" sz="1400"/>
            </a:lvl8pPr>
            <a:lvl9pPr lvl="8" rtl="0" algn="ctr">
              <a:buNone/>
              <a:defRPr b="1"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9">
          <p15:clr>
            <a:srgbClr val="E46962"/>
          </p15:clr>
        </p15:guide>
        <p15:guide id="2" orient="horz" pos="720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6"/>
          <p:cNvSpPr txBox="1"/>
          <p:nvPr>
            <p:ph type="title"/>
          </p:nvPr>
        </p:nvSpPr>
        <p:spPr>
          <a:xfrm>
            <a:off x="459000" y="459600"/>
            <a:ext cx="8226000" cy="11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200"/>
              <a:buFont typeface="Open Sans ExtraBold"/>
              <a:buNone/>
              <a:defRPr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body"/>
          </p:nvPr>
        </p:nvSpPr>
        <p:spPr>
          <a:xfrm>
            <a:off x="457200" y="1600200"/>
            <a:ext cx="8226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8" name="Google Shape;168;p36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/>
            </a:lvl1pPr>
            <a:lvl2pPr lvl="1" rtl="0" algn="ctr">
              <a:buNone/>
              <a:defRPr b="1" sz="1400"/>
            </a:lvl2pPr>
            <a:lvl3pPr lvl="2" rtl="0" algn="ctr">
              <a:buNone/>
              <a:defRPr b="1" sz="1400"/>
            </a:lvl3pPr>
            <a:lvl4pPr lvl="3" rtl="0" algn="ctr">
              <a:buNone/>
              <a:defRPr b="1" sz="1400"/>
            </a:lvl4pPr>
            <a:lvl5pPr lvl="4" rtl="0" algn="ctr">
              <a:buNone/>
              <a:defRPr b="1" sz="1400"/>
            </a:lvl5pPr>
            <a:lvl6pPr lvl="5" rtl="0" algn="ctr">
              <a:buNone/>
              <a:defRPr b="1" sz="1400"/>
            </a:lvl6pPr>
            <a:lvl7pPr lvl="6" rtl="0" algn="ctr">
              <a:buNone/>
              <a:defRPr b="1" sz="1400"/>
            </a:lvl7pPr>
            <a:lvl8pPr lvl="7" rtl="0" algn="ctr">
              <a:buNone/>
              <a:defRPr b="1" sz="1400"/>
            </a:lvl8pPr>
            <a:lvl9pPr lvl="8" rtl="0" algn="ctr">
              <a:buNone/>
              <a:defRPr b="1"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01">
          <p15:clr>
            <a:srgbClr val="FA7B17"/>
          </p15:clr>
        </p15:guide>
        <p15:guide id="2" orient="horz" pos="2922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orient="horz" pos="29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7"/>
          <p:cNvSpPr txBox="1"/>
          <p:nvPr>
            <p:ph type="title"/>
          </p:nvPr>
        </p:nvSpPr>
        <p:spPr>
          <a:xfrm>
            <a:off x="459000" y="459600"/>
            <a:ext cx="82260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200"/>
              <a:buFont typeface="Open Sans ExtraBold"/>
              <a:buNone/>
              <a:defRPr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1" type="body"/>
          </p:nvPr>
        </p:nvSpPr>
        <p:spPr>
          <a:xfrm>
            <a:off x="457200" y="2057400"/>
            <a:ext cx="8226000" cy="28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4" name="Google Shape;174;p37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7"/>
          <p:cNvSpPr txBox="1"/>
          <p:nvPr>
            <p:ph idx="12" type="sldNum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/>
            </a:lvl1pPr>
            <a:lvl2pPr lvl="1" rtl="0" algn="ctr">
              <a:buNone/>
              <a:defRPr b="1" sz="1400"/>
            </a:lvl2pPr>
            <a:lvl3pPr lvl="2" rtl="0" algn="ctr">
              <a:buNone/>
              <a:defRPr b="1" sz="1400"/>
            </a:lvl3pPr>
            <a:lvl4pPr lvl="3" rtl="0" algn="ctr">
              <a:buNone/>
              <a:defRPr b="1" sz="1400"/>
            </a:lvl4pPr>
            <a:lvl5pPr lvl="4" rtl="0" algn="ctr">
              <a:buNone/>
              <a:defRPr b="1" sz="1400"/>
            </a:lvl5pPr>
            <a:lvl6pPr lvl="5" rtl="0" algn="ctr">
              <a:buNone/>
              <a:defRPr b="1" sz="1400"/>
            </a:lvl6pPr>
            <a:lvl7pPr lvl="6" rtl="0" algn="ctr">
              <a:buNone/>
              <a:defRPr b="1" sz="1400"/>
            </a:lvl7pPr>
            <a:lvl8pPr lvl="7" rtl="0" algn="ctr">
              <a:buNone/>
              <a:defRPr b="1" sz="1400"/>
            </a:lvl8pPr>
            <a:lvl9pPr lvl="8" rtl="0" algn="ctr">
              <a:buNone/>
              <a:defRPr b="1"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470">
          <p15:clr>
            <a:srgbClr val="FA7B17"/>
          </p15:clr>
        </p15:guide>
        <p15:guide id="2" orient="horz" pos="2922">
          <p15:clr>
            <a:srgbClr val="FA7B17"/>
          </p15:clr>
        </p15:guide>
        <p15:guide id="3" orient="horz" pos="1296">
          <p15:clr>
            <a:srgbClr val="FA7B17"/>
          </p15:clr>
        </p15:guide>
        <p15:guide id="4" orient="horz" pos="290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457200" y="445025"/>
            <a:ext cx="8375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9" name="Google Shape;179;p3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80" name="Google Shape;180;p38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/>
            </a:lvl1pPr>
            <a:lvl2pPr lvl="1" rtl="0" algn="ctr">
              <a:buNone/>
              <a:defRPr b="1" sz="1400"/>
            </a:lvl2pPr>
            <a:lvl3pPr lvl="2" rtl="0" algn="ctr">
              <a:buNone/>
              <a:defRPr b="1" sz="1400"/>
            </a:lvl3pPr>
            <a:lvl4pPr lvl="3" rtl="0" algn="ctr">
              <a:buNone/>
              <a:defRPr b="1" sz="1400"/>
            </a:lvl4pPr>
            <a:lvl5pPr lvl="4" rtl="0" algn="ctr">
              <a:buNone/>
              <a:defRPr b="1" sz="1400"/>
            </a:lvl5pPr>
            <a:lvl6pPr lvl="5" rtl="0" algn="ctr">
              <a:buNone/>
              <a:defRPr b="1" sz="1400"/>
            </a:lvl6pPr>
            <a:lvl7pPr lvl="6" rtl="0" algn="ctr">
              <a:buNone/>
              <a:defRPr b="1" sz="1400"/>
            </a:lvl7pPr>
            <a:lvl8pPr lvl="7" rtl="0" algn="ctr">
              <a:buNone/>
              <a:defRPr b="1" sz="1400"/>
            </a:lvl8pPr>
            <a:lvl9pPr lvl="8" rtl="0" algn="ctr">
              <a:buNone/>
              <a:defRPr b="1"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457200" y="445025"/>
            <a:ext cx="8375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84" name="Google Shape;184;p39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9"/>
          <p:cNvSpPr txBox="1"/>
          <p:nvPr>
            <p:ph idx="12" type="sldNum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/>
            </a:lvl1pPr>
            <a:lvl2pPr lvl="1" rtl="0" algn="ctr">
              <a:buNone/>
              <a:defRPr b="1" sz="1400"/>
            </a:lvl2pPr>
            <a:lvl3pPr lvl="2" rtl="0" algn="ctr">
              <a:buNone/>
              <a:defRPr b="1" sz="1400"/>
            </a:lvl3pPr>
            <a:lvl4pPr lvl="3" rtl="0" algn="ctr">
              <a:buNone/>
              <a:defRPr b="1" sz="1400"/>
            </a:lvl4pPr>
            <a:lvl5pPr lvl="4" rtl="0" algn="ctr">
              <a:buNone/>
              <a:defRPr b="1" sz="1400"/>
            </a:lvl5pPr>
            <a:lvl6pPr lvl="5" rtl="0" algn="ctr">
              <a:buNone/>
              <a:defRPr b="1" sz="1400"/>
            </a:lvl6pPr>
            <a:lvl7pPr lvl="6" rtl="0" algn="ctr">
              <a:buNone/>
              <a:defRPr b="1" sz="1400"/>
            </a:lvl7pPr>
            <a:lvl8pPr lvl="7" rtl="0" algn="ctr">
              <a:buNone/>
              <a:defRPr b="1" sz="1400"/>
            </a:lvl8pPr>
            <a:lvl9pPr lvl="8" rtl="0" algn="ctr">
              <a:buNone/>
              <a:defRPr b="1"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/>
          <p:nvPr>
            <p:ph type="title"/>
          </p:nvPr>
        </p:nvSpPr>
        <p:spPr>
          <a:xfrm>
            <a:off x="457200" y="565050"/>
            <a:ext cx="41193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8" name="Google Shape;188;p40"/>
          <p:cNvSpPr txBox="1"/>
          <p:nvPr>
            <p:ph idx="1" type="body"/>
          </p:nvPr>
        </p:nvSpPr>
        <p:spPr>
          <a:xfrm>
            <a:off x="457200" y="1399050"/>
            <a:ext cx="4119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89" name="Google Shape;189;p40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0"/>
          <p:cNvSpPr txBox="1"/>
          <p:nvPr>
            <p:ph idx="12" type="sldNum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400"/>
            </a:lvl1pPr>
            <a:lvl2pPr lvl="1" rtl="0" algn="ctr">
              <a:buNone/>
              <a:defRPr b="1" sz="1400"/>
            </a:lvl2pPr>
            <a:lvl3pPr lvl="2" rtl="0" algn="ctr">
              <a:buNone/>
              <a:defRPr b="1" sz="1400"/>
            </a:lvl3pPr>
            <a:lvl4pPr lvl="3" rtl="0" algn="ctr">
              <a:buNone/>
              <a:defRPr b="1" sz="1400"/>
            </a:lvl4pPr>
            <a:lvl5pPr lvl="4" rtl="0" algn="ctr">
              <a:buNone/>
              <a:defRPr b="1" sz="1400"/>
            </a:lvl5pPr>
            <a:lvl6pPr lvl="5" rtl="0" algn="ctr">
              <a:buNone/>
              <a:defRPr b="1" sz="1400"/>
            </a:lvl6pPr>
            <a:lvl7pPr lvl="6" rtl="0" algn="ctr">
              <a:buNone/>
              <a:defRPr b="1" sz="1400"/>
            </a:lvl7pPr>
            <a:lvl8pPr lvl="7" rtl="0" algn="ctr">
              <a:buNone/>
              <a:defRPr b="1" sz="1400"/>
            </a:lvl8pPr>
            <a:lvl9pPr lvl="8" rtl="0" algn="ctr">
              <a:buNone/>
              <a:defRPr b="1"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>
            <p:ph type="title"/>
          </p:nvPr>
        </p:nvSpPr>
        <p:spPr>
          <a:xfrm>
            <a:off x="490250" y="526350"/>
            <a:ext cx="8202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0"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p41"/>
          <p:cNvSpPr txBox="1"/>
          <p:nvPr>
            <p:ph idx="12" type="sldNum"/>
          </p:nvPr>
        </p:nvSpPr>
        <p:spPr>
          <a:xfrm>
            <a:off x="8648550" y="4513650"/>
            <a:ext cx="415500" cy="3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buNone/>
              <a:defRPr b="1" sz="1400">
                <a:solidFill>
                  <a:schemeClr val="lt1"/>
                </a:solidFill>
              </a:defRPr>
            </a:lvl2pPr>
            <a:lvl3pPr lvl="2" rtl="0" algn="l">
              <a:buNone/>
              <a:defRPr b="1" sz="1400">
                <a:solidFill>
                  <a:schemeClr val="lt1"/>
                </a:solidFill>
              </a:defRPr>
            </a:lvl3pPr>
            <a:lvl4pPr lvl="3" rtl="0" algn="l">
              <a:buNone/>
              <a:defRPr b="1" sz="1400">
                <a:solidFill>
                  <a:schemeClr val="lt1"/>
                </a:solidFill>
              </a:defRPr>
            </a:lvl4pPr>
            <a:lvl5pPr lvl="4" rtl="0" algn="l">
              <a:buNone/>
              <a:defRPr b="1" sz="1400">
                <a:solidFill>
                  <a:schemeClr val="lt1"/>
                </a:solidFill>
              </a:defRPr>
            </a:lvl5pPr>
            <a:lvl6pPr lvl="5" rtl="0" algn="l">
              <a:buNone/>
              <a:defRPr b="1" sz="1400">
                <a:solidFill>
                  <a:schemeClr val="lt1"/>
                </a:solidFill>
              </a:defRPr>
            </a:lvl6pPr>
            <a:lvl7pPr lvl="6" rtl="0" algn="l">
              <a:buNone/>
              <a:defRPr b="1" sz="1400">
                <a:solidFill>
                  <a:schemeClr val="lt1"/>
                </a:solidFill>
              </a:defRPr>
            </a:lvl7pPr>
            <a:lvl8pPr lvl="7" rtl="0" algn="l">
              <a:buNone/>
              <a:defRPr b="1" sz="1400">
                <a:solidFill>
                  <a:schemeClr val="lt1"/>
                </a:solidFill>
              </a:defRPr>
            </a:lvl8pPr>
            <a:lvl9pPr lvl="8" rtl="0" algn="l">
              <a:buNone/>
              <a:defRPr b="1" sz="14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  <p15:guide id="2" orient="horz" pos="2952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42"/>
          <p:cNvCxnSpPr/>
          <p:nvPr/>
        </p:nvCxnSpPr>
        <p:spPr>
          <a:xfrm>
            <a:off x="457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42"/>
          <p:cNvSpPr txBox="1"/>
          <p:nvPr>
            <p:ph type="title"/>
          </p:nvPr>
        </p:nvSpPr>
        <p:spPr>
          <a:xfrm>
            <a:off x="49137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200"/>
              <a:buNone/>
              <a:defRPr sz="4200">
                <a:solidFill>
                  <a:srgbClr val="BA141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367500" y="4893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4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200"/>
              <a:buNone/>
              <a:defRPr sz="4200">
                <a:solidFill>
                  <a:srgbClr val="BA141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208" name="Google Shape;20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5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45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5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/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47"/>
          <p:cNvSpPr txBox="1"/>
          <p:nvPr>
            <p:ph idx="1" type="subTitle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Partnership header logo: a sun with four images within it: a hurricane and thunderstorm cloud, a home with a split down the middle and a tornado. The words &quot;The Partnership for Inclusive Disaster Strategies&quot; sit to the right of the logo." id="221" name="Google Shape;221;p47" title="The Partnership's Header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41950" y="207175"/>
            <a:ext cx="4460100" cy="9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/>
          <p:nvPr>
            <p:ph type="ctrTitle"/>
          </p:nvPr>
        </p:nvSpPr>
        <p:spPr>
          <a:xfrm>
            <a:off x="311700" y="1354175"/>
            <a:ext cx="8520600" cy="12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4" name="Google Shape;224;p48"/>
          <p:cNvSpPr txBox="1"/>
          <p:nvPr>
            <p:ph idx="1" type="subTitle"/>
          </p:nvPr>
        </p:nvSpPr>
        <p:spPr>
          <a:xfrm>
            <a:off x="359850" y="3151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 sun with four icons within it: a hurricane, thunderstorm cloud, home with a split down the middle, and a tornado. The words &quot;The Partnership for Inclusive Disaster Strategies&quot; sit to the right of the sun." id="225" name="Google Shape;22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33126" y="232223"/>
            <a:ext cx="4877752" cy="9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■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457200" y="445025"/>
            <a:ext cx="83751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Open Sans ExtraBold"/>
              <a:buNone/>
              <a:defRPr sz="320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457200" y="1266325"/>
            <a:ext cx="83751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683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■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83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isasterstrategie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erriam-webster.com/dictionary/nou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/>
          <p:nvPr>
            <p:ph type="ctrTitle"/>
          </p:nvPr>
        </p:nvSpPr>
        <p:spPr>
          <a:xfrm>
            <a:off x="458100" y="1587450"/>
            <a:ext cx="8227800" cy="14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4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Shaylin Sluzalis</a:t>
            </a:r>
            <a:endParaRPr b="1" sz="52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49"/>
          <p:cNvSpPr txBox="1"/>
          <p:nvPr/>
        </p:nvSpPr>
        <p:spPr>
          <a:xfrm>
            <a:off x="2977756" y="4110661"/>
            <a:ext cx="31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www.disasterstrategies.org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49"/>
          <p:cNvSpPr txBox="1"/>
          <p:nvPr>
            <p:ph idx="4294967295" type="subTitle"/>
          </p:nvPr>
        </p:nvSpPr>
        <p:spPr>
          <a:xfrm>
            <a:off x="819019" y="3123263"/>
            <a:ext cx="32607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 Partnership for Inclusive Disaster Strategies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4" name="Google Shape;234;p49"/>
          <p:cNvSpPr txBox="1"/>
          <p:nvPr>
            <p:ph idx="4294967295" type="subTitle"/>
          </p:nvPr>
        </p:nvSpPr>
        <p:spPr>
          <a:xfrm>
            <a:off x="5064281" y="3123263"/>
            <a:ext cx="32607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La Alianza para Estrategias Inclusivas ante Desastres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5" name="Google Shape;235;p49"/>
          <p:cNvSpPr txBox="1"/>
          <p:nvPr/>
        </p:nvSpPr>
        <p:spPr>
          <a:xfrm>
            <a:off x="841300" y="4470050"/>
            <a:ext cx="74613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© The Partnership for Inclusive Disaster Strategies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 txBox="1"/>
          <p:nvPr>
            <p:ph type="title"/>
          </p:nvPr>
        </p:nvSpPr>
        <p:spPr>
          <a:xfrm>
            <a:off x="460075" y="4002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Framing Disability</a:t>
            </a:r>
            <a:endParaRPr/>
          </a:p>
        </p:txBody>
      </p:sp>
      <p:sp>
        <p:nvSpPr>
          <p:cNvPr id="241" name="Google Shape;241;p50"/>
          <p:cNvSpPr txBox="1"/>
          <p:nvPr>
            <p:ph idx="1" type="body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1414"/>
                </a:solidFill>
              </a:rPr>
              <a:t>Social model</a:t>
            </a:r>
            <a:r>
              <a:rPr lang="en"/>
              <a:t> of disability says disabled people: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</a:t>
            </a:r>
            <a:r>
              <a:rPr lang="en"/>
              <a:t>re not sick,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Can and do have great lives,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Are oppressed, and that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/>
              <a:t>Ableism is the root  of </a:t>
            </a:r>
            <a:r>
              <a:rPr lang="en"/>
              <a:t>disabled people’s</a:t>
            </a:r>
            <a:r>
              <a:rPr lang="en"/>
              <a:t> oppression </a:t>
            </a:r>
            <a:endParaRPr/>
          </a:p>
        </p:txBody>
      </p:sp>
      <p:sp>
        <p:nvSpPr>
          <p:cNvPr id="242" name="Google Shape;242;p50"/>
          <p:cNvSpPr txBox="1"/>
          <p:nvPr/>
        </p:nvSpPr>
        <p:spPr>
          <a:xfrm>
            <a:off x="0" y="0"/>
            <a:ext cx="78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/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Ableism</a:t>
            </a:r>
            <a:endParaRPr/>
          </a:p>
        </p:txBody>
      </p:sp>
      <p:sp>
        <p:nvSpPr>
          <p:cNvPr id="248" name="Google Shape;248;p51"/>
          <p:cNvSpPr txBox="1"/>
          <p:nvPr>
            <p:ph idx="1" type="body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ableism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noun</a:t>
            </a:r>
            <a:endParaRPr b="1" sz="2000" u="sng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able·​ism | \ ˈā-bə-ˌli-zəm  \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Definition of </a:t>
            </a:r>
            <a:r>
              <a:rPr b="1" i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ableism: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discrimination or prejudice against individuals with disabilities’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200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Merriam –Webster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Oppression based on physical, mental, intellectual, cognitive, sensory or other ability or perceived ability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20040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Marshall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" name="Google Shape;249;p51"/>
          <p:cNvSpPr txBox="1"/>
          <p:nvPr>
            <p:ph idx="12" type="sldNum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2"/>
          <p:cNvSpPr txBox="1"/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Intersectionality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2"/>
          <p:cNvSpPr txBox="1"/>
          <p:nvPr>
            <p:ph idx="1" type="body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BA1414"/>
                </a:solidFill>
              </a:rPr>
              <a:t>I</a:t>
            </a:r>
            <a:r>
              <a:rPr b="1" lang="en">
                <a:solidFill>
                  <a:srgbClr val="BA1414"/>
                </a:solidFill>
              </a:rPr>
              <a:t>ntersectionality</a:t>
            </a:r>
            <a:r>
              <a:rPr b="1" lang="en"/>
              <a:t> </a:t>
            </a:r>
            <a:r>
              <a:rPr lang="en"/>
              <a:t>is a way to analyze the interlocking effects people with multiple marginalized identities experience.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sp>
        <p:nvSpPr>
          <p:cNvPr id="256" name="Google Shape;256;p52"/>
          <p:cNvSpPr txBox="1"/>
          <p:nvPr>
            <p:ph idx="12" type="sldNum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 txBox="1"/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Intersectionality</a:t>
            </a:r>
            <a:endParaRPr/>
          </a:p>
        </p:txBody>
      </p:sp>
      <p:sp>
        <p:nvSpPr>
          <p:cNvPr id="262" name="Google Shape;262;p53"/>
          <p:cNvSpPr txBox="1"/>
          <p:nvPr>
            <p:ph idx="1" type="body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People of Color, religious and ethnic minorities, low income and other multiply marginalized people with disabilities experience disproportionate bias, ableism, and discrimination.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4"/>
          <p:cNvSpPr txBox="1"/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r>
              <a:rPr lang="en"/>
              <a:t> Versus Inclusion</a:t>
            </a:r>
            <a:endParaRPr/>
          </a:p>
        </p:txBody>
      </p:sp>
      <p:sp>
        <p:nvSpPr>
          <p:cNvPr id="268" name="Google Shape;268;p54"/>
          <p:cNvSpPr txBox="1"/>
          <p:nvPr>
            <p:ph idx="1" type="body"/>
          </p:nvPr>
        </p:nvSpPr>
        <p:spPr>
          <a:xfrm>
            <a:off x="373800" y="1139825"/>
            <a:ext cx="8217000" cy="3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1414"/>
                </a:solidFill>
              </a:rPr>
              <a:t>Accessibility</a:t>
            </a:r>
            <a:r>
              <a:rPr lang="en"/>
              <a:t>- often refers to complying with standards in the Americans </a:t>
            </a:r>
            <a:r>
              <a:rPr lang="en"/>
              <a:t>with</a:t>
            </a:r>
            <a:r>
              <a:rPr lang="en"/>
              <a:t> Disabilities Act (ADA)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BA1414"/>
                </a:solidFill>
              </a:rPr>
              <a:t>Inclusion</a:t>
            </a:r>
            <a:r>
              <a:rPr lang="en"/>
              <a:t>- means </a:t>
            </a:r>
            <a:r>
              <a:rPr lang="en"/>
              <a:t>going</a:t>
            </a:r>
            <a:r>
              <a:rPr lang="en"/>
              <a:t> the extra mile to support  people with </a:t>
            </a:r>
            <a:r>
              <a:rPr lang="en"/>
              <a:t>disabilities’ participation e.g. weighted blankets or noise canceling headphones at clinics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000000"/>
      </a:dk1>
      <a:lt1>
        <a:srgbClr val="FFFFFF"/>
      </a:lt1>
      <a:dk2>
        <a:srgbClr val="000000"/>
      </a:dk2>
      <a:lt2>
        <a:srgbClr val="F3BB33"/>
      </a:lt2>
      <a:accent1>
        <a:srgbClr val="B81E05"/>
      </a:accent1>
      <a:accent2>
        <a:srgbClr val="CE93D8"/>
      </a:accent2>
      <a:accent3>
        <a:srgbClr val="4B6B93"/>
      </a:accent3>
      <a:accent4>
        <a:srgbClr val="FF9800"/>
      </a:accent4>
      <a:accent5>
        <a:srgbClr val="4B6B93"/>
      </a:accent5>
      <a:accent6>
        <a:srgbClr val="4B6B93"/>
      </a:accent6>
      <a:hlink>
        <a:srgbClr val="4B6B93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000000"/>
      </a:dk1>
      <a:lt1>
        <a:srgbClr val="FFFFFF"/>
      </a:lt1>
      <a:dk2>
        <a:srgbClr val="000000"/>
      </a:dk2>
      <a:lt2>
        <a:srgbClr val="F3BB33"/>
      </a:lt2>
      <a:accent1>
        <a:srgbClr val="B81E05"/>
      </a:accent1>
      <a:accent2>
        <a:srgbClr val="CE93D8"/>
      </a:accent2>
      <a:accent3>
        <a:srgbClr val="4B6B93"/>
      </a:accent3>
      <a:accent4>
        <a:srgbClr val="FF9800"/>
      </a:accent4>
      <a:accent5>
        <a:srgbClr val="4B6B93"/>
      </a:accent5>
      <a:accent6>
        <a:srgbClr val="4B6B93"/>
      </a:accent6>
      <a:hlink>
        <a:srgbClr val="4B6B93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