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3"/>
    <p:sldMasterId id="2147483676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1" r:id="rId9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11"/>
      <p:bold r:id="rId12"/>
      <p:italic r:id="rId13"/>
      <p:boldItalic r:id="rId14"/>
    </p:embeddedFont>
    <p:embeddedFont>
      <p:font typeface="Open Sans ExtraBold" panose="020B0906030804020204" pitchFamily="34" charset="0"/>
      <p:bold r:id="rId15"/>
      <p:boldItalic r:id="rId16"/>
    </p:embeddedFont>
    <p:embeddedFont>
      <p:font typeface="PT Sans Narrow" panose="020F0502020204030204" pitchFamily="3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904101-9E2A-4E33-B7C5-DC3BCD16453F}" v="1" dt="2024-04-10T23:26:46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76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23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elstra, James" userId="20371e34-4271-4bbe-90e9-a3b55eba80d7" providerId="ADAL" clId="{501FD1DA-C4BA-427F-9029-1B823DC10014}"/>
    <pc:docChg chg="custSel modSld">
      <pc:chgData name="Poelstra, James" userId="20371e34-4271-4bbe-90e9-a3b55eba80d7" providerId="ADAL" clId="{501FD1DA-C4BA-427F-9029-1B823DC10014}" dt="2024-04-10T23:48:55.105" v="0" actId="478"/>
      <pc:docMkLst>
        <pc:docMk/>
      </pc:docMkLst>
      <pc:sldChg chg="delSp mod">
        <pc:chgData name="Poelstra, James" userId="20371e34-4271-4bbe-90e9-a3b55eba80d7" providerId="ADAL" clId="{501FD1DA-C4BA-427F-9029-1B823DC10014}" dt="2024-04-10T23:48:55.105" v="0" actId="478"/>
        <pc:sldMkLst>
          <pc:docMk/>
          <pc:sldMk cId="0" sldId="256"/>
        </pc:sldMkLst>
        <pc:spChg chg="del">
          <ac:chgData name="Poelstra, James" userId="20371e34-4271-4bbe-90e9-a3b55eba80d7" providerId="ADAL" clId="{501FD1DA-C4BA-427F-9029-1B823DC10014}" dt="2024-04-10T23:48:55.105" v="0" actId="478"/>
          <ac:spMkLst>
            <pc:docMk/>
            <pc:sldMk cId="0" sldId="256"/>
            <ac:spMk id="13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cae78bc9f2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cae78bc9f2_0_2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cae78bc9f2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cae78bc9f2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Invite Melissa to explain her definition</a:t>
            </a:r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cae78bc9f2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cae78bc9f2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>
                <a:solidFill>
                  <a:srgbClr val="BA1414"/>
                </a:solidFill>
              </a:rPr>
              <a:t>Intersectionality</a:t>
            </a:r>
            <a:r>
              <a:rPr lang="en" sz="1400" b="1">
                <a:solidFill>
                  <a:schemeClr val="dk1"/>
                </a:solidFill>
              </a:rPr>
              <a:t> </a:t>
            </a:r>
            <a:r>
              <a:rPr lang="en" sz="1400">
                <a:solidFill>
                  <a:schemeClr val="dk1"/>
                </a:solidFill>
              </a:rPr>
              <a:t>is the concept initially </a:t>
            </a:r>
            <a:r>
              <a:rPr lang="en" sz="1400" b="1">
                <a:solidFill>
                  <a:schemeClr val="dk1"/>
                </a:solidFill>
              </a:rPr>
              <a:t>coined by Kimberlé Crenshaw</a:t>
            </a:r>
            <a:r>
              <a:rPr lang="en" sz="1400">
                <a:solidFill>
                  <a:schemeClr val="dk1"/>
                </a:solidFill>
              </a:rPr>
              <a:t> that BIPOC (Black, Indigenous, People of Color) and other multiply marginalized people with disabilities experience disproportionate bias, ableism, and discrimination.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Regina to add run over by multiple buses analogy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caefaa30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caefaa30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caefaa30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caefaa30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9356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6245735" y="3996438"/>
            <a:ext cx="562200" cy="0"/>
          </a:xfrm>
          <a:prstGeom prst="straightConnector1">
            <a:avLst/>
          </a:prstGeom>
          <a:noFill/>
          <a:ln w="76200" cap="flat" cmpd="sng">
            <a:solidFill>
              <a:srgbClr val="BA1414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6" name="Google Shape;56;p14"/>
          <p:cNvCxnSpPr/>
          <p:nvPr/>
        </p:nvCxnSpPr>
        <p:spPr>
          <a:xfrm>
            <a:off x="2260835" y="3996452"/>
            <a:ext cx="562200" cy="0"/>
          </a:xfrm>
          <a:prstGeom prst="straightConnector1">
            <a:avLst/>
          </a:prstGeom>
          <a:noFill/>
          <a:ln w="76200" cap="flat" cmpd="sng">
            <a:solidFill>
              <a:srgbClr val="BA1414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1004144" y="1326825"/>
            <a:ext cx="7136668" cy="152400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rgbClr val="BA1414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1004151" y="4426300"/>
            <a:ext cx="7136668" cy="152400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63" name="Google Shape;63;p14"/>
          <p:cNvSpPr txBox="1">
            <a:spLocks noGrp="1"/>
          </p:cNvSpPr>
          <p:nvPr>
            <p:ph type="ctrTitle"/>
          </p:nvPr>
        </p:nvSpPr>
        <p:spPr>
          <a:xfrm>
            <a:off x="1003650" y="1816101"/>
            <a:ext cx="7136700" cy="164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 l="18540" t="27368" r="18052" b="32874"/>
          <a:stretch/>
        </p:blipFill>
        <p:spPr>
          <a:xfrm>
            <a:off x="3442938" y="113075"/>
            <a:ext cx="2258125" cy="1094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0" y="0"/>
            <a:ext cx="9144000" cy="669600"/>
          </a:xfrm>
          <a:prstGeom prst="rect">
            <a:avLst/>
          </a:prstGeom>
          <a:solidFill>
            <a:srgbClr val="4D6A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286350" y="1804800"/>
            <a:ext cx="8571300" cy="15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Font typeface="Open Sans"/>
              <a:buNone/>
              <a:defRPr sz="5000">
                <a:latin typeface="Open Sans"/>
                <a:ea typeface="Open Sans"/>
                <a:cs typeface="Open Sans"/>
                <a:sym typeface="Ope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s">
  <p:cSld name="SECTION_HEADER_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0" y="4893025"/>
            <a:ext cx="9144000" cy="326700"/>
          </a:xfrm>
          <a:prstGeom prst="rect">
            <a:avLst/>
          </a:prstGeom>
          <a:solidFill>
            <a:srgbClr val="4D6A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286350" y="1804800"/>
            <a:ext cx="8571300" cy="15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Font typeface="Open Sans"/>
              <a:buNone/>
              <a:defRPr sz="5000">
                <a:latin typeface="Open Sans"/>
                <a:ea typeface="Open Sans"/>
                <a:cs typeface="Open Sans"/>
                <a:sym typeface="Ope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s for you">
  <p:cSld name="SECTION_HEADER_1_1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458250" y="334975"/>
            <a:ext cx="8227500" cy="70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Font typeface="Open Sans ExtraBold"/>
              <a:buNone/>
              <a:defRPr sz="3200" b="0"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sldNum" idx="12"/>
          </p:nvPr>
        </p:nvSpPr>
        <p:spPr>
          <a:xfrm>
            <a:off x="8526758" y="46543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1400" b="1">
                <a:solidFill>
                  <a:schemeClr val="dk1"/>
                </a:solidFill>
              </a:defRPr>
            </a:lvl1pPr>
            <a:lvl2pPr lvl="1" algn="ctr" rtl="0">
              <a:buNone/>
              <a:defRPr sz="1400" b="1">
                <a:solidFill>
                  <a:schemeClr val="dk1"/>
                </a:solidFill>
              </a:defRPr>
            </a:lvl2pPr>
            <a:lvl3pPr lvl="2" algn="ctr" rtl="0">
              <a:buNone/>
              <a:defRPr sz="1400" b="1">
                <a:solidFill>
                  <a:schemeClr val="dk1"/>
                </a:solidFill>
              </a:defRPr>
            </a:lvl3pPr>
            <a:lvl4pPr lvl="3" algn="ctr" rtl="0">
              <a:buNone/>
              <a:defRPr sz="1400" b="1">
                <a:solidFill>
                  <a:schemeClr val="dk1"/>
                </a:solidFill>
              </a:defRPr>
            </a:lvl4pPr>
            <a:lvl5pPr lvl="4" algn="ctr" rtl="0">
              <a:buNone/>
              <a:defRPr sz="1400" b="1">
                <a:solidFill>
                  <a:schemeClr val="dk1"/>
                </a:solidFill>
              </a:defRPr>
            </a:lvl5pPr>
            <a:lvl6pPr lvl="5" algn="ctr" rtl="0">
              <a:buNone/>
              <a:defRPr sz="1400" b="1">
                <a:solidFill>
                  <a:schemeClr val="dk1"/>
                </a:solidFill>
              </a:defRPr>
            </a:lvl6pPr>
            <a:lvl7pPr lvl="6" algn="ctr" rtl="0">
              <a:buNone/>
              <a:defRPr sz="1400" b="1">
                <a:solidFill>
                  <a:schemeClr val="dk1"/>
                </a:solidFill>
              </a:defRPr>
            </a:lvl7pPr>
            <a:lvl8pPr lvl="7" algn="ctr" rtl="0">
              <a:buNone/>
              <a:defRPr sz="1400" b="1">
                <a:solidFill>
                  <a:schemeClr val="dk1"/>
                </a:solidFill>
              </a:defRPr>
            </a:lvl8pPr>
            <a:lvl9pPr lvl="8" algn="ctr" rtl="0">
              <a:buNone/>
              <a:defRPr sz="1400" b="1">
                <a:solidFill>
                  <a:schemeClr val="dk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ubTitle" idx="1"/>
          </p:nvPr>
        </p:nvSpPr>
        <p:spPr>
          <a:xfrm>
            <a:off x="458225" y="1035475"/>
            <a:ext cx="8227500" cy="332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/>
          <p:nvPr/>
        </p:nvSpPr>
        <p:spPr>
          <a:xfrm>
            <a:off x="0" y="5056825"/>
            <a:ext cx="9144000" cy="162900"/>
          </a:xfrm>
          <a:prstGeom prst="rect">
            <a:avLst/>
          </a:prstGeom>
          <a:solidFill>
            <a:srgbClr val="4D6A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44">
          <p15:clr>
            <a:srgbClr val="FA7B17"/>
          </p15:clr>
        </p15:guide>
        <p15:guide id="2" orient="horz" pos="3056">
          <p15:clr>
            <a:srgbClr val="FA7B17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 type="tx">
  <p:cSld name="TITLE_AND_BOD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rgbClr val="4D6A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460075" y="445025"/>
            <a:ext cx="8217000" cy="6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D6A96"/>
              </a:buClr>
              <a:buSzPts val="3000"/>
              <a:buFont typeface="Open Sans ExtraBold"/>
              <a:buNone/>
              <a:defRPr sz="3000" b="0">
                <a:solidFill>
                  <a:srgbClr val="4D6A96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460075" y="1139825"/>
            <a:ext cx="8217000" cy="37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8526758" y="46543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1400" b="1">
                <a:solidFill>
                  <a:schemeClr val="dk1"/>
                </a:solidFill>
              </a:defRPr>
            </a:lvl1pPr>
            <a:lvl2pPr lvl="1" algn="ctr" rtl="0">
              <a:buNone/>
              <a:defRPr sz="1400" b="1">
                <a:solidFill>
                  <a:schemeClr val="dk1"/>
                </a:solidFill>
              </a:defRPr>
            </a:lvl2pPr>
            <a:lvl3pPr lvl="2" algn="ctr" rtl="0">
              <a:buNone/>
              <a:defRPr sz="1400" b="1">
                <a:solidFill>
                  <a:schemeClr val="dk1"/>
                </a:solidFill>
              </a:defRPr>
            </a:lvl3pPr>
            <a:lvl4pPr lvl="3" algn="ctr" rtl="0">
              <a:buNone/>
              <a:defRPr sz="1400" b="1">
                <a:solidFill>
                  <a:schemeClr val="dk1"/>
                </a:solidFill>
              </a:defRPr>
            </a:lvl4pPr>
            <a:lvl5pPr lvl="4" algn="ctr" rtl="0">
              <a:buNone/>
              <a:defRPr sz="1400" b="1">
                <a:solidFill>
                  <a:schemeClr val="dk1"/>
                </a:solidFill>
              </a:defRPr>
            </a:lvl5pPr>
            <a:lvl6pPr lvl="5" algn="ctr" rtl="0">
              <a:buNone/>
              <a:defRPr sz="1400" b="1">
                <a:solidFill>
                  <a:schemeClr val="dk1"/>
                </a:solidFill>
              </a:defRPr>
            </a:lvl6pPr>
            <a:lvl7pPr lvl="6" algn="ctr" rtl="0">
              <a:buNone/>
              <a:defRPr sz="1400" b="1">
                <a:solidFill>
                  <a:schemeClr val="dk1"/>
                </a:solidFill>
              </a:defRPr>
            </a:lvl7pPr>
            <a:lvl8pPr lvl="7" algn="ctr" rtl="0">
              <a:buNone/>
              <a:defRPr sz="1400" b="1">
                <a:solidFill>
                  <a:schemeClr val="dk1"/>
                </a:solidFill>
              </a:defRPr>
            </a:lvl8pPr>
            <a:lvl9pPr lvl="8" algn="ctr" rtl="0">
              <a:buNone/>
              <a:defRPr sz="1400" b="1">
                <a:solidFill>
                  <a:schemeClr val="dk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90">
          <p15:clr>
            <a:srgbClr val="FA7B17"/>
          </p15:clr>
        </p15:guide>
        <p15:guide id="2" orient="horz" pos="718">
          <p15:clr>
            <a:srgbClr val="FA7B17"/>
          </p15:clr>
        </p15:guide>
        <p15:guide id="3" pos="5544">
          <p15:clr>
            <a:srgbClr val="FA7B17"/>
          </p15:clr>
        </p15:guide>
        <p15:guide id="4" orient="horz" pos="3062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2">
  <p:cSld name="TITLE_AND_BODY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rgbClr val="4D6A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460075" y="449975"/>
            <a:ext cx="8217000" cy="115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D6A96"/>
              </a:buClr>
              <a:buSzPts val="3000"/>
              <a:buFont typeface="Open Sans ExtraBold"/>
              <a:buNone/>
              <a:defRPr sz="3000" b="0">
                <a:solidFill>
                  <a:srgbClr val="4D6A96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460075" y="1600200"/>
            <a:ext cx="82170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sldNum" idx="12"/>
          </p:nvPr>
        </p:nvSpPr>
        <p:spPr>
          <a:xfrm>
            <a:off x="8526758" y="46543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1400" b="1">
                <a:solidFill>
                  <a:schemeClr val="dk1"/>
                </a:solidFill>
              </a:defRPr>
            </a:lvl1pPr>
            <a:lvl2pPr lvl="1" algn="ctr" rtl="0">
              <a:buNone/>
              <a:defRPr sz="1400" b="1">
                <a:solidFill>
                  <a:schemeClr val="dk1"/>
                </a:solidFill>
              </a:defRPr>
            </a:lvl2pPr>
            <a:lvl3pPr lvl="2" algn="ctr" rtl="0">
              <a:buNone/>
              <a:defRPr sz="1400" b="1">
                <a:solidFill>
                  <a:schemeClr val="dk1"/>
                </a:solidFill>
              </a:defRPr>
            </a:lvl3pPr>
            <a:lvl4pPr lvl="3" algn="ctr" rtl="0">
              <a:buNone/>
              <a:defRPr sz="1400" b="1">
                <a:solidFill>
                  <a:schemeClr val="dk1"/>
                </a:solidFill>
              </a:defRPr>
            </a:lvl4pPr>
            <a:lvl5pPr lvl="4" algn="ctr" rtl="0">
              <a:buNone/>
              <a:defRPr sz="1400" b="1">
                <a:solidFill>
                  <a:schemeClr val="dk1"/>
                </a:solidFill>
              </a:defRPr>
            </a:lvl5pPr>
            <a:lvl6pPr lvl="5" algn="ctr" rtl="0">
              <a:buNone/>
              <a:defRPr sz="1400" b="1">
                <a:solidFill>
                  <a:schemeClr val="dk1"/>
                </a:solidFill>
              </a:defRPr>
            </a:lvl6pPr>
            <a:lvl7pPr lvl="6" algn="ctr" rtl="0">
              <a:buNone/>
              <a:defRPr sz="1400" b="1">
                <a:solidFill>
                  <a:schemeClr val="dk1"/>
                </a:solidFill>
              </a:defRPr>
            </a:lvl7pPr>
            <a:lvl8pPr lvl="7" algn="ctr" rtl="0">
              <a:buNone/>
              <a:defRPr sz="1400" b="1">
                <a:solidFill>
                  <a:schemeClr val="dk1"/>
                </a:solidFill>
              </a:defRPr>
            </a:lvl8pPr>
            <a:lvl9pPr lvl="8" algn="ctr" rtl="0">
              <a:buNone/>
              <a:defRPr sz="1400" b="1">
                <a:solidFill>
                  <a:schemeClr val="dk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49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2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00" name="Google Shape;100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23"/>
          <p:cNvSpPr txBox="1">
            <a:spLocks noGrp="1"/>
          </p:cNvSpPr>
          <p:nvPr>
            <p:ph type="sldNum" idx="12"/>
          </p:nvPr>
        </p:nvSpPr>
        <p:spPr>
          <a:xfrm>
            <a:off x="8648550" y="4513650"/>
            <a:ext cx="415500" cy="34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buNone/>
              <a:defRPr sz="1400" b="1">
                <a:solidFill>
                  <a:schemeClr val="lt1"/>
                </a:solidFill>
              </a:defRPr>
            </a:lvl1pPr>
            <a:lvl2pPr lvl="1" algn="l" rtl="0">
              <a:buNone/>
              <a:defRPr sz="1400" b="1">
                <a:solidFill>
                  <a:schemeClr val="lt1"/>
                </a:solidFill>
              </a:defRPr>
            </a:lvl2pPr>
            <a:lvl3pPr lvl="2" algn="l" rtl="0">
              <a:buNone/>
              <a:defRPr sz="1400" b="1">
                <a:solidFill>
                  <a:schemeClr val="lt1"/>
                </a:solidFill>
              </a:defRPr>
            </a:lvl3pPr>
            <a:lvl4pPr lvl="3" algn="l" rtl="0">
              <a:buNone/>
              <a:defRPr sz="1400" b="1">
                <a:solidFill>
                  <a:schemeClr val="lt1"/>
                </a:solidFill>
              </a:defRPr>
            </a:lvl4pPr>
            <a:lvl5pPr lvl="4" algn="l" rtl="0">
              <a:buNone/>
              <a:defRPr sz="1400" b="1">
                <a:solidFill>
                  <a:schemeClr val="lt1"/>
                </a:solidFill>
              </a:defRPr>
            </a:lvl5pPr>
            <a:lvl6pPr lvl="5" algn="l" rtl="0">
              <a:buNone/>
              <a:defRPr sz="1400" b="1">
                <a:solidFill>
                  <a:schemeClr val="lt1"/>
                </a:solidFill>
              </a:defRPr>
            </a:lvl6pPr>
            <a:lvl7pPr lvl="6" algn="l" rtl="0">
              <a:buNone/>
              <a:defRPr sz="1400" b="1">
                <a:solidFill>
                  <a:schemeClr val="lt1"/>
                </a:solidFill>
              </a:defRPr>
            </a:lvl7pPr>
            <a:lvl8pPr lvl="7" algn="l" rtl="0">
              <a:buNone/>
              <a:defRPr sz="1400" b="1">
                <a:solidFill>
                  <a:schemeClr val="lt1"/>
                </a:solidFill>
              </a:defRPr>
            </a:lvl8pPr>
            <a:lvl9pPr lvl="8" algn="l" rtl="0">
              <a:buNone/>
              <a:defRPr sz="1400" b="1">
                <a:solidFill>
                  <a:schemeClr val="lt1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44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4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6" name="Google Shape;106;p24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7" name="Google Shape;107;p24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8" name="Google Shape;108;p24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9" name="Google Shape;109;p2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113" name="Google Shape;113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7" name="Google Shape;117;p26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8" name="Google Shape;118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 sz="1300"/>
            </a:lvl1pPr>
            <a:lvl2pPr lvl="1" rtl="0">
              <a:buNone/>
              <a:defRPr sz="1300"/>
            </a:lvl2pPr>
            <a:lvl3pPr lvl="2" rtl="0">
              <a:buNone/>
              <a:defRPr sz="1300"/>
            </a:lvl3pPr>
            <a:lvl4pPr lvl="3" rtl="0">
              <a:buNone/>
              <a:defRPr sz="1300"/>
            </a:lvl4pPr>
            <a:lvl5pPr lvl="4" rtl="0">
              <a:buNone/>
              <a:defRPr sz="1300"/>
            </a:lvl5pPr>
            <a:lvl6pPr lvl="5" rtl="0">
              <a:buNone/>
              <a:defRPr sz="1300"/>
            </a:lvl6pPr>
            <a:lvl7pPr lvl="6" rtl="0">
              <a:buNone/>
              <a:defRPr sz="1300"/>
            </a:lvl7pPr>
            <a:lvl8pPr lvl="7" rtl="0">
              <a:buNone/>
              <a:defRPr sz="1300"/>
            </a:lvl8pPr>
            <a:lvl9pPr lvl="8" rtl="0">
              <a:buNone/>
              <a:defRPr sz="1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1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4" name="Google Shape;124;p2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5" name="Google Shape;125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_2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8" name="Google Shape;128;p2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9" name="Google Shape;129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Char char="●"/>
              <a:defRPr sz="2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Char char="○"/>
              <a:defRPr sz="2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Char char="■"/>
              <a:defRPr sz="2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nou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0"/>
          <p:cNvSpPr txBox="1">
            <a:spLocks noGrp="1"/>
          </p:cNvSpPr>
          <p:nvPr>
            <p:ph type="title"/>
          </p:nvPr>
        </p:nvSpPr>
        <p:spPr>
          <a:xfrm>
            <a:off x="460075" y="4002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Framing Disability</a:t>
            </a:r>
            <a:endParaRPr dirty="0"/>
          </a:p>
        </p:txBody>
      </p:sp>
      <p:sp>
        <p:nvSpPr>
          <p:cNvPr id="135" name="Google Shape;135;p30"/>
          <p:cNvSpPr txBox="1">
            <a:spLocks noGrp="1"/>
          </p:cNvSpPr>
          <p:nvPr>
            <p:ph type="body" idx="1"/>
          </p:nvPr>
        </p:nvSpPr>
        <p:spPr>
          <a:xfrm>
            <a:off x="460075" y="1139825"/>
            <a:ext cx="8217000" cy="37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BA1414"/>
                </a:solidFill>
              </a:rPr>
              <a:t>Social model</a:t>
            </a:r>
            <a:r>
              <a:rPr lang="en" dirty="0"/>
              <a:t> of disability says disabled people:</a:t>
            </a:r>
            <a:endParaRPr dirty="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Are not sick,</a:t>
            </a:r>
            <a:endParaRPr dirty="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Can and do have great lives,</a:t>
            </a:r>
            <a:endParaRPr dirty="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Are oppressed, and that</a:t>
            </a:r>
            <a:endParaRPr dirty="0"/>
          </a:p>
          <a:p>
            <a:pPr marL="457200" lvl="0" indent="-355600" algn="l" rtl="0">
              <a:spcBef>
                <a:spcPts val="1000"/>
              </a:spcBef>
              <a:spcAft>
                <a:spcPts val="1000"/>
              </a:spcAft>
              <a:buSzPts val="2000"/>
              <a:buChar char="●"/>
            </a:pPr>
            <a:r>
              <a:rPr lang="en" dirty="0"/>
              <a:t>Ableism is the root  of disabled people’s oppression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1"/>
          <p:cNvSpPr txBox="1">
            <a:spLocks noGrp="1"/>
          </p:cNvSpPr>
          <p:nvPr>
            <p:ph type="title"/>
          </p:nvPr>
        </p:nvSpPr>
        <p:spPr>
          <a:xfrm>
            <a:off x="460075" y="445025"/>
            <a:ext cx="8217000" cy="6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Ableism</a:t>
            </a:r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body" idx="1"/>
          </p:nvPr>
        </p:nvSpPr>
        <p:spPr>
          <a:xfrm>
            <a:off x="460075" y="1139825"/>
            <a:ext cx="8217000" cy="37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ableism</a:t>
            </a:r>
            <a:endParaRPr sz="20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u="sng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noun</a:t>
            </a:r>
            <a:endParaRPr sz="2000" b="1" u="sng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able·​ism | \ ˈā-bə-ˌli-zəm  \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Definition of </a:t>
            </a:r>
            <a:r>
              <a:rPr lang="en" sz="20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ableism: </a:t>
            </a: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discrimination or prejudice against individuals with disabilities’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-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Merriam –Webster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Oppression based on physical, mental, intellectual, cognitive, sensory or other ability or perceived ability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0" indent="-355600" algn="l" rtl="0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2000"/>
              <a:buFont typeface="Calibri"/>
              <a:buChar char="-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Marshall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143" name="Google Shape;143;p31"/>
          <p:cNvSpPr txBox="1">
            <a:spLocks noGrp="1"/>
          </p:cNvSpPr>
          <p:nvPr>
            <p:ph type="sldNum" idx="12"/>
          </p:nvPr>
        </p:nvSpPr>
        <p:spPr>
          <a:xfrm>
            <a:off x="8526758" y="46543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2"/>
          <p:cNvSpPr txBox="1">
            <a:spLocks noGrp="1"/>
          </p:cNvSpPr>
          <p:nvPr>
            <p:ph type="title"/>
          </p:nvPr>
        </p:nvSpPr>
        <p:spPr>
          <a:xfrm>
            <a:off x="460075" y="445025"/>
            <a:ext cx="8217000" cy="6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Intersectionality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32"/>
          <p:cNvSpPr txBox="1">
            <a:spLocks noGrp="1"/>
          </p:cNvSpPr>
          <p:nvPr>
            <p:ph type="body" idx="1"/>
          </p:nvPr>
        </p:nvSpPr>
        <p:spPr>
          <a:xfrm>
            <a:off x="460075" y="1139825"/>
            <a:ext cx="8217000" cy="37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rgbClr val="BA1414"/>
                </a:solidFill>
              </a:rPr>
              <a:t>Intersectionality</a:t>
            </a:r>
            <a:r>
              <a:rPr lang="en" b="1"/>
              <a:t> </a:t>
            </a:r>
            <a:r>
              <a:rPr lang="en"/>
              <a:t>is a way to analyze the interlocking effects people with multiple marginalized identities experience.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000000"/>
              </a:solidFill>
              <a:highlight>
                <a:schemeClr val="lt1"/>
              </a:highlight>
            </a:endParaRPr>
          </a:p>
        </p:txBody>
      </p:sp>
      <p:sp>
        <p:nvSpPr>
          <p:cNvPr id="150" name="Google Shape;150;p32"/>
          <p:cNvSpPr txBox="1">
            <a:spLocks noGrp="1"/>
          </p:cNvSpPr>
          <p:nvPr>
            <p:ph type="sldNum" idx="12"/>
          </p:nvPr>
        </p:nvSpPr>
        <p:spPr>
          <a:xfrm>
            <a:off x="8526758" y="46543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3"/>
          <p:cNvSpPr txBox="1">
            <a:spLocks noGrp="1"/>
          </p:cNvSpPr>
          <p:nvPr>
            <p:ph type="title"/>
          </p:nvPr>
        </p:nvSpPr>
        <p:spPr>
          <a:xfrm>
            <a:off x="460075" y="445025"/>
            <a:ext cx="8217000" cy="6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Intersectionality</a:t>
            </a:r>
            <a:endParaRPr/>
          </a:p>
        </p:txBody>
      </p:sp>
      <p:sp>
        <p:nvSpPr>
          <p:cNvPr id="156" name="Google Shape;156;p33"/>
          <p:cNvSpPr txBox="1">
            <a:spLocks noGrp="1"/>
          </p:cNvSpPr>
          <p:nvPr>
            <p:ph type="body" idx="1"/>
          </p:nvPr>
        </p:nvSpPr>
        <p:spPr>
          <a:xfrm>
            <a:off x="460075" y="1139825"/>
            <a:ext cx="8217000" cy="37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People of Color, religious and ethnic minorities, low income and other multiply marginalized people with disabilities experience disproportionate bias, ableism, and discrimination.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3"/>
          <p:cNvSpPr txBox="1">
            <a:spLocks noGrp="1"/>
          </p:cNvSpPr>
          <p:nvPr>
            <p:ph type="title"/>
          </p:nvPr>
        </p:nvSpPr>
        <p:spPr>
          <a:xfrm>
            <a:off x="460075" y="445025"/>
            <a:ext cx="8217000" cy="6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Accessibility Versus Inclusion</a:t>
            </a:r>
            <a:endParaRPr dirty="0"/>
          </a:p>
        </p:txBody>
      </p:sp>
      <p:sp>
        <p:nvSpPr>
          <p:cNvPr id="156" name="Google Shape;156;p33"/>
          <p:cNvSpPr txBox="1">
            <a:spLocks noGrp="1"/>
          </p:cNvSpPr>
          <p:nvPr>
            <p:ph type="body" idx="1"/>
          </p:nvPr>
        </p:nvSpPr>
        <p:spPr>
          <a:xfrm>
            <a:off x="460075" y="1139825"/>
            <a:ext cx="8217000" cy="37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BA1414"/>
                </a:solidFill>
              </a:rPr>
              <a:t>Accessibility</a:t>
            </a:r>
            <a:r>
              <a:rPr lang="en-US" dirty="0"/>
              <a:t>- often refers to complying with standards in the Americans with Disabilities Act (ADA)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b="1" dirty="0">
                <a:solidFill>
                  <a:srgbClr val="BA1414"/>
                </a:solidFill>
              </a:rPr>
              <a:t>Inclusion</a:t>
            </a:r>
            <a:r>
              <a:rPr lang="en-US" dirty="0"/>
              <a:t>- means going the extra mile to support  people with disabilities’ participation, e.g. weighted blankets or noise canceling headphones at clinics</a:t>
            </a:r>
          </a:p>
        </p:txBody>
      </p:sp>
    </p:spTree>
    <p:extLst>
      <p:ext uri="{BB962C8B-B14F-4D97-AF65-F5344CB8AC3E}">
        <p14:creationId xmlns:p14="http://schemas.microsoft.com/office/powerpoint/2010/main" val="104558645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opic">
  <a:themeElements>
    <a:clrScheme name="Tropic">
      <a:dk1>
        <a:srgbClr val="000000"/>
      </a:dk1>
      <a:lt1>
        <a:srgbClr val="FFFFFF"/>
      </a:lt1>
      <a:dk2>
        <a:srgbClr val="000000"/>
      </a:dk2>
      <a:lt2>
        <a:srgbClr val="F3BB33"/>
      </a:lt2>
      <a:accent1>
        <a:srgbClr val="B81E05"/>
      </a:accent1>
      <a:accent2>
        <a:srgbClr val="CE93D8"/>
      </a:accent2>
      <a:accent3>
        <a:srgbClr val="4B6B93"/>
      </a:accent3>
      <a:accent4>
        <a:srgbClr val="FF9800"/>
      </a:accent4>
      <a:accent5>
        <a:srgbClr val="4B6B93"/>
      </a:accent5>
      <a:accent6>
        <a:srgbClr val="4B6B93"/>
      </a:accent6>
      <a:hlink>
        <a:srgbClr val="4B6B93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490465E961BF49AB720392FB86EA60" ma:contentTypeVersion="13" ma:contentTypeDescription="Create a new document." ma:contentTypeScope="" ma:versionID="7d47bf95345cfa7c3956ecda59ab2edf">
  <xsd:schema xmlns:xsd="http://www.w3.org/2001/XMLSchema" xmlns:xs="http://www.w3.org/2001/XMLSchema" xmlns:p="http://schemas.microsoft.com/office/2006/metadata/properties" xmlns:ns2="ab3626e8-0309-49c4-928d-4ef191e4acb6" xmlns:ns3="d4c06181-56c6-41fd-b722-f6f467f7106a" targetNamespace="http://schemas.microsoft.com/office/2006/metadata/properties" ma:root="true" ma:fieldsID="9e42a91211e2377d4fe17a315f90dc76" ns2:_="" ns3:_="">
    <xsd:import namespace="ab3626e8-0309-49c4-928d-4ef191e4acb6"/>
    <xsd:import namespace="d4c06181-56c6-41fd-b722-f6f467f710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626e8-0309-49c4-928d-4ef191e4a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7c2dd9a6-8483-4555-a8f4-00fbe5822b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06181-56c6-41fd-b722-f6f467f7106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8299EB-444C-4D17-9DA6-F4A2428AE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2A7E63-30F0-4983-A287-85D85F5365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626e8-0309-49c4-928d-4ef191e4acb6"/>
    <ds:schemaRef ds:uri="d4c06181-56c6-41fd-b722-f6f467f710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226</Words>
  <Application>Microsoft Office PowerPoint</Application>
  <PresentationFormat>On-screen Show (16:9)</PresentationFormat>
  <Paragraphs>27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Open Sans</vt:lpstr>
      <vt:lpstr>Open Sans ExtraBold</vt:lpstr>
      <vt:lpstr>PT Sans Narrow</vt:lpstr>
      <vt:lpstr>Simple Light</vt:lpstr>
      <vt:lpstr>Tropic</vt:lpstr>
      <vt:lpstr>Framing Disability</vt:lpstr>
      <vt:lpstr>Ableism</vt:lpstr>
      <vt:lpstr>Intersectionality </vt:lpstr>
      <vt:lpstr>Intersectionality</vt:lpstr>
      <vt:lpstr>Accessibility Versus Inclusion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Framing Disability</dc:title>
  <dc:creator>Meg Ann Traci</dc:creator>
  <cp:lastModifiedBy>Poelstra, James</cp:lastModifiedBy>
  <cp:revision>2</cp:revision>
  <dcterms:modified xsi:type="dcterms:W3CDTF">2024-04-10T23:49:04Z</dcterms:modified>
</cp:coreProperties>
</file>