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7.xml"/>
  <Override ContentType="application/vnd.openxmlformats-officedocument.presentationml.notesSlide+xml" PartName="/ppt/notesSlides/notesSlide5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51.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56.xml"/>
  <Override ContentType="application/vnd.openxmlformats-officedocument.presentationml.notesSlide+xml" PartName="/ppt/notesSlides/notesSlide30.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61.xml"/>
  <Override ContentType="application/vnd.openxmlformats-officedocument.presentationml.notesSlide+xml" PartName="/ppt/notesSlides/notesSlide57.xml"/>
  <Override ContentType="application/vnd.openxmlformats-officedocument.presentationml.notesSlide+xml" PartName="/ppt/notesSlides/notesSlide44.xml"/>
  <Override ContentType="application/vnd.openxmlformats-officedocument.presentationml.notesSlide+xml" PartName="/ppt/notesSlides/notesSlide58.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62.xml"/>
  <Override ContentType="application/vnd.openxmlformats-officedocument.presentationml.notesSlide+xml" PartName="/ppt/notesSlides/notesSlide29.xml"/>
  <Override ContentType="application/vnd.openxmlformats-officedocument.presentationml.notesSlide+xml" PartName="/ppt/notesSlides/notesSlide54.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63.xml"/>
  <Override ContentType="application/vnd.openxmlformats-officedocument.presentationml.notesSlide+xml" PartName="/ppt/notesSlides/notesSlide5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60.xml"/>
  <Override ContentType="application/vnd.openxmlformats-officedocument.presentationml.notesSlide+xml" PartName="/ppt/notesSlides/notesSlide38.xml"/>
  <Override ContentType="application/vnd.openxmlformats-officedocument.presentationml.notesSlide+xml" PartName="/ppt/notesSlides/notesSlide64.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6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66.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60.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67.xml"/>
  <Override ContentType="application/vnd.openxmlformats-officedocument.presentationml.slide+xml" PartName="/ppt/slides/slide7.xml"/>
  <Override ContentType="application/vnd.openxmlformats-officedocument.presentationml.slide+xml" PartName="/ppt/slides/slide54.xml"/>
  <Override ContentType="application/vnd.openxmlformats-officedocument.presentationml.slide+xml" PartName="/ppt/slides/slide36.xml"/>
  <Override ContentType="application/vnd.openxmlformats-officedocument.presentationml.slide+xml" PartName="/ppt/slides/slide6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6.xml"/>
  <Override ContentType="application/vnd.openxmlformats-officedocument.presentationml.slide+xml" PartName="/ppt/slides/slide53.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65.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6.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64.xml"/>
  <Override ContentType="application/vnd.openxmlformats-officedocument.presentationml.slide+xml" PartName="/ppt/slides/slide8.xml"/>
  <Override ContentType="application/vnd.openxmlformats-officedocument.presentationml.slide+xml" PartName="/ppt/slides/slide55.xml"/>
  <Override ContentType="application/vnd.openxmlformats-officedocument.presentationml.slide+xml" PartName="/ppt/slides/slide29.xml"/>
  <Override ContentType="application/vnd.openxmlformats-officedocument.presentationml.slide+xml" PartName="/ppt/slides/slide59.xml"/>
  <Override ContentType="application/vnd.openxmlformats-officedocument.presentationml.slide+xml" PartName="/ppt/slides/slide32.xml"/>
  <Override ContentType="application/vnd.openxmlformats-officedocument.presentationml.slide+xml" PartName="/ppt/slides/slide62.xml"/>
  <Override ContentType="application/vnd.openxmlformats-officedocument.presentationml.slide+xml" PartName="/ppt/slides/slide1.xml"/>
  <Override ContentType="application/vnd.openxmlformats-officedocument.presentationml.slide+xml" PartName="/ppt/slides/slide58.xml"/>
  <Override ContentType="application/vnd.openxmlformats-officedocument.presentationml.slide+xml" PartName="/ppt/slides/slide63.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61.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5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5" r:id="rId55"/>
    <p:sldId id="306" r:id="rId56"/>
    <p:sldId id="307" r:id="rId57"/>
    <p:sldId id="308" r:id="rId58"/>
    <p:sldId id="309" r:id="rId59"/>
    <p:sldId id="310" r:id="rId60"/>
    <p:sldId id="311" r:id="rId61"/>
    <p:sldId id="312" r:id="rId62"/>
    <p:sldId id="313" r:id="rId63"/>
    <p:sldId id="314" r:id="rId64"/>
    <p:sldId id="315" r:id="rId65"/>
    <p:sldId id="316" r:id="rId66"/>
    <p:sldId id="317" r:id="rId67"/>
    <p:sldId id="318" r:id="rId68"/>
    <p:sldId id="319" r:id="rId69"/>
    <p:sldId id="320" r:id="rId70"/>
    <p:sldId id="321" r:id="rId71"/>
    <p:sldId id="322" r:id="rId72"/>
  </p:sldIdLst>
  <p:sldSz cy="5143500" cx="9144000"/>
  <p:notesSz cx="6858000" cy="9144000"/>
  <p:embeddedFontLst>
    <p:embeddedFont>
      <p:font typeface="Roboto"/>
      <p:regular r:id="rId73"/>
      <p:bold r:id="rId74"/>
      <p:italic r:id="rId75"/>
      <p:boldItalic r:id="rId7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42" Type="http://schemas.openxmlformats.org/officeDocument/2006/relationships/slide" Target="slides/slide37.xml"/><Relationship Id="rId41" Type="http://schemas.openxmlformats.org/officeDocument/2006/relationships/slide" Target="slides/slide36.xml"/><Relationship Id="rId44" Type="http://schemas.openxmlformats.org/officeDocument/2006/relationships/slide" Target="slides/slide39.xml"/><Relationship Id="rId43" Type="http://schemas.openxmlformats.org/officeDocument/2006/relationships/slide" Target="slides/slide38.xml"/><Relationship Id="rId46" Type="http://schemas.openxmlformats.org/officeDocument/2006/relationships/slide" Target="slides/slide41.xml"/><Relationship Id="rId45" Type="http://schemas.openxmlformats.org/officeDocument/2006/relationships/slide" Target="slides/slide40.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48" Type="http://schemas.openxmlformats.org/officeDocument/2006/relationships/slide" Target="slides/slide43.xml"/><Relationship Id="rId47" Type="http://schemas.openxmlformats.org/officeDocument/2006/relationships/slide" Target="slides/slide42.xml"/><Relationship Id="rId49" Type="http://schemas.openxmlformats.org/officeDocument/2006/relationships/slide" Target="slides/slide4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73" Type="http://schemas.openxmlformats.org/officeDocument/2006/relationships/font" Target="fonts/Roboto-regular.fntdata"/><Relationship Id="rId72" Type="http://schemas.openxmlformats.org/officeDocument/2006/relationships/slide" Target="slides/slide67.xml"/><Relationship Id="rId31" Type="http://schemas.openxmlformats.org/officeDocument/2006/relationships/slide" Target="slides/slide26.xml"/><Relationship Id="rId75" Type="http://schemas.openxmlformats.org/officeDocument/2006/relationships/font" Target="fonts/Roboto-italic.fntdata"/><Relationship Id="rId30" Type="http://schemas.openxmlformats.org/officeDocument/2006/relationships/slide" Target="slides/slide25.xml"/><Relationship Id="rId74" Type="http://schemas.openxmlformats.org/officeDocument/2006/relationships/font" Target="fonts/Roboto-bold.fntdata"/><Relationship Id="rId33" Type="http://schemas.openxmlformats.org/officeDocument/2006/relationships/slide" Target="slides/slide28.xml"/><Relationship Id="rId32" Type="http://schemas.openxmlformats.org/officeDocument/2006/relationships/slide" Target="slides/slide27.xml"/><Relationship Id="rId76" Type="http://schemas.openxmlformats.org/officeDocument/2006/relationships/font" Target="fonts/Roboto-boldItalic.fntdata"/><Relationship Id="rId35" Type="http://schemas.openxmlformats.org/officeDocument/2006/relationships/slide" Target="slides/slide30.xml"/><Relationship Id="rId34" Type="http://schemas.openxmlformats.org/officeDocument/2006/relationships/slide" Target="slides/slide29.xml"/><Relationship Id="rId71" Type="http://schemas.openxmlformats.org/officeDocument/2006/relationships/slide" Target="slides/slide66.xml"/><Relationship Id="rId70" Type="http://schemas.openxmlformats.org/officeDocument/2006/relationships/slide" Target="slides/slide65.xml"/><Relationship Id="rId37" Type="http://schemas.openxmlformats.org/officeDocument/2006/relationships/slide" Target="slides/slide32.xml"/><Relationship Id="rId36" Type="http://schemas.openxmlformats.org/officeDocument/2006/relationships/slide" Target="slides/slide31.xml"/><Relationship Id="rId39" Type="http://schemas.openxmlformats.org/officeDocument/2006/relationships/slide" Target="slides/slide34.xml"/><Relationship Id="rId38" Type="http://schemas.openxmlformats.org/officeDocument/2006/relationships/slide" Target="slides/slide33.xml"/><Relationship Id="rId62" Type="http://schemas.openxmlformats.org/officeDocument/2006/relationships/slide" Target="slides/slide57.xml"/><Relationship Id="rId61" Type="http://schemas.openxmlformats.org/officeDocument/2006/relationships/slide" Target="slides/slide56.xml"/><Relationship Id="rId20" Type="http://schemas.openxmlformats.org/officeDocument/2006/relationships/slide" Target="slides/slide15.xml"/><Relationship Id="rId64" Type="http://schemas.openxmlformats.org/officeDocument/2006/relationships/slide" Target="slides/slide59.xml"/><Relationship Id="rId63" Type="http://schemas.openxmlformats.org/officeDocument/2006/relationships/slide" Target="slides/slide58.xml"/><Relationship Id="rId22" Type="http://schemas.openxmlformats.org/officeDocument/2006/relationships/slide" Target="slides/slide17.xml"/><Relationship Id="rId66" Type="http://schemas.openxmlformats.org/officeDocument/2006/relationships/slide" Target="slides/slide61.xml"/><Relationship Id="rId21" Type="http://schemas.openxmlformats.org/officeDocument/2006/relationships/slide" Target="slides/slide16.xml"/><Relationship Id="rId65" Type="http://schemas.openxmlformats.org/officeDocument/2006/relationships/slide" Target="slides/slide60.xml"/><Relationship Id="rId24" Type="http://schemas.openxmlformats.org/officeDocument/2006/relationships/slide" Target="slides/slide19.xml"/><Relationship Id="rId68" Type="http://schemas.openxmlformats.org/officeDocument/2006/relationships/slide" Target="slides/slide63.xml"/><Relationship Id="rId23" Type="http://schemas.openxmlformats.org/officeDocument/2006/relationships/slide" Target="slides/slide18.xml"/><Relationship Id="rId67" Type="http://schemas.openxmlformats.org/officeDocument/2006/relationships/slide" Target="slides/slide62.xml"/><Relationship Id="rId60" Type="http://schemas.openxmlformats.org/officeDocument/2006/relationships/slide" Target="slides/slide55.xml"/><Relationship Id="rId26" Type="http://schemas.openxmlformats.org/officeDocument/2006/relationships/slide" Target="slides/slide21.xml"/><Relationship Id="rId25" Type="http://schemas.openxmlformats.org/officeDocument/2006/relationships/slide" Target="slides/slide20.xml"/><Relationship Id="rId69" Type="http://schemas.openxmlformats.org/officeDocument/2006/relationships/slide" Target="slides/slide64.xml"/><Relationship Id="rId28" Type="http://schemas.openxmlformats.org/officeDocument/2006/relationships/slide" Target="slides/slide23.xml"/><Relationship Id="rId27" Type="http://schemas.openxmlformats.org/officeDocument/2006/relationships/slide" Target="slides/slide22.xml"/><Relationship Id="rId29" Type="http://schemas.openxmlformats.org/officeDocument/2006/relationships/slide" Target="slides/slide24.xml"/><Relationship Id="rId51" Type="http://schemas.openxmlformats.org/officeDocument/2006/relationships/slide" Target="slides/slide46.xml"/><Relationship Id="rId50" Type="http://schemas.openxmlformats.org/officeDocument/2006/relationships/slide" Target="slides/slide45.xml"/><Relationship Id="rId53" Type="http://schemas.openxmlformats.org/officeDocument/2006/relationships/slide" Target="slides/slide48.xml"/><Relationship Id="rId52" Type="http://schemas.openxmlformats.org/officeDocument/2006/relationships/slide" Target="slides/slide47.xml"/><Relationship Id="rId11" Type="http://schemas.openxmlformats.org/officeDocument/2006/relationships/slide" Target="slides/slide6.xml"/><Relationship Id="rId55" Type="http://schemas.openxmlformats.org/officeDocument/2006/relationships/slide" Target="slides/slide50.xml"/><Relationship Id="rId10" Type="http://schemas.openxmlformats.org/officeDocument/2006/relationships/slide" Target="slides/slide5.xml"/><Relationship Id="rId54" Type="http://schemas.openxmlformats.org/officeDocument/2006/relationships/slide" Target="slides/slide49.xml"/><Relationship Id="rId13" Type="http://schemas.openxmlformats.org/officeDocument/2006/relationships/slide" Target="slides/slide8.xml"/><Relationship Id="rId57" Type="http://schemas.openxmlformats.org/officeDocument/2006/relationships/slide" Target="slides/slide52.xml"/><Relationship Id="rId12" Type="http://schemas.openxmlformats.org/officeDocument/2006/relationships/slide" Target="slides/slide7.xml"/><Relationship Id="rId56" Type="http://schemas.openxmlformats.org/officeDocument/2006/relationships/slide" Target="slides/slide51.xml"/><Relationship Id="rId15" Type="http://schemas.openxmlformats.org/officeDocument/2006/relationships/slide" Target="slides/slide10.xml"/><Relationship Id="rId59" Type="http://schemas.openxmlformats.org/officeDocument/2006/relationships/slide" Target="slides/slide54.xml"/><Relationship Id="rId14" Type="http://schemas.openxmlformats.org/officeDocument/2006/relationships/slide" Target="slides/slide9.xml"/><Relationship Id="rId58" Type="http://schemas.openxmlformats.org/officeDocument/2006/relationships/slide" Target="slides/slide53.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3" name="Shape 113"/>
        <p:cNvGrpSpPr/>
        <p:nvPr/>
      </p:nvGrpSpPr>
      <p:grpSpPr>
        <a:xfrm>
          <a:off x="0" y="0"/>
          <a:ext cx="0" cy="0"/>
          <a:chOff x="0" y="0"/>
          <a:chExt cx="0" cy="0"/>
        </a:xfrm>
      </p:grpSpPr>
      <p:sp>
        <p:nvSpPr>
          <p:cNvPr id="114" name="Google Shape;114;g8a46e14772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8a46e14772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0" name="Shape 120"/>
        <p:cNvGrpSpPr/>
        <p:nvPr/>
      </p:nvGrpSpPr>
      <p:grpSpPr>
        <a:xfrm>
          <a:off x="0" y="0"/>
          <a:ext cx="0" cy="0"/>
          <a:chOff x="0" y="0"/>
          <a:chExt cx="0" cy="0"/>
        </a:xfrm>
      </p:grpSpPr>
      <p:sp>
        <p:nvSpPr>
          <p:cNvPr id="121" name="Google Shape;121;g8b20174c9c_7_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8b20174c9c_7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7" name="Shape 127"/>
        <p:cNvGrpSpPr/>
        <p:nvPr/>
      </p:nvGrpSpPr>
      <p:grpSpPr>
        <a:xfrm>
          <a:off x="0" y="0"/>
          <a:ext cx="0" cy="0"/>
          <a:chOff x="0" y="0"/>
          <a:chExt cx="0" cy="0"/>
        </a:xfrm>
      </p:grpSpPr>
      <p:sp>
        <p:nvSpPr>
          <p:cNvPr id="128" name="Google Shape;128;g8a46e14772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8a46e14772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4" name="Shape 134"/>
        <p:cNvGrpSpPr/>
        <p:nvPr/>
      </p:nvGrpSpPr>
      <p:grpSpPr>
        <a:xfrm>
          <a:off x="0" y="0"/>
          <a:ext cx="0" cy="0"/>
          <a:chOff x="0" y="0"/>
          <a:chExt cx="0" cy="0"/>
        </a:xfrm>
      </p:grpSpPr>
      <p:sp>
        <p:nvSpPr>
          <p:cNvPr id="135" name="Google Shape;135;g8a46e14772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8a46e14772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1" name="Shape 141"/>
        <p:cNvGrpSpPr/>
        <p:nvPr/>
      </p:nvGrpSpPr>
      <p:grpSpPr>
        <a:xfrm>
          <a:off x="0" y="0"/>
          <a:ext cx="0" cy="0"/>
          <a:chOff x="0" y="0"/>
          <a:chExt cx="0" cy="0"/>
        </a:xfrm>
      </p:grpSpPr>
      <p:sp>
        <p:nvSpPr>
          <p:cNvPr id="142" name="Google Shape;142;g8a46e14772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8a46e1477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8" name="Shape 148"/>
        <p:cNvGrpSpPr/>
        <p:nvPr/>
      </p:nvGrpSpPr>
      <p:grpSpPr>
        <a:xfrm>
          <a:off x="0" y="0"/>
          <a:ext cx="0" cy="0"/>
          <a:chOff x="0" y="0"/>
          <a:chExt cx="0" cy="0"/>
        </a:xfrm>
      </p:grpSpPr>
      <p:sp>
        <p:nvSpPr>
          <p:cNvPr id="149" name="Google Shape;149;g8a46e14772_0_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8a46e14772_0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1500"/>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5" name="Shape 155"/>
        <p:cNvGrpSpPr/>
        <p:nvPr/>
      </p:nvGrpSpPr>
      <p:grpSpPr>
        <a:xfrm>
          <a:off x="0" y="0"/>
          <a:ext cx="0" cy="0"/>
          <a:chOff x="0" y="0"/>
          <a:chExt cx="0" cy="0"/>
        </a:xfrm>
      </p:grpSpPr>
      <p:sp>
        <p:nvSpPr>
          <p:cNvPr id="156" name="Google Shape;156;g8a46e14772_0_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g8a46e14772_0_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2" name="Shape 162"/>
        <p:cNvGrpSpPr/>
        <p:nvPr/>
      </p:nvGrpSpPr>
      <p:grpSpPr>
        <a:xfrm>
          <a:off x="0" y="0"/>
          <a:ext cx="0" cy="0"/>
          <a:chOff x="0" y="0"/>
          <a:chExt cx="0" cy="0"/>
        </a:xfrm>
      </p:grpSpPr>
      <p:sp>
        <p:nvSpPr>
          <p:cNvPr id="163" name="Google Shape;163;g8a46e14772_0_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g8a46e14772_0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9" name="Shape 169"/>
        <p:cNvGrpSpPr/>
        <p:nvPr/>
      </p:nvGrpSpPr>
      <p:grpSpPr>
        <a:xfrm>
          <a:off x="0" y="0"/>
          <a:ext cx="0" cy="0"/>
          <a:chOff x="0" y="0"/>
          <a:chExt cx="0" cy="0"/>
        </a:xfrm>
      </p:grpSpPr>
      <p:sp>
        <p:nvSpPr>
          <p:cNvPr id="170" name="Google Shape;170;g821e0b5408_1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1" name="Google Shape;171;g821e0b5408_1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600"/>
              </a:spcAft>
              <a:buClr>
                <a:schemeClr val="dk1"/>
              </a:buClr>
              <a:buSzPts val="1100"/>
              <a:buFont typeface="Arial"/>
              <a:buNone/>
            </a:pPr>
            <a:r>
              <a:t/>
            </a:r>
            <a:endParaRPr sz="1200"/>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6" name="Shape 176"/>
        <p:cNvGrpSpPr/>
        <p:nvPr/>
      </p:nvGrpSpPr>
      <p:grpSpPr>
        <a:xfrm>
          <a:off x="0" y="0"/>
          <a:ext cx="0" cy="0"/>
          <a:chOff x="0" y="0"/>
          <a:chExt cx="0" cy="0"/>
        </a:xfrm>
      </p:grpSpPr>
      <p:sp>
        <p:nvSpPr>
          <p:cNvPr id="177" name="Google Shape;177;g821e0b5408_1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8" name="Google Shape;178;g821e0b5408_1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600"/>
              </a:spcAft>
              <a:buClr>
                <a:schemeClr val="dk1"/>
              </a:buClr>
              <a:buSzPts val="1100"/>
              <a:buFont typeface="Arial"/>
              <a:buNone/>
            </a:pPr>
            <a:r>
              <a:t/>
            </a:r>
            <a:endParaRPr sz="1300">
              <a:solidFill>
                <a:schemeClr val="dk1"/>
              </a:solidFill>
              <a:highlight>
                <a:srgbClr val="FFFFFF"/>
              </a:highlight>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8" name="Shape 58"/>
        <p:cNvGrpSpPr/>
        <p:nvPr/>
      </p:nvGrpSpPr>
      <p:grpSpPr>
        <a:xfrm>
          <a:off x="0" y="0"/>
          <a:ext cx="0" cy="0"/>
          <a:chOff x="0" y="0"/>
          <a:chExt cx="0" cy="0"/>
        </a:xfrm>
      </p:grpSpPr>
      <p:sp>
        <p:nvSpPr>
          <p:cNvPr id="59" name="Google Shape;59;g8990169e77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8990169e7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4" name="Shape 184"/>
        <p:cNvGrpSpPr/>
        <p:nvPr/>
      </p:nvGrpSpPr>
      <p:grpSpPr>
        <a:xfrm>
          <a:off x="0" y="0"/>
          <a:ext cx="0" cy="0"/>
          <a:chOff x="0" y="0"/>
          <a:chExt cx="0" cy="0"/>
        </a:xfrm>
      </p:grpSpPr>
      <p:sp>
        <p:nvSpPr>
          <p:cNvPr id="185" name="Google Shape;185;g8a46e14772_0_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6" name="Google Shape;186;g8a46e14772_0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1" name="Shape 191"/>
        <p:cNvGrpSpPr/>
        <p:nvPr/>
      </p:nvGrpSpPr>
      <p:grpSpPr>
        <a:xfrm>
          <a:off x="0" y="0"/>
          <a:ext cx="0" cy="0"/>
          <a:chOff x="0" y="0"/>
          <a:chExt cx="0" cy="0"/>
        </a:xfrm>
      </p:grpSpPr>
      <p:sp>
        <p:nvSpPr>
          <p:cNvPr id="192" name="Google Shape;192;g8b0d18a23d_1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3" name="Google Shape;193;g8b0d18a23d_1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7" name="Shape 197"/>
        <p:cNvGrpSpPr/>
        <p:nvPr/>
      </p:nvGrpSpPr>
      <p:grpSpPr>
        <a:xfrm>
          <a:off x="0" y="0"/>
          <a:ext cx="0" cy="0"/>
          <a:chOff x="0" y="0"/>
          <a:chExt cx="0" cy="0"/>
        </a:xfrm>
      </p:grpSpPr>
      <p:sp>
        <p:nvSpPr>
          <p:cNvPr id="198" name="Google Shape;198;g8b20174c9c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9" name="Google Shape;199;g8b20174c9c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4" name="Shape 204"/>
        <p:cNvGrpSpPr/>
        <p:nvPr/>
      </p:nvGrpSpPr>
      <p:grpSpPr>
        <a:xfrm>
          <a:off x="0" y="0"/>
          <a:ext cx="0" cy="0"/>
          <a:chOff x="0" y="0"/>
          <a:chExt cx="0" cy="0"/>
        </a:xfrm>
      </p:grpSpPr>
      <p:sp>
        <p:nvSpPr>
          <p:cNvPr id="205" name="Google Shape;205;g89408bdb2f_0_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6" name="Google Shape;206;g89408bdb2f_0_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1" name="Shape 211"/>
        <p:cNvGrpSpPr/>
        <p:nvPr/>
      </p:nvGrpSpPr>
      <p:grpSpPr>
        <a:xfrm>
          <a:off x="0" y="0"/>
          <a:ext cx="0" cy="0"/>
          <a:chOff x="0" y="0"/>
          <a:chExt cx="0" cy="0"/>
        </a:xfrm>
      </p:grpSpPr>
      <p:sp>
        <p:nvSpPr>
          <p:cNvPr id="212" name="Google Shape;212;g8b20174c9c_0_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3" name="Google Shape;213;g8b20174c9c_0_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8" name="Shape 218"/>
        <p:cNvGrpSpPr/>
        <p:nvPr/>
      </p:nvGrpSpPr>
      <p:grpSpPr>
        <a:xfrm>
          <a:off x="0" y="0"/>
          <a:ext cx="0" cy="0"/>
          <a:chOff x="0" y="0"/>
          <a:chExt cx="0" cy="0"/>
        </a:xfrm>
      </p:grpSpPr>
      <p:sp>
        <p:nvSpPr>
          <p:cNvPr id="219" name="Google Shape;219;g89408bdb2f_0_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0" name="Google Shape;220;g89408bdb2f_0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5" name="Shape 225"/>
        <p:cNvGrpSpPr/>
        <p:nvPr/>
      </p:nvGrpSpPr>
      <p:grpSpPr>
        <a:xfrm>
          <a:off x="0" y="0"/>
          <a:ext cx="0" cy="0"/>
          <a:chOff x="0" y="0"/>
          <a:chExt cx="0" cy="0"/>
        </a:xfrm>
      </p:grpSpPr>
      <p:sp>
        <p:nvSpPr>
          <p:cNvPr id="226" name="Google Shape;226;g8b857f13f8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7" name="Google Shape;227;g8b857f13f8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1750">
              <a:highlight>
                <a:srgbClr val="FFFFFF"/>
              </a:highlight>
              <a:latin typeface="Roboto"/>
              <a:ea typeface="Roboto"/>
              <a:cs typeface="Roboto"/>
              <a:sym typeface="Roboto"/>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3" name="Shape 233"/>
        <p:cNvGrpSpPr/>
        <p:nvPr/>
      </p:nvGrpSpPr>
      <p:grpSpPr>
        <a:xfrm>
          <a:off x="0" y="0"/>
          <a:ext cx="0" cy="0"/>
          <a:chOff x="0" y="0"/>
          <a:chExt cx="0" cy="0"/>
        </a:xfrm>
      </p:grpSpPr>
      <p:sp>
        <p:nvSpPr>
          <p:cNvPr id="234" name="Google Shape;234;g8b857f13f8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5" name="Google Shape;235;g8b857f13f8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1300"/>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0" name="Shape 240"/>
        <p:cNvGrpSpPr/>
        <p:nvPr/>
      </p:nvGrpSpPr>
      <p:grpSpPr>
        <a:xfrm>
          <a:off x="0" y="0"/>
          <a:ext cx="0" cy="0"/>
          <a:chOff x="0" y="0"/>
          <a:chExt cx="0" cy="0"/>
        </a:xfrm>
      </p:grpSpPr>
      <p:sp>
        <p:nvSpPr>
          <p:cNvPr id="241" name="Google Shape;241;g8b20174c9c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2" name="Google Shape;242;g8b20174c9c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7" name="Shape 247"/>
        <p:cNvGrpSpPr/>
        <p:nvPr/>
      </p:nvGrpSpPr>
      <p:grpSpPr>
        <a:xfrm>
          <a:off x="0" y="0"/>
          <a:ext cx="0" cy="0"/>
          <a:chOff x="0" y="0"/>
          <a:chExt cx="0" cy="0"/>
        </a:xfrm>
      </p:grpSpPr>
      <p:sp>
        <p:nvSpPr>
          <p:cNvPr id="248" name="Google Shape;248;g8b20174c9c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9" name="Google Shape;249;g8b20174c9c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4" name="Shape 64"/>
        <p:cNvGrpSpPr/>
        <p:nvPr/>
      </p:nvGrpSpPr>
      <p:grpSpPr>
        <a:xfrm>
          <a:off x="0" y="0"/>
          <a:ext cx="0" cy="0"/>
          <a:chOff x="0" y="0"/>
          <a:chExt cx="0" cy="0"/>
        </a:xfrm>
      </p:grpSpPr>
      <p:sp>
        <p:nvSpPr>
          <p:cNvPr id="65" name="Google Shape;65;g88a7507b3c_5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88a7507b3c_5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4" name="Shape 254"/>
        <p:cNvGrpSpPr/>
        <p:nvPr/>
      </p:nvGrpSpPr>
      <p:grpSpPr>
        <a:xfrm>
          <a:off x="0" y="0"/>
          <a:ext cx="0" cy="0"/>
          <a:chOff x="0" y="0"/>
          <a:chExt cx="0" cy="0"/>
        </a:xfrm>
      </p:grpSpPr>
      <p:sp>
        <p:nvSpPr>
          <p:cNvPr id="255" name="Google Shape;255;g8b20174c9c_3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6" name="Google Shape;256;g8b20174c9c_3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0000"/>
              </a:lnSpc>
              <a:spcBef>
                <a:spcPts val="0"/>
              </a:spcBef>
              <a:spcAft>
                <a:spcPts val="2000"/>
              </a:spcAft>
              <a:buClr>
                <a:schemeClr val="dk1"/>
              </a:buClr>
              <a:buSzPts val="1100"/>
              <a:buFont typeface="Arial"/>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1" name="Shape 261"/>
        <p:cNvGrpSpPr/>
        <p:nvPr/>
      </p:nvGrpSpPr>
      <p:grpSpPr>
        <a:xfrm>
          <a:off x="0" y="0"/>
          <a:ext cx="0" cy="0"/>
          <a:chOff x="0" y="0"/>
          <a:chExt cx="0" cy="0"/>
        </a:xfrm>
      </p:grpSpPr>
      <p:sp>
        <p:nvSpPr>
          <p:cNvPr id="262" name="Google Shape;262;g8a300acb67_2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3" name="Google Shape;263;g8a300acb67_2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20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9" name="Shape 269"/>
        <p:cNvGrpSpPr/>
        <p:nvPr/>
      </p:nvGrpSpPr>
      <p:grpSpPr>
        <a:xfrm>
          <a:off x="0" y="0"/>
          <a:ext cx="0" cy="0"/>
          <a:chOff x="0" y="0"/>
          <a:chExt cx="0" cy="0"/>
        </a:xfrm>
      </p:grpSpPr>
      <p:sp>
        <p:nvSpPr>
          <p:cNvPr id="270" name="Google Shape;270;g821e0b5408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1" name="Google Shape;271;g821e0b5408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6" name="Shape 276"/>
        <p:cNvGrpSpPr/>
        <p:nvPr/>
      </p:nvGrpSpPr>
      <p:grpSpPr>
        <a:xfrm>
          <a:off x="0" y="0"/>
          <a:ext cx="0" cy="0"/>
          <a:chOff x="0" y="0"/>
          <a:chExt cx="0" cy="0"/>
        </a:xfrm>
      </p:grpSpPr>
      <p:sp>
        <p:nvSpPr>
          <p:cNvPr id="277" name="Google Shape;277;g8b20174c9c_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8" name="Google Shape;278;g8b20174c9c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3" name="Shape 283"/>
        <p:cNvGrpSpPr/>
        <p:nvPr/>
      </p:nvGrpSpPr>
      <p:grpSpPr>
        <a:xfrm>
          <a:off x="0" y="0"/>
          <a:ext cx="0" cy="0"/>
          <a:chOff x="0" y="0"/>
          <a:chExt cx="0" cy="0"/>
        </a:xfrm>
      </p:grpSpPr>
      <p:sp>
        <p:nvSpPr>
          <p:cNvPr id="284" name="Google Shape;284;g8b20174c9c_0_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5" name="Google Shape;285;g8b20174c9c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600"/>
              </a:spcBef>
              <a:spcAft>
                <a:spcPts val="100"/>
              </a:spcAft>
              <a:buClr>
                <a:schemeClr val="dk1"/>
              </a:buClr>
              <a:buSzPts val="1100"/>
              <a:buFont typeface="Arial"/>
              <a:buNone/>
            </a:pPr>
            <a:r>
              <a:t/>
            </a:r>
            <a:endParaRPr sz="1150">
              <a:solidFill>
                <a:schemeClr val="dk1"/>
              </a:solidFill>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1" name="Shape 291"/>
        <p:cNvGrpSpPr/>
        <p:nvPr/>
      </p:nvGrpSpPr>
      <p:grpSpPr>
        <a:xfrm>
          <a:off x="0" y="0"/>
          <a:ext cx="0" cy="0"/>
          <a:chOff x="0" y="0"/>
          <a:chExt cx="0" cy="0"/>
        </a:xfrm>
      </p:grpSpPr>
      <p:sp>
        <p:nvSpPr>
          <p:cNvPr id="292" name="Google Shape;292;g8b0d18a23d_1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3" name="Google Shape;293;g8b0d18a23d_1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7" name="Shape 297"/>
        <p:cNvGrpSpPr/>
        <p:nvPr/>
      </p:nvGrpSpPr>
      <p:grpSpPr>
        <a:xfrm>
          <a:off x="0" y="0"/>
          <a:ext cx="0" cy="0"/>
          <a:chOff x="0" y="0"/>
          <a:chExt cx="0" cy="0"/>
        </a:xfrm>
      </p:grpSpPr>
      <p:sp>
        <p:nvSpPr>
          <p:cNvPr id="298" name="Google Shape;298;g89408bdb2f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9" name="Google Shape;299;g89408bdb2f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4" name="Shape 304"/>
        <p:cNvGrpSpPr/>
        <p:nvPr/>
      </p:nvGrpSpPr>
      <p:grpSpPr>
        <a:xfrm>
          <a:off x="0" y="0"/>
          <a:ext cx="0" cy="0"/>
          <a:chOff x="0" y="0"/>
          <a:chExt cx="0" cy="0"/>
        </a:xfrm>
      </p:grpSpPr>
      <p:sp>
        <p:nvSpPr>
          <p:cNvPr id="305" name="Google Shape;305;g89408bdb2f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6" name="Google Shape;306;g89408bdb2f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1200"/>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1" name="Shape 311"/>
        <p:cNvGrpSpPr/>
        <p:nvPr/>
      </p:nvGrpSpPr>
      <p:grpSpPr>
        <a:xfrm>
          <a:off x="0" y="0"/>
          <a:ext cx="0" cy="0"/>
          <a:chOff x="0" y="0"/>
          <a:chExt cx="0" cy="0"/>
        </a:xfrm>
      </p:grpSpPr>
      <p:sp>
        <p:nvSpPr>
          <p:cNvPr id="312" name="Google Shape;312;g89408bdb2f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3" name="Google Shape;313;g89408bdb2f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t/>
            </a:r>
            <a:endParaRPr sz="1300">
              <a:solidFill>
                <a:schemeClr val="dk1"/>
              </a:solidFill>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8" name="Shape 318"/>
        <p:cNvGrpSpPr/>
        <p:nvPr/>
      </p:nvGrpSpPr>
      <p:grpSpPr>
        <a:xfrm>
          <a:off x="0" y="0"/>
          <a:ext cx="0" cy="0"/>
          <a:chOff x="0" y="0"/>
          <a:chExt cx="0" cy="0"/>
        </a:xfrm>
      </p:grpSpPr>
      <p:sp>
        <p:nvSpPr>
          <p:cNvPr id="319" name="Google Shape;319;g821e0b5408_1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0" name="Google Shape;320;g821e0b5408_1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1050">
              <a:solidFill>
                <a:srgbClr val="1D2B3E"/>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1" name="Shape 71"/>
        <p:cNvGrpSpPr/>
        <p:nvPr/>
      </p:nvGrpSpPr>
      <p:grpSpPr>
        <a:xfrm>
          <a:off x="0" y="0"/>
          <a:ext cx="0" cy="0"/>
          <a:chOff x="0" y="0"/>
          <a:chExt cx="0" cy="0"/>
        </a:xfrm>
      </p:grpSpPr>
      <p:sp>
        <p:nvSpPr>
          <p:cNvPr id="72" name="Google Shape;72;g898aba4caa_4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898aba4caa_4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5" name="Shape 325"/>
        <p:cNvGrpSpPr/>
        <p:nvPr/>
      </p:nvGrpSpPr>
      <p:grpSpPr>
        <a:xfrm>
          <a:off x="0" y="0"/>
          <a:ext cx="0" cy="0"/>
          <a:chOff x="0" y="0"/>
          <a:chExt cx="0" cy="0"/>
        </a:xfrm>
      </p:grpSpPr>
      <p:sp>
        <p:nvSpPr>
          <p:cNvPr id="326" name="Google Shape;326;g89408bdb2f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7" name="Google Shape;327;g89408bdb2f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600"/>
              </a:spcAft>
              <a:buClr>
                <a:schemeClr val="dk1"/>
              </a:buClr>
              <a:buSzPts val="1100"/>
              <a:buFont typeface="Arial"/>
              <a:buNone/>
            </a:pPr>
            <a:r>
              <a:t/>
            </a:r>
            <a:endParaRPr sz="1200">
              <a:solidFill>
                <a:schemeClr val="dk2"/>
              </a:solidFill>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2" name="Shape 332"/>
        <p:cNvGrpSpPr/>
        <p:nvPr/>
      </p:nvGrpSpPr>
      <p:grpSpPr>
        <a:xfrm>
          <a:off x="0" y="0"/>
          <a:ext cx="0" cy="0"/>
          <a:chOff x="0" y="0"/>
          <a:chExt cx="0" cy="0"/>
        </a:xfrm>
      </p:grpSpPr>
      <p:sp>
        <p:nvSpPr>
          <p:cNvPr id="333" name="Google Shape;333;g8a1ae67457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4" name="Google Shape;334;g8a1ae67457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600"/>
              </a:spcAft>
              <a:buClr>
                <a:schemeClr val="dk1"/>
              </a:buClr>
              <a:buSzPts val="1100"/>
              <a:buFont typeface="Arial"/>
              <a:buNone/>
            </a:pPr>
            <a:r>
              <a:t/>
            </a:r>
            <a:endParaRPr sz="1800">
              <a:solidFill>
                <a:schemeClr val="dk2"/>
              </a:solidFill>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9" name="Shape 339"/>
        <p:cNvGrpSpPr/>
        <p:nvPr/>
      </p:nvGrpSpPr>
      <p:grpSpPr>
        <a:xfrm>
          <a:off x="0" y="0"/>
          <a:ext cx="0" cy="0"/>
          <a:chOff x="0" y="0"/>
          <a:chExt cx="0" cy="0"/>
        </a:xfrm>
      </p:grpSpPr>
      <p:sp>
        <p:nvSpPr>
          <p:cNvPr id="340" name="Google Shape;340;g898aba4caa_4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1" name="Google Shape;341;g898aba4caa_4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1500"/>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46" name="Shape 346"/>
        <p:cNvGrpSpPr/>
        <p:nvPr/>
      </p:nvGrpSpPr>
      <p:grpSpPr>
        <a:xfrm>
          <a:off x="0" y="0"/>
          <a:ext cx="0" cy="0"/>
          <a:chOff x="0" y="0"/>
          <a:chExt cx="0" cy="0"/>
        </a:xfrm>
      </p:grpSpPr>
      <p:sp>
        <p:nvSpPr>
          <p:cNvPr id="347" name="Google Shape;347;g8b0d18a23d_1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8" name="Google Shape;348;g8b0d18a23d_1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52" name="Shape 352"/>
        <p:cNvGrpSpPr/>
        <p:nvPr/>
      </p:nvGrpSpPr>
      <p:grpSpPr>
        <a:xfrm>
          <a:off x="0" y="0"/>
          <a:ext cx="0" cy="0"/>
          <a:chOff x="0" y="0"/>
          <a:chExt cx="0" cy="0"/>
        </a:xfrm>
      </p:grpSpPr>
      <p:sp>
        <p:nvSpPr>
          <p:cNvPr id="353" name="Google Shape;353;g89408bdb2f_2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4" name="Google Shape;354;g89408bdb2f_2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t/>
            </a:r>
            <a:endParaRPr sz="1200"/>
          </a:p>
          <a:p>
            <a:pPr indent="0" lvl="0" marL="0" rtl="0" algn="l">
              <a:spcBef>
                <a:spcPts val="160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59" name="Shape 359"/>
        <p:cNvGrpSpPr/>
        <p:nvPr/>
      </p:nvGrpSpPr>
      <p:grpSpPr>
        <a:xfrm>
          <a:off x="0" y="0"/>
          <a:ext cx="0" cy="0"/>
          <a:chOff x="0" y="0"/>
          <a:chExt cx="0" cy="0"/>
        </a:xfrm>
      </p:grpSpPr>
      <p:sp>
        <p:nvSpPr>
          <p:cNvPr id="360" name="Google Shape;360;g89408bdb2f_2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1" name="Google Shape;361;g89408bdb2f_2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1200"/>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66" name="Shape 366"/>
        <p:cNvGrpSpPr/>
        <p:nvPr/>
      </p:nvGrpSpPr>
      <p:grpSpPr>
        <a:xfrm>
          <a:off x="0" y="0"/>
          <a:ext cx="0" cy="0"/>
          <a:chOff x="0" y="0"/>
          <a:chExt cx="0" cy="0"/>
        </a:xfrm>
      </p:grpSpPr>
      <p:sp>
        <p:nvSpPr>
          <p:cNvPr id="367" name="Google Shape;367;g821e0b5408_1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8" name="Google Shape;368;g821e0b5408_1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73" name="Shape 373"/>
        <p:cNvGrpSpPr/>
        <p:nvPr/>
      </p:nvGrpSpPr>
      <p:grpSpPr>
        <a:xfrm>
          <a:off x="0" y="0"/>
          <a:ext cx="0" cy="0"/>
          <a:chOff x="0" y="0"/>
          <a:chExt cx="0" cy="0"/>
        </a:xfrm>
      </p:grpSpPr>
      <p:sp>
        <p:nvSpPr>
          <p:cNvPr id="374" name="Google Shape;374;g898aba4caa_4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5" name="Google Shape;375;g898aba4caa_4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80" name="Shape 380"/>
        <p:cNvGrpSpPr/>
        <p:nvPr/>
      </p:nvGrpSpPr>
      <p:grpSpPr>
        <a:xfrm>
          <a:off x="0" y="0"/>
          <a:ext cx="0" cy="0"/>
          <a:chOff x="0" y="0"/>
          <a:chExt cx="0" cy="0"/>
        </a:xfrm>
      </p:grpSpPr>
      <p:sp>
        <p:nvSpPr>
          <p:cNvPr id="381" name="Google Shape;381;g89408bdb2f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2" name="Google Shape;382;g89408bdb2f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b="1"/>
          </a:p>
          <a:p>
            <a:pPr indent="0" lvl="0" marL="0" rtl="0" algn="l">
              <a:lnSpc>
                <a:spcPct val="115000"/>
              </a:lnSpc>
              <a:spcBef>
                <a:spcPts val="0"/>
              </a:spcBef>
              <a:spcAft>
                <a:spcPts val="1600"/>
              </a:spcAft>
              <a:buNone/>
            </a:pPr>
            <a:r>
              <a:t/>
            </a:r>
            <a:endParaRPr sz="100"/>
          </a:p>
        </p:txBody>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87" name="Shape 387"/>
        <p:cNvGrpSpPr/>
        <p:nvPr/>
      </p:nvGrpSpPr>
      <p:grpSpPr>
        <a:xfrm>
          <a:off x="0" y="0"/>
          <a:ext cx="0" cy="0"/>
          <a:chOff x="0" y="0"/>
          <a:chExt cx="0" cy="0"/>
        </a:xfrm>
      </p:grpSpPr>
      <p:sp>
        <p:nvSpPr>
          <p:cNvPr id="388" name="Google Shape;388;g88c6c99930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9" name="Google Shape;389;g88c6c99930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9" name="Shape 79"/>
        <p:cNvGrpSpPr/>
        <p:nvPr/>
      </p:nvGrpSpPr>
      <p:grpSpPr>
        <a:xfrm>
          <a:off x="0" y="0"/>
          <a:ext cx="0" cy="0"/>
          <a:chOff x="0" y="0"/>
          <a:chExt cx="0" cy="0"/>
        </a:xfrm>
      </p:grpSpPr>
      <p:sp>
        <p:nvSpPr>
          <p:cNvPr id="80" name="Google Shape;80;g89dbaec20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89dbaec20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94" name="Shape 394"/>
        <p:cNvGrpSpPr/>
        <p:nvPr/>
      </p:nvGrpSpPr>
      <p:grpSpPr>
        <a:xfrm>
          <a:off x="0" y="0"/>
          <a:ext cx="0" cy="0"/>
          <a:chOff x="0" y="0"/>
          <a:chExt cx="0" cy="0"/>
        </a:xfrm>
      </p:grpSpPr>
      <p:sp>
        <p:nvSpPr>
          <p:cNvPr id="395" name="Google Shape;395;g8a8b7e27f2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96" name="Google Shape;396;g8a8b7e27f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sz="400"/>
          </a:p>
        </p:txBody>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01" name="Shape 401"/>
        <p:cNvGrpSpPr/>
        <p:nvPr/>
      </p:nvGrpSpPr>
      <p:grpSpPr>
        <a:xfrm>
          <a:off x="0" y="0"/>
          <a:ext cx="0" cy="0"/>
          <a:chOff x="0" y="0"/>
          <a:chExt cx="0" cy="0"/>
        </a:xfrm>
      </p:grpSpPr>
      <p:sp>
        <p:nvSpPr>
          <p:cNvPr id="402" name="Google Shape;402;g88c6c9993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03" name="Google Shape;403;g88c6c9993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1400"/>
          </a:p>
        </p:txBody>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08" name="Shape 408"/>
        <p:cNvGrpSpPr/>
        <p:nvPr/>
      </p:nvGrpSpPr>
      <p:grpSpPr>
        <a:xfrm>
          <a:off x="0" y="0"/>
          <a:ext cx="0" cy="0"/>
          <a:chOff x="0" y="0"/>
          <a:chExt cx="0" cy="0"/>
        </a:xfrm>
      </p:grpSpPr>
      <p:sp>
        <p:nvSpPr>
          <p:cNvPr id="409" name="Google Shape;409;g8b0d18a23d_1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10" name="Google Shape;410;g8b0d18a23d_1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14" name="Shape 414"/>
        <p:cNvGrpSpPr/>
        <p:nvPr/>
      </p:nvGrpSpPr>
      <p:grpSpPr>
        <a:xfrm>
          <a:off x="0" y="0"/>
          <a:ext cx="0" cy="0"/>
          <a:chOff x="0" y="0"/>
          <a:chExt cx="0" cy="0"/>
        </a:xfrm>
      </p:grpSpPr>
      <p:sp>
        <p:nvSpPr>
          <p:cNvPr id="415" name="Google Shape;415;g89408bdb2f_2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16" name="Google Shape;416;g89408bdb2f_2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100"/>
          </a:p>
        </p:txBody>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21" name="Shape 421"/>
        <p:cNvGrpSpPr/>
        <p:nvPr/>
      </p:nvGrpSpPr>
      <p:grpSpPr>
        <a:xfrm>
          <a:off x="0" y="0"/>
          <a:ext cx="0" cy="0"/>
          <a:chOff x="0" y="0"/>
          <a:chExt cx="0" cy="0"/>
        </a:xfrm>
      </p:grpSpPr>
      <p:sp>
        <p:nvSpPr>
          <p:cNvPr id="422" name="Google Shape;422;g892ddb96c3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23" name="Google Shape;423;g892ddb96c3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28" name="Shape 428"/>
        <p:cNvGrpSpPr/>
        <p:nvPr/>
      </p:nvGrpSpPr>
      <p:grpSpPr>
        <a:xfrm>
          <a:off x="0" y="0"/>
          <a:ext cx="0" cy="0"/>
          <a:chOff x="0" y="0"/>
          <a:chExt cx="0" cy="0"/>
        </a:xfrm>
      </p:grpSpPr>
      <p:sp>
        <p:nvSpPr>
          <p:cNvPr id="429" name="Google Shape;429;g892ddb96c3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30" name="Google Shape;430;g892ddb96c3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1500"/>
          </a:p>
        </p:txBody>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35" name="Shape 435"/>
        <p:cNvGrpSpPr/>
        <p:nvPr/>
      </p:nvGrpSpPr>
      <p:grpSpPr>
        <a:xfrm>
          <a:off x="0" y="0"/>
          <a:ext cx="0" cy="0"/>
          <a:chOff x="0" y="0"/>
          <a:chExt cx="0" cy="0"/>
        </a:xfrm>
      </p:grpSpPr>
      <p:sp>
        <p:nvSpPr>
          <p:cNvPr id="436" name="Google Shape;436;g892ddb96c3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37" name="Google Shape;437;g892ddb96c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1300"/>
          </a:p>
        </p:txBody>
      </p:sp>
    </p:spTree>
  </p:cSld>
  <p:clrMapOvr>
    <a:masterClrMapping/>
  </p:clrMapOvr>
</p:notes>
</file>

<file path=ppt/notesSlides/notesSlide5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42" name="Shape 442"/>
        <p:cNvGrpSpPr/>
        <p:nvPr/>
      </p:nvGrpSpPr>
      <p:grpSpPr>
        <a:xfrm>
          <a:off x="0" y="0"/>
          <a:ext cx="0" cy="0"/>
          <a:chOff x="0" y="0"/>
          <a:chExt cx="0" cy="0"/>
        </a:xfrm>
      </p:grpSpPr>
      <p:sp>
        <p:nvSpPr>
          <p:cNvPr id="443" name="Google Shape;443;g8b0d18a23d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44" name="Google Shape;444;g8b0d18a23d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49" name="Shape 449"/>
        <p:cNvGrpSpPr/>
        <p:nvPr/>
      </p:nvGrpSpPr>
      <p:grpSpPr>
        <a:xfrm>
          <a:off x="0" y="0"/>
          <a:ext cx="0" cy="0"/>
          <a:chOff x="0" y="0"/>
          <a:chExt cx="0" cy="0"/>
        </a:xfrm>
      </p:grpSpPr>
      <p:sp>
        <p:nvSpPr>
          <p:cNvPr id="450" name="Google Shape;450;g8b20174c9c_0_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51" name="Google Shape;451;g8b20174c9c_0_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56" name="Shape 456"/>
        <p:cNvGrpSpPr/>
        <p:nvPr/>
      </p:nvGrpSpPr>
      <p:grpSpPr>
        <a:xfrm>
          <a:off x="0" y="0"/>
          <a:ext cx="0" cy="0"/>
          <a:chOff x="0" y="0"/>
          <a:chExt cx="0" cy="0"/>
        </a:xfrm>
      </p:grpSpPr>
      <p:sp>
        <p:nvSpPr>
          <p:cNvPr id="457" name="Google Shape;457;g8b20174c9c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58" name="Google Shape;458;g8b20174c9c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6" name="Shape 86"/>
        <p:cNvGrpSpPr/>
        <p:nvPr/>
      </p:nvGrpSpPr>
      <p:grpSpPr>
        <a:xfrm>
          <a:off x="0" y="0"/>
          <a:ext cx="0" cy="0"/>
          <a:chOff x="0" y="0"/>
          <a:chExt cx="0" cy="0"/>
        </a:xfrm>
      </p:grpSpPr>
      <p:sp>
        <p:nvSpPr>
          <p:cNvPr id="87" name="Google Shape;87;g89dbaec205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89dbaec205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600"/>
              </a:spcAft>
              <a:buClr>
                <a:schemeClr val="dk1"/>
              </a:buClr>
              <a:buSzPts val="1100"/>
              <a:buFont typeface="Arial"/>
              <a:buNone/>
            </a:pPr>
            <a:r>
              <a:t/>
            </a:r>
            <a:endParaRPr sz="700"/>
          </a:p>
        </p:txBody>
      </p:sp>
    </p:spTree>
  </p:cSld>
  <p:clrMapOvr>
    <a:masterClrMapping/>
  </p:clrMapOvr>
</p:notes>
</file>

<file path=ppt/notesSlides/notesSlide6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63" name="Shape 463"/>
        <p:cNvGrpSpPr/>
        <p:nvPr/>
      </p:nvGrpSpPr>
      <p:grpSpPr>
        <a:xfrm>
          <a:off x="0" y="0"/>
          <a:ext cx="0" cy="0"/>
          <a:chOff x="0" y="0"/>
          <a:chExt cx="0" cy="0"/>
        </a:xfrm>
      </p:grpSpPr>
      <p:sp>
        <p:nvSpPr>
          <p:cNvPr id="464" name="Google Shape;464;g8b20174c9c_0_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65" name="Google Shape;465;g8b20174c9c_0_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70" name="Shape 470"/>
        <p:cNvGrpSpPr/>
        <p:nvPr/>
      </p:nvGrpSpPr>
      <p:grpSpPr>
        <a:xfrm>
          <a:off x="0" y="0"/>
          <a:ext cx="0" cy="0"/>
          <a:chOff x="0" y="0"/>
          <a:chExt cx="0" cy="0"/>
        </a:xfrm>
      </p:grpSpPr>
      <p:sp>
        <p:nvSpPr>
          <p:cNvPr id="471" name="Google Shape;471;g8b20174c9c_7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72" name="Google Shape;472;g8b20174c9c_7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77" name="Shape 477"/>
        <p:cNvGrpSpPr/>
        <p:nvPr/>
      </p:nvGrpSpPr>
      <p:grpSpPr>
        <a:xfrm>
          <a:off x="0" y="0"/>
          <a:ext cx="0" cy="0"/>
          <a:chOff x="0" y="0"/>
          <a:chExt cx="0" cy="0"/>
        </a:xfrm>
      </p:grpSpPr>
      <p:sp>
        <p:nvSpPr>
          <p:cNvPr id="478" name="Google Shape;478;g8b857f13f8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79" name="Google Shape;479;g8b857f13f8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85" name="Shape 485"/>
        <p:cNvGrpSpPr/>
        <p:nvPr/>
      </p:nvGrpSpPr>
      <p:grpSpPr>
        <a:xfrm>
          <a:off x="0" y="0"/>
          <a:ext cx="0" cy="0"/>
          <a:chOff x="0" y="0"/>
          <a:chExt cx="0" cy="0"/>
        </a:xfrm>
      </p:grpSpPr>
      <p:sp>
        <p:nvSpPr>
          <p:cNvPr id="486" name="Google Shape;486;g8b0d18a23d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87" name="Google Shape;487;g8b0d18a23d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92" name="Shape 492"/>
        <p:cNvGrpSpPr/>
        <p:nvPr/>
      </p:nvGrpSpPr>
      <p:grpSpPr>
        <a:xfrm>
          <a:off x="0" y="0"/>
          <a:ext cx="0" cy="0"/>
          <a:chOff x="0" y="0"/>
          <a:chExt cx="0" cy="0"/>
        </a:xfrm>
      </p:grpSpPr>
      <p:sp>
        <p:nvSpPr>
          <p:cNvPr id="493" name="Google Shape;493;g8b20174c9c_7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94" name="Google Shape;494;g8b20174c9c_7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99" name="Shape 499"/>
        <p:cNvGrpSpPr/>
        <p:nvPr/>
      </p:nvGrpSpPr>
      <p:grpSpPr>
        <a:xfrm>
          <a:off x="0" y="0"/>
          <a:ext cx="0" cy="0"/>
          <a:chOff x="0" y="0"/>
          <a:chExt cx="0" cy="0"/>
        </a:xfrm>
      </p:grpSpPr>
      <p:sp>
        <p:nvSpPr>
          <p:cNvPr id="500" name="Google Shape;500;g8b0d18a23d_1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01" name="Google Shape;501;g8b0d18a23d_1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5" name="Shape 505"/>
        <p:cNvGrpSpPr/>
        <p:nvPr/>
      </p:nvGrpSpPr>
      <p:grpSpPr>
        <a:xfrm>
          <a:off x="0" y="0"/>
          <a:ext cx="0" cy="0"/>
          <a:chOff x="0" y="0"/>
          <a:chExt cx="0" cy="0"/>
        </a:xfrm>
      </p:grpSpPr>
      <p:sp>
        <p:nvSpPr>
          <p:cNvPr id="506" name="Google Shape;506;g8b20174c9c_7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07" name="Google Shape;507;g8b20174c9c_7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12" name="Shape 512"/>
        <p:cNvGrpSpPr/>
        <p:nvPr/>
      </p:nvGrpSpPr>
      <p:grpSpPr>
        <a:xfrm>
          <a:off x="0" y="0"/>
          <a:ext cx="0" cy="0"/>
          <a:chOff x="0" y="0"/>
          <a:chExt cx="0" cy="0"/>
        </a:xfrm>
      </p:grpSpPr>
      <p:sp>
        <p:nvSpPr>
          <p:cNvPr id="513" name="Google Shape;513;g8b0d18a23d_1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14" name="Google Shape;514;g8b0d18a23d_1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3" name="Shape 93"/>
        <p:cNvGrpSpPr/>
        <p:nvPr/>
      </p:nvGrpSpPr>
      <p:grpSpPr>
        <a:xfrm>
          <a:off x="0" y="0"/>
          <a:ext cx="0" cy="0"/>
          <a:chOff x="0" y="0"/>
          <a:chExt cx="0" cy="0"/>
        </a:xfrm>
      </p:grpSpPr>
      <p:sp>
        <p:nvSpPr>
          <p:cNvPr id="94" name="Google Shape;94;g88dce91a89_3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88dce91a89_3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0" name="Shape 100"/>
        <p:cNvGrpSpPr/>
        <p:nvPr/>
      </p:nvGrpSpPr>
      <p:grpSpPr>
        <a:xfrm>
          <a:off x="0" y="0"/>
          <a:ext cx="0" cy="0"/>
          <a:chOff x="0" y="0"/>
          <a:chExt cx="0" cy="0"/>
        </a:xfrm>
      </p:grpSpPr>
      <p:sp>
        <p:nvSpPr>
          <p:cNvPr id="101" name="Google Shape;101;g898aba4caa_4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898aba4caa_4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7" name="Shape 107"/>
        <p:cNvGrpSpPr/>
        <p:nvPr/>
      </p:nvGrpSpPr>
      <p:grpSpPr>
        <a:xfrm>
          <a:off x="0" y="0"/>
          <a:ext cx="0" cy="0"/>
          <a:chOff x="0" y="0"/>
          <a:chExt cx="0" cy="0"/>
        </a:xfrm>
      </p:grpSpPr>
      <p:sp>
        <p:nvSpPr>
          <p:cNvPr id="108" name="Google Shape;108;g8b0d18a23d_1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8b0d18a23d_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www.disasterstrategies.org" TargetMode="Externa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hyperlink" Target="https://www.fema.gov/pdf/plan/glo.pdf" TargetMode="Externa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image" Target="../media/image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image" Target="../media/image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9.xml"/><Relationship Id="rId3" Type="http://schemas.openxmlformats.org/officeDocument/2006/relationships/hyperlink" Target="https://www.fema.gov/media-library-data/1582825590194-2f000855d442fc3c9f18547d1468990d/NRF_FINALApproved_508_2011028v1040.pdf"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 Id="rId3" Type="http://schemas.openxmlformats.org/officeDocument/2006/relationships/image" Target="../media/image2.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2.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2.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 Id="rId3" Type="http://schemas.openxmlformats.org/officeDocument/2006/relationships/image" Target="../media/image2.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 Id="rId3" Type="http://schemas.openxmlformats.org/officeDocument/2006/relationships/hyperlink" Target="https://www.fema.gov/media-library-data/1590687183581-78dcfc4b4b9a7ab02914e71fae20e1b1/PAPPG_V4_Final_6-1-2020_508.pdf" TargetMode="External"/><Relationship Id="rId4" Type="http://schemas.openxmlformats.org/officeDocument/2006/relationships/hyperlink" Target="https://www.fema.gov/media-library-data/1590687183581-78dcfc4b4b9a7ab02914e71fae20e1b1/PAPPG_V4_Final_6-1-2020_508.pdf" TargetMode="External"/><Relationship Id="rId5" Type="http://schemas.openxmlformats.org/officeDocument/2006/relationships/image" Target="../media/image2.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 Id="rId3" Type="http://schemas.openxmlformats.org/officeDocument/2006/relationships/image" Target="../media/image2.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 Id="rId3" Type="http://schemas.openxmlformats.org/officeDocument/2006/relationships/image" Target="../media/image2.png"/><Relationship Id="rId4" Type="http://schemas.openxmlformats.org/officeDocument/2006/relationships/hyperlink" Target="https://www.fema.gov/news-release/2018/12/01/4407/citizenship-status-and-eligibility-disaster-assistance"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 Id="rId3" Type="http://schemas.openxmlformats.org/officeDocument/2006/relationships/image" Target="../media/image2.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 Id="rId3" Type="http://schemas.openxmlformats.org/officeDocument/2006/relationships/hyperlink" Target="https://www.fema.gov/national-preparedness/whole-community" TargetMode="External"/><Relationship Id="rId4" Type="http://schemas.openxmlformats.org/officeDocument/2006/relationships/hyperlink" Target="https://www.fema.gov/national-preparedness-goal" TargetMode="External"/><Relationship Id="rId5" Type="http://schemas.openxmlformats.org/officeDocument/2006/relationships/hyperlink" Target="https://www.fema.gov/national-preparedness-system" TargetMode="External"/><Relationship Id="rId6" Type="http://schemas.openxmlformats.org/officeDocument/2006/relationships/hyperlink" Target="https://www.fema.gov/national-planning-frameworks" TargetMode="External"/><Relationship Id="rId7" Type="http://schemas.openxmlformats.org/officeDocument/2006/relationships/image" Target="../media/image2.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 Id="rId3" Type="http://schemas.openxmlformats.org/officeDocument/2006/relationships/hyperlink" Target="https://www.fema.gov/media-library-data/1510231079545-1fabc7af0e06d89d8c79c7b619e55a03/NIMS_Mutual_Aid_Guideline_20171105_508_compliant.pdf" TargetMode="External"/><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 Id="rId3" Type="http://schemas.openxmlformats.org/officeDocument/2006/relationships/image" Target="../media/image2.png"/><Relationship Id="rId4" Type="http://schemas.openxmlformats.org/officeDocument/2006/relationships/hyperlink" Target="https://mil.wa.gov/plans"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 Id="rId3" Type="http://schemas.openxmlformats.org/officeDocument/2006/relationships/hyperlink" Target="https://www.fema.gov/pdf/emergency/nrf/nrf-esf-06.pdf" TargetMode="External"/><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 Id="rId3" Type="http://schemas.openxmlformats.org/officeDocument/2006/relationships/image" Target="../media/image2.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 Id="rId3" Type="http://schemas.openxmlformats.org/officeDocument/2006/relationships/image" Target="../media/image2.png"/><Relationship Id="rId4" Type="http://schemas.openxmlformats.org/officeDocument/2006/relationships/hyperlink" Target="https://www.fema.gov/media-library-data/1470149644671-642ccad05d19449d2d13b1b0952328ed/ESF_8_Public_Health_Medical_20160705_508.pdf" TargetMode="External"/><Relationship Id="rId5" Type="http://schemas.openxmlformats.org/officeDocument/2006/relationships/hyperlink" Target="https://mil.wa.gov/asset/5bac12ac9c3ed"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 Id="rId3" Type="http://schemas.openxmlformats.org/officeDocument/2006/relationships/image" Target="../media/image2.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 Id="rId3" Type="http://schemas.openxmlformats.org/officeDocument/2006/relationships/image" Target="../media/image2.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 Id="rId3" Type="http://schemas.openxmlformats.org/officeDocument/2006/relationships/image" Target="../media/image2.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 Id="rId3" Type="http://schemas.openxmlformats.org/officeDocument/2006/relationships/image" Target="../media/image2.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 Id="rId3" Type="http://schemas.openxmlformats.org/officeDocument/2006/relationships/image" Target="../media/image2.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1.xml"/><Relationship Id="rId3" Type="http://schemas.openxmlformats.org/officeDocument/2006/relationships/hyperlink" Target="https://emilms.fema.gov/IS822/groups/20.html" TargetMode="External"/><Relationship Id="rId4" Type="http://schemas.openxmlformats.org/officeDocument/2006/relationships/image" Target="../media/image2.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2.xml"/><Relationship Id="rId3" Type="http://schemas.openxmlformats.org/officeDocument/2006/relationships/image" Target="../media/image2.pn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 Id="rId3" Type="http://schemas.openxmlformats.org/officeDocument/2006/relationships/image" Target="../media/image2.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4.xml"/><Relationship Id="rId3" Type="http://schemas.openxmlformats.org/officeDocument/2006/relationships/image" Target="../media/image2.png"/></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5.xml"/><Relationship Id="rId3" Type="http://schemas.openxmlformats.org/officeDocument/2006/relationships/image" Target="../media/image2.pn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6.xml"/><Relationship Id="rId3" Type="http://schemas.openxmlformats.org/officeDocument/2006/relationships/image" Target="../media/image2.pn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7.xml"/><Relationship Id="rId3" Type="http://schemas.openxmlformats.org/officeDocument/2006/relationships/image" Target="../media/image2.pn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8.xml"/><Relationship Id="rId3" Type="http://schemas.openxmlformats.org/officeDocument/2006/relationships/image" Target="../media/image2.pn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9.xml"/><Relationship Id="rId3" Type="http://schemas.openxmlformats.org/officeDocument/2006/relationships/hyperlink" Target="https://www.fema.gov/pdf/emergency/disasterhousing/ADA_ShelterRequirements.pdf" TargetMode="Externa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0.xml"/><Relationship Id="rId3" Type="http://schemas.openxmlformats.org/officeDocument/2006/relationships/image" Target="../media/image2.png"/></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1.xml"/><Relationship Id="rId3" Type="http://schemas.openxmlformats.org/officeDocument/2006/relationships/image" Target="../media/image2.png"/></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 Id="rId3" Type="http://schemas.openxmlformats.org/officeDocument/2006/relationships/image" Target="../media/image2.png"/></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3.xml"/><Relationship Id="rId3" Type="http://schemas.openxmlformats.org/officeDocument/2006/relationships/image" Target="../media/image2.png"/></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4.xml"/><Relationship Id="rId3" Type="http://schemas.openxmlformats.org/officeDocument/2006/relationships/image" Target="../media/image2.png"/></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5.xml"/><Relationship Id="rId3" Type="http://schemas.openxmlformats.org/officeDocument/2006/relationships/image" Target="../media/image2.png"/></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6.xml"/><Relationship Id="rId3" Type="http://schemas.openxmlformats.org/officeDocument/2006/relationships/image" Target="../media/image2.png"/></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7.xml"/><Relationship Id="rId3" Type="http://schemas.openxmlformats.org/officeDocument/2006/relationships/hyperlink" Target="https://ncd.gov/sites/default/files/NCD_Preserving_Our_Freedom_508.pdf" TargetMode="External"/><Relationship Id="rId4" Type="http://schemas.openxmlformats.org/officeDocument/2006/relationships/image" Target="../media/image2.png"/></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8.xml"/><Relationship Id="rId3" Type="http://schemas.openxmlformats.org/officeDocument/2006/relationships/image" Target="../media/image2.png"/></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9.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0.xml"/><Relationship Id="rId3" Type="http://schemas.openxmlformats.org/officeDocument/2006/relationships/image" Target="../media/image2.png"/></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1.xml"/><Relationship Id="rId3" Type="http://schemas.openxmlformats.org/officeDocument/2006/relationships/image" Target="../media/image2.png"/></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2.xml"/><Relationship Id="rId3" Type="http://schemas.openxmlformats.org/officeDocument/2006/relationships/image" Target="../media/image2.png"/><Relationship Id="rId4" Type="http://schemas.openxmlformats.org/officeDocument/2006/relationships/hyperlink" Target="https://www.fema.gov/media-library-data/1590687183581-78dcfc4b4b9a7ab02914e71fae20e1b1/PAPPG_V4_Final_6-1-2020_508.pdf"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3.xml"/><Relationship Id="rId3" Type="http://schemas.openxmlformats.org/officeDocument/2006/relationships/image" Target="../media/image2.png"/></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4.xml"/><Relationship Id="rId3" Type="http://schemas.openxmlformats.org/officeDocument/2006/relationships/image" Target="../media/image2.png"/></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5.xml"/><Relationship Id="rId3" Type="http://schemas.openxmlformats.org/officeDocument/2006/relationships/image" Target="../media/image2.png"/></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6.xml"/><Relationship Id="rId3" Type="http://schemas.openxmlformats.org/officeDocument/2006/relationships/image" Target="../media/image2.png"/></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7.xml"/><Relationship Id="rId3" Type="http://schemas.openxmlformats.org/officeDocument/2006/relationships/hyperlink" Target="mailto:m.melissa@disasterstrategies.org" TargetMode="External"/><Relationship Id="rId4" Type="http://schemas.openxmlformats.org/officeDocument/2006/relationships/hyperlink" Target="mailto:m.melissa@disasterstrategies.org" TargetMode="External"/><Relationship Id="rId5" Type="http://schemas.openxmlformats.org/officeDocument/2006/relationships/hyperlink" Target="mailto:directors@disasterstrategies.org" TargetMode="External"/><Relationship Id="rId6" Type="http://schemas.openxmlformats.org/officeDocument/2006/relationships/hyperlink" Target="http://www.disasterstrategies.org" TargetMode="External"/><Relationship Id="rId7" Type="http://schemas.openxmlformats.org/officeDocument/2006/relationships/hyperlink" Target="mailto:info@disasterstrategies.org" TargetMode="External"/><Relationship Id="rId8"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ph type="ctrTitle"/>
          </p:nvPr>
        </p:nvSpPr>
        <p:spPr>
          <a:xfrm>
            <a:off x="276325" y="1545300"/>
            <a:ext cx="8520600" cy="11448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sz="4200"/>
              <a:t>Community Resilience </a:t>
            </a:r>
            <a:r>
              <a:rPr lang="en" sz="4200"/>
              <a:t>Initiative</a:t>
            </a:r>
            <a:endParaRPr sz="4200"/>
          </a:p>
          <a:p>
            <a:pPr indent="0" lvl="0" marL="0" rtl="0" algn="ctr">
              <a:spcBef>
                <a:spcPts val="0"/>
              </a:spcBef>
              <a:spcAft>
                <a:spcPts val="0"/>
              </a:spcAft>
              <a:buNone/>
            </a:pPr>
            <a:r>
              <a:rPr lang="en" sz="2700"/>
              <a:t>Module 1 - Inclusive Emergency Management 101</a:t>
            </a:r>
            <a:endParaRPr sz="2700"/>
          </a:p>
        </p:txBody>
      </p:sp>
      <p:sp>
        <p:nvSpPr>
          <p:cNvPr id="55" name="Google Shape;55;p13"/>
          <p:cNvSpPr txBox="1"/>
          <p:nvPr>
            <p:ph idx="1" type="subTitle"/>
          </p:nvPr>
        </p:nvSpPr>
        <p:spPr>
          <a:xfrm>
            <a:off x="311700" y="3542300"/>
            <a:ext cx="8520600" cy="1601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www.disasterstrategies.org</a:t>
            </a:r>
            <a:r>
              <a:rPr lang="en"/>
              <a:t> </a:t>
            </a:r>
            <a:endParaRPr/>
          </a:p>
          <a:p>
            <a:pPr indent="0" lvl="0" marL="0" rtl="0" algn="ctr">
              <a:spcBef>
                <a:spcPts val="0"/>
              </a:spcBef>
              <a:spcAft>
                <a:spcPts val="0"/>
              </a:spcAft>
              <a:buNone/>
            </a:pPr>
            <a:r>
              <a:rPr lang="en" sz="2000"/>
              <a:t>112 N. 8th Street, Suite 600, Philadelphia PA 19107</a:t>
            </a:r>
            <a:endParaRPr sz="2000"/>
          </a:p>
          <a:p>
            <a:pPr indent="0" lvl="0" marL="0" marR="6096" rtl="0" algn="ctr">
              <a:lnSpc>
                <a:spcPct val="115000"/>
              </a:lnSpc>
              <a:spcBef>
                <a:spcPts val="840"/>
              </a:spcBef>
              <a:spcAft>
                <a:spcPts val="0"/>
              </a:spcAft>
              <a:buNone/>
            </a:pPr>
            <a:r>
              <a:t/>
            </a:r>
            <a:endParaRPr b="1" sz="1600">
              <a:solidFill>
                <a:schemeClr val="dk1"/>
              </a:solidFill>
            </a:endParaRPr>
          </a:p>
          <a:p>
            <a:pPr indent="0" lvl="0" marL="0" marR="6096" rtl="0" algn="ctr">
              <a:lnSpc>
                <a:spcPct val="115000"/>
              </a:lnSpc>
              <a:spcBef>
                <a:spcPts val="840"/>
              </a:spcBef>
              <a:spcAft>
                <a:spcPts val="0"/>
              </a:spcAft>
              <a:buClr>
                <a:schemeClr val="dk1"/>
              </a:buClr>
              <a:buSzPts val="1100"/>
              <a:buFont typeface="Arial"/>
              <a:buNone/>
            </a:pPr>
            <a:r>
              <a:rPr b="1" i="1" lang="en" sz="1600">
                <a:solidFill>
                  <a:schemeClr val="dk1"/>
                </a:solidFill>
              </a:rPr>
              <a:t>©</a:t>
            </a:r>
            <a:r>
              <a:rPr i="1" lang="en" sz="1600">
                <a:solidFill>
                  <a:schemeClr val="dk1"/>
                </a:solidFill>
              </a:rPr>
              <a:t>2020 The Partnership for Inclusive Disaster Strategies </a:t>
            </a:r>
            <a:endParaRPr i="1" sz="1600"/>
          </a:p>
        </p:txBody>
      </p:sp>
      <p:pic>
        <p:nvPicPr>
          <p:cNvPr descr="Image: A yellow sun with icons for earthquakes, storms, tornadoes and hurricanes.  Text: Big red letters: The Partnership. Smaller blue letters: For Inclusive Disaster Strategies" id="56" name="Google Shape;56;p13" title="Logo Partnership for Inclusive Disaster Strategies"/>
          <p:cNvPicPr preferRelativeResize="0"/>
          <p:nvPr/>
        </p:nvPicPr>
        <p:blipFill>
          <a:blip r:embed="rId4">
            <a:alphaModFix/>
          </a:blip>
          <a:stretch>
            <a:fillRect/>
          </a:stretch>
        </p:blipFill>
        <p:spPr>
          <a:xfrm>
            <a:off x="1734800" y="160650"/>
            <a:ext cx="5674400" cy="1264775"/>
          </a:xfrm>
          <a:prstGeom prst="rect">
            <a:avLst/>
          </a:prstGeom>
          <a:noFill/>
          <a:ln>
            <a:noFill/>
          </a:ln>
        </p:spPr>
      </p:pic>
      <p:sp>
        <p:nvSpPr>
          <p:cNvPr id="57" name="Google Shape;57;p13"/>
          <p:cNvSpPr txBox="1"/>
          <p:nvPr/>
        </p:nvSpPr>
        <p:spPr>
          <a:xfrm>
            <a:off x="74550" y="2459100"/>
            <a:ext cx="9069600" cy="1452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t/>
            </a:r>
            <a:endParaRPr b="1" sz="2000">
              <a:solidFill>
                <a:srgbClr val="1C4587"/>
              </a:solidFill>
            </a:endParaRPr>
          </a:p>
          <a:p>
            <a:pPr indent="0" lvl="0" marL="0" rtl="0" algn="ctr">
              <a:spcBef>
                <a:spcPts val="0"/>
              </a:spcBef>
              <a:spcAft>
                <a:spcPts val="0"/>
              </a:spcAft>
              <a:buNone/>
            </a:pPr>
            <a:r>
              <a:rPr b="1" lang="en" sz="2000">
                <a:solidFill>
                  <a:srgbClr val="1C4587"/>
                </a:solidFill>
              </a:rPr>
              <a:t>Information You Need To Access Emergency Management Tables </a:t>
            </a:r>
            <a:endParaRPr b="1" sz="2000">
              <a:solidFill>
                <a:srgbClr val="1C4587"/>
              </a:solidFill>
            </a:endParaRPr>
          </a:p>
          <a:p>
            <a:pPr indent="0" lvl="0" marL="0" rtl="0" algn="ctr">
              <a:spcBef>
                <a:spcPts val="0"/>
              </a:spcBef>
              <a:spcAft>
                <a:spcPts val="0"/>
              </a:spcAft>
              <a:buNone/>
            </a:pPr>
            <a:r>
              <a:rPr b="1" lang="en" sz="2000">
                <a:solidFill>
                  <a:srgbClr val="1C4587"/>
                </a:solidFill>
              </a:rPr>
              <a:t>&amp; Start Advocating For Your Participants/Consumers!</a:t>
            </a:r>
            <a:endParaRPr b="1" sz="2000">
              <a:solidFill>
                <a:srgbClr val="1C4587"/>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6" name="Shape 116"/>
        <p:cNvGrpSpPr/>
        <p:nvPr/>
      </p:nvGrpSpPr>
      <p:grpSpPr>
        <a:xfrm>
          <a:off x="0" y="0"/>
          <a:ext cx="0" cy="0"/>
          <a:chOff x="0" y="0"/>
          <a:chExt cx="0" cy="0"/>
        </a:xfrm>
      </p:grpSpPr>
      <p:sp>
        <p:nvSpPr>
          <p:cNvPr id="117" name="Google Shape;117;p22"/>
          <p:cNvSpPr txBox="1"/>
          <p:nvPr>
            <p:ph type="title"/>
          </p:nvPr>
        </p:nvSpPr>
        <p:spPr>
          <a:xfrm>
            <a:off x="311700" y="21155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4900">
                <a:solidFill>
                  <a:srgbClr val="1155CC"/>
                </a:solidFill>
              </a:rPr>
              <a:t>Disaster</a:t>
            </a:r>
            <a:endParaRPr sz="4900">
              <a:solidFill>
                <a:srgbClr val="1155CC"/>
              </a:solidFill>
            </a:endParaRPr>
          </a:p>
        </p:txBody>
      </p:sp>
      <p:sp>
        <p:nvSpPr>
          <p:cNvPr id="118" name="Google Shape;118;p22"/>
          <p:cNvSpPr txBox="1"/>
          <p:nvPr>
            <p:ph idx="1" type="body"/>
          </p:nvPr>
        </p:nvSpPr>
        <p:spPr>
          <a:xfrm>
            <a:off x="311700" y="1145900"/>
            <a:ext cx="8520600" cy="3416400"/>
          </a:xfrm>
          <a:prstGeom prst="rect">
            <a:avLst/>
          </a:prstGeom>
        </p:spPr>
        <p:txBody>
          <a:bodyPr anchorCtr="0" anchor="t" bIns="91425" lIns="91425" spcFirstLastPara="1" rIns="91425" wrap="square" tIns="91425">
            <a:noAutofit/>
          </a:bodyPr>
          <a:lstStyle/>
          <a:p>
            <a:pPr indent="0" lvl="0" marL="457200" rtl="0" algn="l">
              <a:lnSpc>
                <a:spcPct val="125000"/>
              </a:lnSpc>
              <a:spcBef>
                <a:spcPts val="0"/>
              </a:spcBef>
              <a:spcAft>
                <a:spcPts val="0"/>
              </a:spcAft>
              <a:buNone/>
            </a:pPr>
            <a:r>
              <a:t/>
            </a:r>
            <a:endParaRPr sz="2100">
              <a:solidFill>
                <a:srgbClr val="000000"/>
              </a:solidFill>
            </a:endParaRPr>
          </a:p>
          <a:p>
            <a:pPr indent="-368300" lvl="0" marL="457200" rtl="0" algn="l">
              <a:lnSpc>
                <a:spcPct val="125000"/>
              </a:lnSpc>
              <a:spcBef>
                <a:spcPts val="0"/>
              </a:spcBef>
              <a:spcAft>
                <a:spcPts val="0"/>
              </a:spcAft>
              <a:buClr>
                <a:srgbClr val="000000"/>
              </a:buClr>
              <a:buSzPts val="2200"/>
              <a:buChar char="●"/>
            </a:pPr>
            <a:r>
              <a:rPr lang="en" sz="2100">
                <a:solidFill>
                  <a:srgbClr val="000000"/>
                </a:solidFill>
              </a:rPr>
              <a:t>“</a:t>
            </a:r>
            <a:r>
              <a:rPr lang="en" sz="2200">
                <a:solidFill>
                  <a:srgbClr val="000000"/>
                </a:solidFill>
              </a:rPr>
              <a:t>An event that results in large numbers of deaths and injuries; </a:t>
            </a:r>
            <a:endParaRPr sz="2200">
              <a:solidFill>
                <a:srgbClr val="000000"/>
              </a:solidFill>
            </a:endParaRPr>
          </a:p>
          <a:p>
            <a:pPr indent="-368300" lvl="0" marL="457200" rtl="0" algn="l">
              <a:lnSpc>
                <a:spcPct val="125000"/>
              </a:lnSpc>
              <a:spcBef>
                <a:spcPts val="1000"/>
              </a:spcBef>
              <a:spcAft>
                <a:spcPts val="0"/>
              </a:spcAft>
              <a:buClr>
                <a:srgbClr val="000000"/>
              </a:buClr>
              <a:buSzPts val="2200"/>
              <a:buChar char="●"/>
            </a:pPr>
            <a:r>
              <a:rPr lang="en" sz="2200">
                <a:solidFill>
                  <a:srgbClr val="000000"/>
                </a:solidFill>
              </a:rPr>
              <a:t>causes extensive damage or destruction of facilities that provide and sustain human needs; </a:t>
            </a:r>
            <a:endParaRPr sz="2200">
              <a:solidFill>
                <a:srgbClr val="000000"/>
              </a:solidFill>
            </a:endParaRPr>
          </a:p>
          <a:p>
            <a:pPr indent="-368300" lvl="0" marL="457200" rtl="0" algn="l">
              <a:lnSpc>
                <a:spcPct val="125000"/>
              </a:lnSpc>
              <a:spcBef>
                <a:spcPts val="1000"/>
              </a:spcBef>
              <a:spcAft>
                <a:spcPts val="0"/>
              </a:spcAft>
              <a:buClr>
                <a:srgbClr val="000000"/>
              </a:buClr>
              <a:buSzPts val="2200"/>
              <a:buChar char="●"/>
            </a:pPr>
            <a:r>
              <a:rPr lang="en" sz="2200">
                <a:solidFill>
                  <a:srgbClr val="000000"/>
                </a:solidFill>
              </a:rPr>
              <a:t>produces an overwhelming demand on state and local response resources and mechanisms;</a:t>
            </a:r>
            <a:endParaRPr sz="2200">
              <a:solidFill>
                <a:srgbClr val="000000"/>
              </a:solidFill>
            </a:endParaRPr>
          </a:p>
          <a:p>
            <a:pPr indent="0" lvl="0" marL="0" rtl="0" algn="l">
              <a:spcBef>
                <a:spcPts val="1000"/>
              </a:spcBef>
              <a:spcAft>
                <a:spcPts val="1000"/>
              </a:spcAft>
              <a:buNone/>
            </a:pPr>
            <a:r>
              <a:t/>
            </a:r>
            <a:endParaRPr sz="1400"/>
          </a:p>
        </p:txBody>
      </p:sp>
      <p:pic>
        <p:nvPicPr>
          <p:cNvPr id="119" name="Google Shape;119;p22"/>
          <p:cNvPicPr preferRelativeResize="0"/>
          <p:nvPr/>
        </p:nvPicPr>
        <p:blipFill>
          <a:blip r:embed="rId3">
            <a:alphaModFix/>
          </a:blip>
          <a:stretch>
            <a:fillRect/>
          </a:stretch>
        </p:blipFill>
        <p:spPr>
          <a:xfrm>
            <a:off x="7530450" y="123075"/>
            <a:ext cx="1301848" cy="1304327"/>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3" name="Shape 123"/>
        <p:cNvGrpSpPr/>
        <p:nvPr/>
      </p:nvGrpSpPr>
      <p:grpSpPr>
        <a:xfrm>
          <a:off x="0" y="0"/>
          <a:ext cx="0" cy="0"/>
          <a:chOff x="0" y="0"/>
          <a:chExt cx="0" cy="0"/>
        </a:xfrm>
      </p:grpSpPr>
      <p:sp>
        <p:nvSpPr>
          <p:cNvPr id="124" name="Google Shape;124;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4900">
                <a:solidFill>
                  <a:srgbClr val="1155CC"/>
                </a:solidFill>
              </a:rPr>
              <a:t>Disaster</a:t>
            </a:r>
            <a:endParaRPr sz="4900">
              <a:solidFill>
                <a:srgbClr val="1155CC"/>
              </a:solidFill>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125" name="Google Shape;125;p2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457200" rtl="0" algn="l">
              <a:lnSpc>
                <a:spcPct val="125000"/>
              </a:lnSpc>
              <a:spcBef>
                <a:spcPts val="0"/>
              </a:spcBef>
              <a:spcAft>
                <a:spcPts val="0"/>
              </a:spcAft>
              <a:buNone/>
            </a:pPr>
            <a:r>
              <a:t/>
            </a:r>
            <a:endParaRPr sz="2000">
              <a:solidFill>
                <a:schemeClr val="dk1"/>
              </a:solidFill>
            </a:endParaRPr>
          </a:p>
          <a:p>
            <a:pPr indent="0" lvl="0" marL="457200" rtl="0" algn="l">
              <a:lnSpc>
                <a:spcPct val="125000"/>
              </a:lnSpc>
              <a:spcBef>
                <a:spcPts val="0"/>
              </a:spcBef>
              <a:spcAft>
                <a:spcPts val="0"/>
              </a:spcAft>
              <a:buNone/>
            </a:pPr>
            <a:r>
              <a:t/>
            </a:r>
            <a:endParaRPr sz="2000">
              <a:solidFill>
                <a:schemeClr val="dk1"/>
              </a:solidFill>
            </a:endParaRPr>
          </a:p>
          <a:p>
            <a:pPr indent="-368300" lvl="0" marL="457200" rtl="0" algn="l">
              <a:lnSpc>
                <a:spcPct val="125000"/>
              </a:lnSpc>
              <a:spcBef>
                <a:spcPts val="0"/>
              </a:spcBef>
              <a:spcAft>
                <a:spcPts val="0"/>
              </a:spcAft>
              <a:buClr>
                <a:schemeClr val="dk1"/>
              </a:buClr>
              <a:buSzPts val="2200"/>
              <a:buChar char="●"/>
            </a:pPr>
            <a:r>
              <a:rPr lang="en" sz="2200">
                <a:solidFill>
                  <a:schemeClr val="dk1"/>
                </a:solidFill>
              </a:rPr>
              <a:t>causes a severe long-term effect on general economic activity; </a:t>
            </a:r>
            <a:endParaRPr sz="2200">
              <a:solidFill>
                <a:schemeClr val="dk1"/>
              </a:solidFill>
            </a:endParaRPr>
          </a:p>
          <a:p>
            <a:pPr indent="-368300" lvl="0" marL="457200" rtl="0" algn="l">
              <a:lnSpc>
                <a:spcPct val="125000"/>
              </a:lnSpc>
              <a:spcBef>
                <a:spcPts val="1000"/>
              </a:spcBef>
              <a:spcAft>
                <a:spcPts val="0"/>
              </a:spcAft>
              <a:buClr>
                <a:schemeClr val="dk1"/>
              </a:buClr>
              <a:buSzPts val="2200"/>
              <a:buChar char="●"/>
            </a:pPr>
            <a:r>
              <a:rPr lang="en" sz="2200">
                <a:solidFill>
                  <a:schemeClr val="dk1"/>
                </a:solidFill>
              </a:rPr>
              <a:t>and severely affects state, local, and private sector capabilities to begin and sustain response activities.”</a:t>
            </a:r>
            <a:endParaRPr sz="2200">
              <a:solidFill>
                <a:schemeClr val="dk1"/>
              </a:solidFill>
            </a:endParaRPr>
          </a:p>
          <a:p>
            <a:pPr indent="0" lvl="0" marL="0" rtl="0" algn="l">
              <a:lnSpc>
                <a:spcPct val="125000"/>
              </a:lnSpc>
              <a:spcBef>
                <a:spcPts val="1000"/>
              </a:spcBef>
              <a:spcAft>
                <a:spcPts val="0"/>
              </a:spcAft>
              <a:buNone/>
            </a:pPr>
            <a:r>
              <a:t/>
            </a:r>
            <a:endParaRPr sz="2200">
              <a:solidFill>
                <a:schemeClr val="dk1"/>
              </a:solidFill>
            </a:endParaRPr>
          </a:p>
          <a:p>
            <a:pPr indent="0" lvl="0" marL="0" rtl="0" algn="l">
              <a:lnSpc>
                <a:spcPct val="125000"/>
              </a:lnSpc>
              <a:spcBef>
                <a:spcPts val="0"/>
              </a:spcBef>
              <a:spcAft>
                <a:spcPts val="0"/>
              </a:spcAft>
              <a:buNone/>
            </a:pPr>
            <a:r>
              <a:t/>
            </a:r>
            <a:endParaRPr sz="2200">
              <a:solidFill>
                <a:schemeClr val="dk1"/>
              </a:solidFill>
            </a:endParaRPr>
          </a:p>
          <a:p>
            <a:pPr indent="0" lvl="0" marL="0" rtl="0" algn="l">
              <a:spcBef>
                <a:spcPts val="0"/>
              </a:spcBef>
              <a:spcAft>
                <a:spcPts val="0"/>
              </a:spcAft>
              <a:buClr>
                <a:schemeClr val="dk1"/>
              </a:buClr>
              <a:buSzPts val="1100"/>
              <a:buFont typeface="Arial"/>
              <a:buNone/>
            </a:pPr>
            <a:r>
              <a:rPr b="1" lang="en" sz="1400">
                <a:solidFill>
                  <a:schemeClr val="dk1"/>
                </a:solidFill>
              </a:rPr>
              <a:t>Source:</a:t>
            </a:r>
            <a:r>
              <a:rPr lang="en" sz="1400">
                <a:solidFill>
                  <a:schemeClr val="dk1"/>
                </a:solidFill>
              </a:rPr>
              <a:t> </a:t>
            </a:r>
            <a:endParaRPr sz="1400">
              <a:solidFill>
                <a:schemeClr val="dk1"/>
              </a:solidFill>
            </a:endParaRPr>
          </a:p>
          <a:p>
            <a:pPr indent="0" lvl="0" marL="0" rtl="0" algn="l">
              <a:spcBef>
                <a:spcPts val="0"/>
              </a:spcBef>
              <a:spcAft>
                <a:spcPts val="0"/>
              </a:spcAft>
              <a:buClr>
                <a:schemeClr val="dk1"/>
              </a:buClr>
              <a:buSzPts val="1100"/>
              <a:buFont typeface="Arial"/>
              <a:buNone/>
            </a:pPr>
            <a:r>
              <a:rPr lang="en" sz="1400" u="sng">
                <a:solidFill>
                  <a:schemeClr val="accent5"/>
                </a:solidFill>
                <a:hlinkClick r:id="rId3"/>
              </a:rPr>
              <a:t>https://www.fema.gov/pdf/plan/glo.pdf</a:t>
            </a:r>
            <a:endParaRPr sz="2200">
              <a:solidFill>
                <a:schemeClr val="dk1"/>
              </a:solidFill>
            </a:endParaRPr>
          </a:p>
        </p:txBody>
      </p:sp>
      <p:pic>
        <p:nvPicPr>
          <p:cNvPr id="126" name="Google Shape;126;p23"/>
          <p:cNvPicPr preferRelativeResize="0"/>
          <p:nvPr/>
        </p:nvPicPr>
        <p:blipFill>
          <a:blip r:embed="rId4">
            <a:alphaModFix/>
          </a:blip>
          <a:stretch>
            <a:fillRect/>
          </a:stretch>
        </p:blipFill>
        <p:spPr>
          <a:xfrm>
            <a:off x="7284050" y="291025"/>
            <a:ext cx="1301848" cy="1304327"/>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0" name="Shape 130"/>
        <p:cNvGrpSpPr/>
        <p:nvPr/>
      </p:nvGrpSpPr>
      <p:grpSpPr>
        <a:xfrm>
          <a:off x="0" y="0"/>
          <a:ext cx="0" cy="0"/>
          <a:chOff x="0" y="0"/>
          <a:chExt cx="0" cy="0"/>
        </a:xfrm>
      </p:grpSpPr>
      <p:sp>
        <p:nvSpPr>
          <p:cNvPr id="131" name="Google Shape;131;p24"/>
          <p:cNvSpPr txBox="1"/>
          <p:nvPr>
            <p:ph type="title"/>
          </p:nvPr>
        </p:nvSpPr>
        <p:spPr>
          <a:xfrm>
            <a:off x="155100" y="318150"/>
            <a:ext cx="89889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600">
                <a:solidFill>
                  <a:srgbClr val="1155CC"/>
                </a:solidFill>
              </a:rPr>
              <a:t>Classification Of Emergencies &amp; Disasters</a:t>
            </a:r>
            <a:endParaRPr sz="3600">
              <a:solidFill>
                <a:srgbClr val="1155CC"/>
              </a:solidFill>
            </a:endParaRPr>
          </a:p>
        </p:txBody>
      </p:sp>
      <p:sp>
        <p:nvSpPr>
          <p:cNvPr id="132" name="Google Shape;132;p2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000">
                <a:solidFill>
                  <a:srgbClr val="000000"/>
                </a:solidFill>
              </a:rPr>
              <a:t>Emergency managers further classify emergencies and disasters by size and the type and number of issues that need to be addressed.  </a:t>
            </a:r>
            <a:endParaRPr sz="2000">
              <a:solidFill>
                <a:srgbClr val="000000"/>
              </a:solidFill>
            </a:endParaRPr>
          </a:p>
          <a:p>
            <a:pPr indent="-400050" lvl="0" marL="457200" rtl="0" algn="l">
              <a:spcBef>
                <a:spcPts val="1600"/>
              </a:spcBef>
              <a:spcAft>
                <a:spcPts val="0"/>
              </a:spcAft>
              <a:buClr>
                <a:srgbClr val="000000"/>
              </a:buClr>
              <a:buSzPts val="2700"/>
              <a:buChar char="●"/>
            </a:pPr>
            <a:r>
              <a:rPr lang="en" sz="2700">
                <a:solidFill>
                  <a:srgbClr val="000000"/>
                </a:solidFill>
              </a:rPr>
              <a:t>Minor Emergencies </a:t>
            </a:r>
            <a:endParaRPr sz="2700">
              <a:solidFill>
                <a:srgbClr val="000000"/>
              </a:solidFill>
            </a:endParaRPr>
          </a:p>
          <a:p>
            <a:pPr indent="-400050" lvl="0" marL="457200" rtl="0" algn="l">
              <a:spcBef>
                <a:spcPts val="1000"/>
              </a:spcBef>
              <a:spcAft>
                <a:spcPts val="0"/>
              </a:spcAft>
              <a:buClr>
                <a:srgbClr val="000000"/>
              </a:buClr>
              <a:buSzPts val="2700"/>
              <a:buChar char="●"/>
            </a:pPr>
            <a:r>
              <a:rPr lang="en" sz="2700">
                <a:solidFill>
                  <a:srgbClr val="000000"/>
                </a:solidFill>
              </a:rPr>
              <a:t>Limited and Potential Emergencies</a:t>
            </a:r>
            <a:endParaRPr sz="2700">
              <a:solidFill>
                <a:srgbClr val="000000"/>
              </a:solidFill>
            </a:endParaRPr>
          </a:p>
          <a:p>
            <a:pPr indent="-400050" lvl="0" marL="457200" rtl="0" algn="l">
              <a:spcBef>
                <a:spcPts val="1000"/>
              </a:spcBef>
              <a:spcAft>
                <a:spcPts val="1000"/>
              </a:spcAft>
              <a:buClr>
                <a:srgbClr val="000000"/>
              </a:buClr>
              <a:buSzPts val="2700"/>
              <a:buChar char="●"/>
            </a:pPr>
            <a:r>
              <a:rPr lang="en" sz="2700">
                <a:solidFill>
                  <a:srgbClr val="000000"/>
                </a:solidFill>
              </a:rPr>
              <a:t>Major Disasters</a:t>
            </a:r>
            <a:endParaRPr sz="2700">
              <a:solidFill>
                <a:srgbClr val="000000"/>
              </a:solidFill>
            </a:endParaRPr>
          </a:p>
        </p:txBody>
      </p:sp>
      <p:pic>
        <p:nvPicPr>
          <p:cNvPr id="133" name="Google Shape;133;p24"/>
          <p:cNvPicPr preferRelativeResize="0"/>
          <p:nvPr/>
        </p:nvPicPr>
        <p:blipFill>
          <a:blip r:embed="rId3">
            <a:alphaModFix/>
          </a:blip>
          <a:stretch>
            <a:fillRect/>
          </a:stretch>
        </p:blipFill>
        <p:spPr>
          <a:xfrm>
            <a:off x="7530450" y="3633425"/>
            <a:ext cx="1301848" cy="1304327"/>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7" name="Shape 137"/>
        <p:cNvGrpSpPr/>
        <p:nvPr/>
      </p:nvGrpSpPr>
      <p:grpSpPr>
        <a:xfrm>
          <a:off x="0" y="0"/>
          <a:ext cx="0" cy="0"/>
          <a:chOff x="0" y="0"/>
          <a:chExt cx="0" cy="0"/>
        </a:xfrm>
      </p:grpSpPr>
      <p:sp>
        <p:nvSpPr>
          <p:cNvPr id="138" name="Google Shape;138;p25"/>
          <p:cNvSpPr txBox="1"/>
          <p:nvPr>
            <p:ph type="title"/>
          </p:nvPr>
        </p:nvSpPr>
        <p:spPr>
          <a:xfrm>
            <a:off x="311700" y="25960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5300">
                <a:solidFill>
                  <a:srgbClr val="1155CC"/>
                </a:solidFill>
              </a:rPr>
              <a:t>Minor </a:t>
            </a:r>
            <a:r>
              <a:rPr lang="en" sz="5300">
                <a:solidFill>
                  <a:srgbClr val="1155CC"/>
                </a:solidFill>
              </a:rPr>
              <a:t>Emergencies</a:t>
            </a:r>
            <a:endParaRPr sz="5300">
              <a:solidFill>
                <a:srgbClr val="1155CC"/>
              </a:solidFill>
            </a:endParaRPr>
          </a:p>
        </p:txBody>
      </p:sp>
      <p:sp>
        <p:nvSpPr>
          <p:cNvPr id="139" name="Google Shape;139;p2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300">
                <a:solidFill>
                  <a:srgbClr val="000000"/>
                </a:solidFill>
              </a:rPr>
              <a:t>Includes:</a:t>
            </a:r>
            <a:endParaRPr b="1" sz="2300">
              <a:solidFill>
                <a:srgbClr val="000000"/>
              </a:solidFill>
            </a:endParaRPr>
          </a:p>
          <a:p>
            <a:pPr indent="-387350" lvl="0" marL="457200" rtl="0" algn="l">
              <a:spcBef>
                <a:spcPts val="1600"/>
              </a:spcBef>
              <a:spcAft>
                <a:spcPts val="0"/>
              </a:spcAft>
              <a:buClr>
                <a:srgbClr val="000000"/>
              </a:buClr>
              <a:buSzPts val="2500"/>
              <a:buChar char="●"/>
            </a:pPr>
            <a:r>
              <a:rPr lang="en" sz="2500">
                <a:solidFill>
                  <a:srgbClr val="000000"/>
                </a:solidFill>
              </a:rPr>
              <a:t>Residential fires </a:t>
            </a:r>
            <a:endParaRPr sz="2500">
              <a:solidFill>
                <a:srgbClr val="000000"/>
              </a:solidFill>
            </a:endParaRPr>
          </a:p>
          <a:p>
            <a:pPr indent="-387350" lvl="0" marL="457200" rtl="0" algn="l">
              <a:spcBef>
                <a:spcPts val="1000"/>
              </a:spcBef>
              <a:spcAft>
                <a:spcPts val="0"/>
              </a:spcAft>
              <a:buClr>
                <a:srgbClr val="000000"/>
              </a:buClr>
              <a:buSzPts val="2500"/>
              <a:buChar char="●"/>
            </a:pPr>
            <a:r>
              <a:rPr lang="en" sz="2500">
                <a:solidFill>
                  <a:srgbClr val="000000"/>
                </a:solidFill>
              </a:rPr>
              <a:t>Localized chemical spills  </a:t>
            </a:r>
            <a:endParaRPr sz="2500">
              <a:solidFill>
                <a:srgbClr val="000000"/>
              </a:solidFill>
            </a:endParaRPr>
          </a:p>
          <a:p>
            <a:pPr indent="-387350" lvl="0" marL="457200" rtl="0" algn="l">
              <a:spcBef>
                <a:spcPts val="1000"/>
              </a:spcBef>
              <a:spcAft>
                <a:spcPts val="1000"/>
              </a:spcAft>
              <a:buClr>
                <a:srgbClr val="000000"/>
              </a:buClr>
              <a:buSzPts val="2500"/>
              <a:buChar char="●"/>
            </a:pPr>
            <a:r>
              <a:rPr lang="en" sz="2500">
                <a:solidFill>
                  <a:srgbClr val="000000"/>
                </a:solidFill>
              </a:rPr>
              <a:t>Storm damage (wind, hail, ice) </a:t>
            </a:r>
            <a:endParaRPr sz="2500">
              <a:solidFill>
                <a:srgbClr val="000000"/>
              </a:solidFill>
            </a:endParaRPr>
          </a:p>
        </p:txBody>
      </p:sp>
      <p:pic>
        <p:nvPicPr>
          <p:cNvPr id="140" name="Google Shape;140;p25"/>
          <p:cNvPicPr preferRelativeResize="0"/>
          <p:nvPr/>
        </p:nvPicPr>
        <p:blipFill>
          <a:blip r:embed="rId3">
            <a:alphaModFix/>
          </a:blip>
          <a:stretch>
            <a:fillRect/>
          </a:stretch>
        </p:blipFill>
        <p:spPr>
          <a:xfrm>
            <a:off x="7422650" y="3588025"/>
            <a:ext cx="1301848" cy="1304327"/>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4" name="Shape 144"/>
        <p:cNvGrpSpPr/>
        <p:nvPr/>
      </p:nvGrpSpPr>
      <p:grpSpPr>
        <a:xfrm>
          <a:off x="0" y="0"/>
          <a:ext cx="0" cy="0"/>
          <a:chOff x="0" y="0"/>
          <a:chExt cx="0" cy="0"/>
        </a:xfrm>
      </p:grpSpPr>
      <p:sp>
        <p:nvSpPr>
          <p:cNvPr id="145" name="Google Shape;145;p26"/>
          <p:cNvSpPr txBox="1"/>
          <p:nvPr>
            <p:ph type="title"/>
          </p:nvPr>
        </p:nvSpPr>
        <p:spPr>
          <a:xfrm>
            <a:off x="311700" y="2986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4000">
                <a:solidFill>
                  <a:srgbClr val="1155CC"/>
                </a:solidFill>
              </a:rPr>
              <a:t>Limited and Potential Emergencies</a:t>
            </a:r>
            <a:endParaRPr sz="4000">
              <a:solidFill>
                <a:srgbClr val="1155CC"/>
              </a:solidFill>
            </a:endParaRPr>
          </a:p>
        </p:txBody>
      </p:sp>
      <p:sp>
        <p:nvSpPr>
          <p:cNvPr id="146" name="Google Shape;146;p2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100">
                <a:solidFill>
                  <a:srgbClr val="000000"/>
                </a:solidFill>
              </a:rPr>
              <a:t>U</a:t>
            </a:r>
            <a:r>
              <a:rPr lang="en" sz="2100">
                <a:solidFill>
                  <a:srgbClr val="000000"/>
                </a:solidFill>
              </a:rPr>
              <a:t>sually small scale, localized incidents which are resolved quickly using local resources.</a:t>
            </a:r>
            <a:endParaRPr sz="2100">
              <a:solidFill>
                <a:srgbClr val="000000"/>
              </a:solidFill>
            </a:endParaRPr>
          </a:p>
          <a:p>
            <a:pPr indent="0" lvl="0" marL="0" rtl="0" algn="l">
              <a:spcBef>
                <a:spcPts val="1600"/>
              </a:spcBef>
              <a:spcAft>
                <a:spcPts val="0"/>
              </a:spcAft>
              <a:buNone/>
            </a:pPr>
            <a:r>
              <a:rPr b="1" lang="en" sz="2300">
                <a:solidFill>
                  <a:srgbClr val="000000"/>
                </a:solidFill>
              </a:rPr>
              <a:t>Includes:</a:t>
            </a:r>
            <a:endParaRPr b="1" sz="2300">
              <a:solidFill>
                <a:srgbClr val="000000"/>
              </a:solidFill>
            </a:endParaRPr>
          </a:p>
          <a:p>
            <a:pPr indent="-387350" lvl="0" marL="457200" rtl="0" algn="l">
              <a:spcBef>
                <a:spcPts val="1600"/>
              </a:spcBef>
              <a:spcAft>
                <a:spcPts val="0"/>
              </a:spcAft>
              <a:buClr>
                <a:srgbClr val="000000"/>
              </a:buClr>
              <a:buSzPts val="2500"/>
              <a:buChar char="●"/>
            </a:pPr>
            <a:r>
              <a:rPr lang="en" sz="2500">
                <a:solidFill>
                  <a:srgbClr val="000000"/>
                </a:solidFill>
              </a:rPr>
              <a:t>Localized flooding </a:t>
            </a:r>
            <a:endParaRPr sz="2500">
              <a:solidFill>
                <a:srgbClr val="000000"/>
              </a:solidFill>
            </a:endParaRPr>
          </a:p>
          <a:p>
            <a:pPr indent="-387350" lvl="0" marL="457200" rtl="0" algn="l">
              <a:spcBef>
                <a:spcPts val="1000"/>
              </a:spcBef>
              <a:spcAft>
                <a:spcPts val="0"/>
              </a:spcAft>
              <a:buClr>
                <a:srgbClr val="000000"/>
              </a:buClr>
              <a:buSzPts val="2500"/>
              <a:buChar char="●"/>
            </a:pPr>
            <a:r>
              <a:rPr lang="en" sz="2500">
                <a:solidFill>
                  <a:srgbClr val="000000"/>
                </a:solidFill>
              </a:rPr>
              <a:t>Hurricane warning </a:t>
            </a:r>
            <a:endParaRPr sz="2500">
              <a:solidFill>
                <a:srgbClr val="000000"/>
              </a:solidFill>
            </a:endParaRPr>
          </a:p>
          <a:p>
            <a:pPr indent="-387350" lvl="0" marL="457200" rtl="0" algn="l">
              <a:spcBef>
                <a:spcPts val="1000"/>
              </a:spcBef>
              <a:spcAft>
                <a:spcPts val="0"/>
              </a:spcAft>
              <a:buClr>
                <a:srgbClr val="000000"/>
              </a:buClr>
              <a:buSzPts val="2500"/>
              <a:buChar char="●"/>
            </a:pPr>
            <a:r>
              <a:rPr lang="en" sz="2500">
                <a:solidFill>
                  <a:srgbClr val="000000"/>
                </a:solidFill>
              </a:rPr>
              <a:t>Drought</a:t>
            </a:r>
            <a:endParaRPr sz="2500">
              <a:solidFill>
                <a:srgbClr val="000000"/>
              </a:solidFill>
            </a:endParaRPr>
          </a:p>
          <a:p>
            <a:pPr indent="0" lvl="0" marL="0" rtl="0" algn="l">
              <a:spcBef>
                <a:spcPts val="1000"/>
              </a:spcBef>
              <a:spcAft>
                <a:spcPts val="0"/>
              </a:spcAft>
              <a:buClr>
                <a:schemeClr val="dk1"/>
              </a:buClr>
              <a:buSzPts val="1100"/>
              <a:buFont typeface="Arial"/>
              <a:buNone/>
            </a:pPr>
            <a:r>
              <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pic>
        <p:nvPicPr>
          <p:cNvPr id="147" name="Google Shape;147;p26"/>
          <p:cNvPicPr preferRelativeResize="0"/>
          <p:nvPr/>
        </p:nvPicPr>
        <p:blipFill>
          <a:blip r:embed="rId3">
            <a:alphaModFix/>
          </a:blip>
          <a:stretch>
            <a:fillRect/>
          </a:stretch>
        </p:blipFill>
        <p:spPr>
          <a:xfrm>
            <a:off x="7530450" y="3603425"/>
            <a:ext cx="1301848" cy="1304327"/>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1" name="Shape 151"/>
        <p:cNvGrpSpPr/>
        <p:nvPr/>
      </p:nvGrpSpPr>
      <p:grpSpPr>
        <a:xfrm>
          <a:off x="0" y="0"/>
          <a:ext cx="0" cy="0"/>
          <a:chOff x="0" y="0"/>
          <a:chExt cx="0" cy="0"/>
        </a:xfrm>
      </p:grpSpPr>
      <p:sp>
        <p:nvSpPr>
          <p:cNvPr id="152" name="Google Shape;152;p27"/>
          <p:cNvSpPr txBox="1"/>
          <p:nvPr>
            <p:ph type="title"/>
          </p:nvPr>
        </p:nvSpPr>
        <p:spPr>
          <a:xfrm>
            <a:off x="311700" y="3474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4500">
                <a:solidFill>
                  <a:srgbClr val="1155CC"/>
                </a:solidFill>
              </a:rPr>
              <a:t>Major Disasters</a:t>
            </a:r>
            <a:endParaRPr sz="4500">
              <a:solidFill>
                <a:srgbClr val="1155CC"/>
              </a:solidFill>
            </a:endParaRPr>
          </a:p>
        </p:txBody>
      </p:sp>
      <p:sp>
        <p:nvSpPr>
          <p:cNvPr id="153" name="Google Shape;153;p2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300">
                <a:solidFill>
                  <a:srgbClr val="000000"/>
                </a:solidFill>
              </a:rPr>
              <a:t>I</a:t>
            </a:r>
            <a:r>
              <a:rPr b="1" lang="en" sz="2300">
                <a:solidFill>
                  <a:srgbClr val="000000"/>
                </a:solidFill>
              </a:rPr>
              <a:t>ncludes:</a:t>
            </a:r>
            <a:endParaRPr b="1" sz="2300">
              <a:solidFill>
                <a:srgbClr val="000000"/>
              </a:solidFill>
            </a:endParaRPr>
          </a:p>
          <a:p>
            <a:pPr indent="-387350" lvl="0" marL="457200" rtl="0" algn="l">
              <a:spcBef>
                <a:spcPts val="1600"/>
              </a:spcBef>
              <a:spcAft>
                <a:spcPts val="0"/>
              </a:spcAft>
              <a:buClr>
                <a:srgbClr val="000000"/>
              </a:buClr>
              <a:buSzPts val="2500"/>
              <a:buChar char="●"/>
            </a:pPr>
            <a:r>
              <a:rPr lang="en" sz="2500">
                <a:solidFill>
                  <a:srgbClr val="000000"/>
                </a:solidFill>
              </a:rPr>
              <a:t>Large-scale flooding </a:t>
            </a:r>
            <a:endParaRPr sz="2500">
              <a:solidFill>
                <a:srgbClr val="000000"/>
              </a:solidFill>
            </a:endParaRPr>
          </a:p>
          <a:p>
            <a:pPr indent="-387350" lvl="0" marL="457200" rtl="0" algn="l">
              <a:spcBef>
                <a:spcPts val="1000"/>
              </a:spcBef>
              <a:spcAft>
                <a:spcPts val="0"/>
              </a:spcAft>
              <a:buClr>
                <a:srgbClr val="000000"/>
              </a:buClr>
              <a:buSzPts val="2500"/>
              <a:buChar char="●"/>
            </a:pPr>
            <a:r>
              <a:rPr lang="en" sz="2500">
                <a:solidFill>
                  <a:srgbClr val="000000"/>
                </a:solidFill>
              </a:rPr>
              <a:t>Hurricane </a:t>
            </a:r>
            <a:endParaRPr sz="2500">
              <a:solidFill>
                <a:srgbClr val="000000"/>
              </a:solidFill>
            </a:endParaRPr>
          </a:p>
          <a:p>
            <a:pPr indent="-387350" lvl="0" marL="457200" rtl="0" algn="l">
              <a:spcBef>
                <a:spcPts val="1000"/>
              </a:spcBef>
              <a:spcAft>
                <a:spcPts val="0"/>
              </a:spcAft>
              <a:buClr>
                <a:srgbClr val="000000"/>
              </a:buClr>
              <a:buSzPts val="2500"/>
              <a:buChar char="●"/>
            </a:pPr>
            <a:r>
              <a:rPr lang="en" sz="2500">
                <a:solidFill>
                  <a:srgbClr val="000000"/>
                </a:solidFill>
              </a:rPr>
              <a:t>Earthquake</a:t>
            </a:r>
            <a:endParaRPr sz="2500">
              <a:solidFill>
                <a:srgbClr val="000000"/>
              </a:solidFill>
            </a:endParaRPr>
          </a:p>
          <a:p>
            <a:pPr indent="-387350" lvl="0" marL="457200" rtl="0" algn="l">
              <a:spcBef>
                <a:spcPts val="1000"/>
              </a:spcBef>
              <a:spcAft>
                <a:spcPts val="1000"/>
              </a:spcAft>
              <a:buClr>
                <a:srgbClr val="000000"/>
              </a:buClr>
              <a:buSzPts val="2500"/>
              <a:buChar char="●"/>
            </a:pPr>
            <a:r>
              <a:rPr lang="en" sz="2500">
                <a:solidFill>
                  <a:srgbClr val="000000"/>
                </a:solidFill>
              </a:rPr>
              <a:t>Volcanic eruption</a:t>
            </a:r>
            <a:endParaRPr sz="2500">
              <a:solidFill>
                <a:srgbClr val="000000"/>
              </a:solidFill>
            </a:endParaRPr>
          </a:p>
        </p:txBody>
      </p:sp>
      <p:pic>
        <p:nvPicPr>
          <p:cNvPr id="154" name="Google Shape;154;p27"/>
          <p:cNvPicPr preferRelativeResize="0"/>
          <p:nvPr/>
        </p:nvPicPr>
        <p:blipFill>
          <a:blip r:embed="rId3">
            <a:alphaModFix/>
          </a:blip>
          <a:stretch>
            <a:fillRect/>
          </a:stretch>
        </p:blipFill>
        <p:spPr>
          <a:xfrm>
            <a:off x="7530450" y="3588025"/>
            <a:ext cx="1301848" cy="1304327"/>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8" name="Shape 158"/>
        <p:cNvGrpSpPr/>
        <p:nvPr/>
      </p:nvGrpSpPr>
      <p:grpSpPr>
        <a:xfrm>
          <a:off x="0" y="0"/>
          <a:ext cx="0" cy="0"/>
          <a:chOff x="0" y="0"/>
          <a:chExt cx="0" cy="0"/>
        </a:xfrm>
      </p:grpSpPr>
      <p:sp>
        <p:nvSpPr>
          <p:cNvPr id="159" name="Google Shape;159;p2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5000">
                <a:solidFill>
                  <a:srgbClr val="1155CC"/>
                </a:solidFill>
              </a:rPr>
              <a:t>Declarations</a:t>
            </a:r>
            <a:endParaRPr sz="5000">
              <a:solidFill>
                <a:srgbClr val="1155CC"/>
              </a:solidFill>
            </a:endParaRPr>
          </a:p>
        </p:txBody>
      </p:sp>
      <p:sp>
        <p:nvSpPr>
          <p:cNvPr id="160" name="Google Shape;160;p2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solidFill>
                <a:srgbClr val="000000"/>
              </a:solidFill>
            </a:endParaRPr>
          </a:p>
          <a:p>
            <a:pPr indent="0" lvl="0" marL="0" rtl="0" algn="ctr">
              <a:spcBef>
                <a:spcPts val="1600"/>
              </a:spcBef>
              <a:spcAft>
                <a:spcPts val="0"/>
              </a:spcAft>
              <a:buNone/>
            </a:pPr>
            <a:r>
              <a:rPr b="1" lang="en" sz="3000">
                <a:solidFill>
                  <a:srgbClr val="000000"/>
                </a:solidFill>
              </a:rPr>
              <a:t>Governors or </a:t>
            </a:r>
            <a:r>
              <a:rPr b="1" lang="en" sz="3000">
                <a:solidFill>
                  <a:srgbClr val="000000"/>
                </a:solidFill>
              </a:rPr>
              <a:t>Tribal Chief  Executives</a:t>
            </a:r>
            <a:r>
              <a:rPr b="1" lang="en" sz="3000">
                <a:solidFill>
                  <a:srgbClr val="000000"/>
                </a:solidFill>
              </a:rPr>
              <a:t> request a </a:t>
            </a:r>
            <a:r>
              <a:rPr b="1" lang="en" sz="3000">
                <a:solidFill>
                  <a:srgbClr val="000000"/>
                </a:solidFill>
              </a:rPr>
              <a:t>disaster</a:t>
            </a:r>
            <a:r>
              <a:rPr b="1" lang="en" sz="3000">
                <a:solidFill>
                  <a:srgbClr val="000000"/>
                </a:solidFill>
              </a:rPr>
              <a:t> declaration from the President. </a:t>
            </a:r>
            <a:endParaRPr b="1" sz="3000">
              <a:solidFill>
                <a:srgbClr val="000000"/>
              </a:solidFill>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pic>
        <p:nvPicPr>
          <p:cNvPr id="161" name="Google Shape;161;p28"/>
          <p:cNvPicPr preferRelativeResize="0"/>
          <p:nvPr/>
        </p:nvPicPr>
        <p:blipFill>
          <a:blip r:embed="rId3">
            <a:alphaModFix/>
          </a:blip>
          <a:stretch>
            <a:fillRect/>
          </a:stretch>
        </p:blipFill>
        <p:spPr>
          <a:xfrm>
            <a:off x="7530450" y="3695825"/>
            <a:ext cx="1301848" cy="1304327"/>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5" name="Shape 165"/>
        <p:cNvGrpSpPr/>
        <p:nvPr/>
      </p:nvGrpSpPr>
      <p:grpSpPr>
        <a:xfrm>
          <a:off x="0" y="0"/>
          <a:ext cx="0" cy="0"/>
          <a:chOff x="0" y="0"/>
          <a:chExt cx="0" cy="0"/>
        </a:xfrm>
      </p:grpSpPr>
      <p:sp>
        <p:nvSpPr>
          <p:cNvPr id="166" name="Google Shape;166;p29"/>
          <p:cNvSpPr txBox="1"/>
          <p:nvPr>
            <p:ph type="title"/>
          </p:nvPr>
        </p:nvSpPr>
        <p:spPr>
          <a:xfrm>
            <a:off x="311700" y="27910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4500">
                <a:solidFill>
                  <a:srgbClr val="1155CC"/>
                </a:solidFill>
              </a:rPr>
              <a:t>Emergency Declaration</a:t>
            </a:r>
            <a:endParaRPr sz="4500">
              <a:solidFill>
                <a:srgbClr val="1155CC"/>
              </a:solidFill>
            </a:endParaRPr>
          </a:p>
        </p:txBody>
      </p:sp>
      <p:sp>
        <p:nvSpPr>
          <p:cNvPr id="167" name="Google Shape;167;p29"/>
          <p:cNvSpPr txBox="1"/>
          <p:nvPr>
            <p:ph idx="1" type="body"/>
          </p:nvPr>
        </p:nvSpPr>
        <p:spPr>
          <a:xfrm>
            <a:off x="311700" y="138132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100">
                <a:solidFill>
                  <a:srgbClr val="000000"/>
                </a:solidFill>
                <a:highlight>
                  <a:srgbClr val="FFFFFF"/>
                </a:highlight>
              </a:rPr>
              <a:t>Will “supplement State and local or Indian tribal government efforts in providing emergency services, such as  protection of </a:t>
            </a:r>
            <a:endParaRPr sz="2100">
              <a:solidFill>
                <a:srgbClr val="000000"/>
              </a:solidFill>
              <a:highlight>
                <a:srgbClr val="FFFFFF"/>
              </a:highlight>
            </a:endParaRPr>
          </a:p>
          <a:p>
            <a:pPr indent="-355600" lvl="0" marL="457200" rtl="0" algn="l">
              <a:spcBef>
                <a:spcPts val="1600"/>
              </a:spcBef>
              <a:spcAft>
                <a:spcPts val="0"/>
              </a:spcAft>
              <a:buClr>
                <a:srgbClr val="000000"/>
              </a:buClr>
              <a:buSzPts val="2000"/>
              <a:buChar char="●"/>
            </a:pPr>
            <a:r>
              <a:rPr lang="en" sz="2000">
                <a:solidFill>
                  <a:srgbClr val="000000"/>
                </a:solidFill>
                <a:highlight>
                  <a:srgbClr val="FFFFFF"/>
                </a:highlight>
              </a:rPr>
              <a:t>Lives</a:t>
            </a:r>
            <a:endParaRPr sz="2000">
              <a:solidFill>
                <a:srgbClr val="000000"/>
              </a:solidFill>
              <a:highlight>
                <a:srgbClr val="FFFFFF"/>
              </a:highlight>
            </a:endParaRPr>
          </a:p>
          <a:p>
            <a:pPr indent="-355600" lvl="0" marL="457200" rtl="0" algn="l">
              <a:spcBef>
                <a:spcPts val="1000"/>
              </a:spcBef>
              <a:spcAft>
                <a:spcPts val="0"/>
              </a:spcAft>
              <a:buClr>
                <a:srgbClr val="000000"/>
              </a:buClr>
              <a:buSzPts val="2000"/>
              <a:buChar char="●"/>
            </a:pPr>
            <a:r>
              <a:rPr lang="en" sz="2000">
                <a:solidFill>
                  <a:srgbClr val="000000"/>
                </a:solidFill>
                <a:highlight>
                  <a:srgbClr val="FFFFFF"/>
                </a:highlight>
              </a:rPr>
              <a:t>Property</a:t>
            </a:r>
            <a:endParaRPr sz="2000">
              <a:solidFill>
                <a:srgbClr val="000000"/>
              </a:solidFill>
              <a:highlight>
                <a:srgbClr val="FFFFFF"/>
              </a:highlight>
            </a:endParaRPr>
          </a:p>
          <a:p>
            <a:pPr indent="-355600" lvl="0" marL="457200" rtl="0" algn="l">
              <a:spcBef>
                <a:spcPts val="1000"/>
              </a:spcBef>
              <a:spcAft>
                <a:spcPts val="0"/>
              </a:spcAft>
              <a:buClr>
                <a:srgbClr val="000000"/>
              </a:buClr>
              <a:buSzPts val="2000"/>
              <a:buChar char="●"/>
            </a:pPr>
            <a:r>
              <a:rPr lang="en" sz="2000">
                <a:solidFill>
                  <a:srgbClr val="000000"/>
                </a:solidFill>
                <a:highlight>
                  <a:srgbClr val="FFFFFF"/>
                </a:highlight>
              </a:rPr>
              <a:t>Public health, and safety</a:t>
            </a:r>
            <a:endParaRPr sz="2000">
              <a:solidFill>
                <a:srgbClr val="000000"/>
              </a:solidFill>
              <a:highlight>
                <a:srgbClr val="FFFFFF"/>
              </a:highlight>
            </a:endParaRPr>
          </a:p>
          <a:p>
            <a:pPr indent="0" lvl="0" marL="0" rtl="0" algn="l">
              <a:spcBef>
                <a:spcPts val="1000"/>
              </a:spcBef>
              <a:spcAft>
                <a:spcPts val="0"/>
              </a:spcAft>
              <a:buNone/>
            </a:pPr>
            <a:r>
              <a:rPr b="1" lang="en" sz="2000">
                <a:solidFill>
                  <a:srgbClr val="000000"/>
                </a:solidFill>
                <a:highlight>
                  <a:srgbClr val="FFFFFF"/>
                </a:highlight>
              </a:rPr>
              <a:t>OR</a:t>
            </a:r>
            <a:endParaRPr b="1" sz="2000">
              <a:solidFill>
                <a:srgbClr val="000000"/>
              </a:solidFill>
              <a:highlight>
                <a:srgbClr val="FFFFFF"/>
              </a:highlight>
            </a:endParaRPr>
          </a:p>
          <a:p>
            <a:pPr indent="0" lvl="0" marL="0" rtl="0" algn="l">
              <a:spcBef>
                <a:spcPts val="1600"/>
              </a:spcBef>
              <a:spcAft>
                <a:spcPts val="0"/>
              </a:spcAft>
              <a:buNone/>
            </a:pPr>
            <a:r>
              <a:rPr lang="en" sz="1900">
                <a:solidFill>
                  <a:srgbClr val="000000"/>
                </a:solidFill>
                <a:highlight>
                  <a:srgbClr val="FFFFFF"/>
                </a:highlight>
              </a:rPr>
              <a:t>to lessen or avert the threat of a catastrophe in any part of the United States.”</a:t>
            </a:r>
            <a:endParaRPr sz="1900">
              <a:solidFill>
                <a:srgbClr val="000000"/>
              </a:solidFill>
              <a:highlight>
                <a:srgbClr val="FFFFFF"/>
              </a:highlight>
            </a:endParaRPr>
          </a:p>
          <a:p>
            <a:pPr indent="0" lvl="0" marL="0" rtl="0" algn="l">
              <a:spcBef>
                <a:spcPts val="1600"/>
              </a:spcBef>
              <a:spcAft>
                <a:spcPts val="0"/>
              </a:spcAft>
              <a:buNone/>
            </a:pPr>
            <a:r>
              <a:t/>
            </a:r>
            <a:endParaRPr sz="1500">
              <a:solidFill>
                <a:schemeClr val="dk1"/>
              </a:solidFill>
              <a:highlight>
                <a:srgbClr val="FFFFFF"/>
              </a:highlight>
            </a:endParaRPr>
          </a:p>
          <a:p>
            <a:pPr indent="0" lvl="0" marL="457200" rtl="0" algn="l">
              <a:lnSpc>
                <a:spcPct val="100000"/>
              </a:lnSpc>
              <a:spcBef>
                <a:spcPts val="1600"/>
              </a:spcBef>
              <a:spcAft>
                <a:spcPts val="0"/>
              </a:spcAft>
              <a:buNone/>
            </a:pPr>
            <a:r>
              <a:t/>
            </a:r>
            <a:endParaRPr sz="2350">
              <a:solidFill>
                <a:schemeClr val="dk1"/>
              </a:solidFill>
              <a:highlight>
                <a:schemeClr val="lt1"/>
              </a:highlight>
              <a:latin typeface="Roboto"/>
              <a:ea typeface="Roboto"/>
              <a:cs typeface="Roboto"/>
              <a:sym typeface="Roboto"/>
            </a:endParaRPr>
          </a:p>
          <a:p>
            <a:pPr indent="0" lvl="0" marL="0" rtl="0" algn="l">
              <a:spcBef>
                <a:spcPts val="0"/>
              </a:spcBef>
              <a:spcAft>
                <a:spcPts val="0"/>
              </a:spcAft>
              <a:buNone/>
            </a:pPr>
            <a:r>
              <a:t/>
            </a:r>
            <a:endParaRPr sz="1500">
              <a:solidFill>
                <a:schemeClr val="dk1"/>
              </a:solidFill>
              <a:highlight>
                <a:srgbClr val="FFFFFF"/>
              </a:highlight>
            </a:endParaRPr>
          </a:p>
          <a:p>
            <a:pPr indent="0" lvl="0" marL="0" rtl="0" algn="l">
              <a:spcBef>
                <a:spcPts val="1600"/>
              </a:spcBef>
              <a:spcAft>
                <a:spcPts val="0"/>
              </a:spcAft>
              <a:buNone/>
            </a:pPr>
            <a:r>
              <a:t/>
            </a:r>
            <a:endParaRPr b="1" sz="1100">
              <a:solidFill>
                <a:schemeClr val="dk1"/>
              </a:solidFill>
              <a:highlight>
                <a:srgbClr val="FFFFFF"/>
              </a:highlight>
            </a:endParaRPr>
          </a:p>
          <a:p>
            <a:pPr indent="0" lvl="0" marL="0" rtl="0" algn="l">
              <a:spcBef>
                <a:spcPts val="1600"/>
              </a:spcBef>
              <a:spcAft>
                <a:spcPts val="1600"/>
              </a:spcAft>
              <a:buNone/>
            </a:pPr>
            <a:r>
              <a:t/>
            </a:r>
            <a:endParaRPr/>
          </a:p>
        </p:txBody>
      </p:sp>
      <p:pic>
        <p:nvPicPr>
          <p:cNvPr id="168" name="Google Shape;168;p29"/>
          <p:cNvPicPr preferRelativeResize="0"/>
          <p:nvPr/>
        </p:nvPicPr>
        <p:blipFill>
          <a:blip r:embed="rId3">
            <a:alphaModFix/>
          </a:blip>
          <a:stretch>
            <a:fillRect/>
          </a:stretch>
        </p:blipFill>
        <p:spPr>
          <a:xfrm>
            <a:off x="7607450" y="77000"/>
            <a:ext cx="1301848" cy="1304327"/>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2" name="Shape 172"/>
        <p:cNvGrpSpPr/>
        <p:nvPr/>
      </p:nvGrpSpPr>
      <p:grpSpPr>
        <a:xfrm>
          <a:off x="0" y="0"/>
          <a:ext cx="0" cy="0"/>
          <a:chOff x="0" y="0"/>
          <a:chExt cx="0" cy="0"/>
        </a:xfrm>
      </p:grpSpPr>
      <p:sp>
        <p:nvSpPr>
          <p:cNvPr id="173" name="Google Shape;173;p30"/>
          <p:cNvSpPr txBox="1"/>
          <p:nvPr>
            <p:ph type="title"/>
          </p:nvPr>
        </p:nvSpPr>
        <p:spPr>
          <a:xfrm>
            <a:off x="311700" y="38645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2700">
                <a:solidFill>
                  <a:srgbClr val="1155CC"/>
                </a:solidFill>
              </a:rPr>
              <a:t>Emergency Declaration: </a:t>
            </a:r>
            <a:r>
              <a:rPr lang="en" sz="2700">
                <a:solidFill>
                  <a:srgbClr val="1155CC"/>
                </a:solidFill>
              </a:rPr>
              <a:t>Types of Available Assistance </a:t>
            </a:r>
            <a:endParaRPr sz="3100">
              <a:solidFill>
                <a:srgbClr val="1155CC"/>
              </a:solidFill>
            </a:endParaRPr>
          </a:p>
        </p:txBody>
      </p:sp>
      <p:sp>
        <p:nvSpPr>
          <p:cNvPr id="174" name="Google Shape;174;p3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419100" lvl="0" marL="457200" rtl="0" algn="l">
              <a:lnSpc>
                <a:spcPct val="100000"/>
              </a:lnSpc>
              <a:spcBef>
                <a:spcPts val="0"/>
              </a:spcBef>
              <a:spcAft>
                <a:spcPts val="0"/>
              </a:spcAft>
              <a:buClr>
                <a:srgbClr val="000000"/>
              </a:buClr>
              <a:buSzPts val="3000"/>
              <a:buChar char="●"/>
            </a:pPr>
            <a:r>
              <a:rPr lang="en" sz="3000">
                <a:solidFill>
                  <a:srgbClr val="000000"/>
                </a:solidFill>
              </a:rPr>
              <a:t>Only </a:t>
            </a:r>
            <a:r>
              <a:rPr lang="en" sz="3000">
                <a:solidFill>
                  <a:srgbClr val="000000"/>
                </a:solidFill>
              </a:rPr>
              <a:t>assistance</a:t>
            </a:r>
            <a:r>
              <a:rPr lang="en" sz="3000">
                <a:solidFill>
                  <a:srgbClr val="000000"/>
                </a:solidFill>
              </a:rPr>
              <a:t> to the state </a:t>
            </a:r>
            <a:endParaRPr sz="3000">
              <a:solidFill>
                <a:srgbClr val="000000"/>
              </a:solidFill>
            </a:endParaRPr>
          </a:p>
          <a:p>
            <a:pPr indent="0" lvl="0" marL="457200" rtl="0" algn="l">
              <a:lnSpc>
                <a:spcPct val="100000"/>
              </a:lnSpc>
              <a:spcBef>
                <a:spcPts val="0"/>
              </a:spcBef>
              <a:spcAft>
                <a:spcPts val="0"/>
              </a:spcAft>
              <a:buNone/>
            </a:pPr>
            <a:r>
              <a:rPr lang="en" sz="3000">
                <a:solidFill>
                  <a:srgbClr val="000000"/>
                </a:solidFill>
              </a:rPr>
              <a:t>(No assistance to individuals)</a:t>
            </a:r>
            <a:endParaRPr sz="3000">
              <a:solidFill>
                <a:srgbClr val="000000"/>
              </a:solidFill>
            </a:endParaRPr>
          </a:p>
          <a:p>
            <a:pPr indent="0" lvl="0" marL="457200" rtl="0" algn="l">
              <a:lnSpc>
                <a:spcPct val="100000"/>
              </a:lnSpc>
              <a:spcBef>
                <a:spcPts val="1000"/>
              </a:spcBef>
              <a:spcAft>
                <a:spcPts val="0"/>
              </a:spcAft>
              <a:buNone/>
            </a:pPr>
            <a:r>
              <a:t/>
            </a:r>
            <a:endParaRPr sz="800">
              <a:solidFill>
                <a:srgbClr val="000000"/>
              </a:solidFill>
            </a:endParaRPr>
          </a:p>
          <a:p>
            <a:pPr indent="-419100" lvl="0" marL="457200" rtl="0" algn="l">
              <a:lnSpc>
                <a:spcPct val="200000"/>
              </a:lnSpc>
              <a:spcBef>
                <a:spcPts val="1000"/>
              </a:spcBef>
              <a:spcAft>
                <a:spcPts val="0"/>
              </a:spcAft>
              <a:buClr>
                <a:srgbClr val="000000"/>
              </a:buClr>
              <a:buSzPts val="3000"/>
              <a:buChar char="●"/>
            </a:pPr>
            <a:r>
              <a:rPr lang="en" sz="3000">
                <a:solidFill>
                  <a:srgbClr val="000000"/>
                </a:solidFill>
              </a:rPr>
              <a:t>Provides</a:t>
            </a:r>
            <a:r>
              <a:rPr lang="en" sz="3000">
                <a:solidFill>
                  <a:srgbClr val="000000"/>
                </a:solidFill>
              </a:rPr>
              <a:t> for evacuation</a:t>
            </a:r>
            <a:endParaRPr sz="3000">
              <a:solidFill>
                <a:srgbClr val="000000"/>
              </a:solidFill>
            </a:endParaRPr>
          </a:p>
          <a:p>
            <a:pPr indent="-419100" lvl="0" marL="457200" rtl="0" algn="l">
              <a:lnSpc>
                <a:spcPct val="200000"/>
              </a:lnSpc>
              <a:spcBef>
                <a:spcPts val="0"/>
              </a:spcBef>
              <a:spcAft>
                <a:spcPts val="0"/>
              </a:spcAft>
              <a:buClr>
                <a:srgbClr val="000000"/>
              </a:buClr>
              <a:buSzPts val="3000"/>
              <a:buChar char="●"/>
            </a:pPr>
            <a:r>
              <a:rPr lang="en" sz="3000">
                <a:solidFill>
                  <a:srgbClr val="000000"/>
                </a:solidFill>
              </a:rPr>
              <a:t>Federal</a:t>
            </a:r>
            <a:r>
              <a:rPr lang="en" sz="3000">
                <a:solidFill>
                  <a:srgbClr val="000000"/>
                </a:solidFill>
              </a:rPr>
              <a:t> </a:t>
            </a:r>
            <a:r>
              <a:rPr lang="en" sz="3000">
                <a:solidFill>
                  <a:srgbClr val="000000"/>
                </a:solidFill>
              </a:rPr>
              <a:t>assistance</a:t>
            </a:r>
            <a:r>
              <a:rPr lang="en" sz="3000">
                <a:solidFill>
                  <a:srgbClr val="000000"/>
                </a:solidFill>
              </a:rPr>
              <a:t> to come in</a:t>
            </a:r>
            <a:endParaRPr sz="3000">
              <a:solidFill>
                <a:srgbClr val="000000"/>
              </a:solidFill>
            </a:endParaRPr>
          </a:p>
        </p:txBody>
      </p:sp>
      <p:pic>
        <p:nvPicPr>
          <p:cNvPr id="175" name="Google Shape;175;p30"/>
          <p:cNvPicPr preferRelativeResize="0"/>
          <p:nvPr/>
        </p:nvPicPr>
        <p:blipFill>
          <a:blip r:embed="rId3">
            <a:alphaModFix/>
          </a:blip>
          <a:stretch>
            <a:fillRect/>
          </a:stretch>
        </p:blipFill>
        <p:spPr>
          <a:xfrm>
            <a:off x="7453450" y="3557225"/>
            <a:ext cx="1301848" cy="1304327"/>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9" name="Shape 179"/>
        <p:cNvGrpSpPr/>
        <p:nvPr/>
      </p:nvGrpSpPr>
      <p:grpSpPr>
        <a:xfrm>
          <a:off x="0" y="0"/>
          <a:ext cx="0" cy="0"/>
          <a:chOff x="0" y="0"/>
          <a:chExt cx="0" cy="0"/>
        </a:xfrm>
      </p:grpSpPr>
      <p:sp>
        <p:nvSpPr>
          <p:cNvPr id="180" name="Google Shape;180;p31"/>
          <p:cNvSpPr txBox="1"/>
          <p:nvPr>
            <p:ph type="title"/>
          </p:nvPr>
        </p:nvSpPr>
        <p:spPr>
          <a:xfrm>
            <a:off x="173050" y="293399"/>
            <a:ext cx="7234200" cy="453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4600">
                <a:solidFill>
                  <a:srgbClr val="1155CC"/>
                </a:solidFill>
              </a:rPr>
              <a:t>Major Disaster Declaration</a:t>
            </a:r>
            <a:endParaRPr sz="4600">
              <a:solidFill>
                <a:srgbClr val="1155CC"/>
              </a:solidFill>
              <a:highlight>
                <a:srgbClr val="FFFF00"/>
              </a:highlight>
            </a:endParaRPr>
          </a:p>
          <a:p>
            <a:pPr indent="0" lvl="0" marL="0" rtl="0" algn="l">
              <a:spcBef>
                <a:spcPts val="0"/>
              </a:spcBef>
              <a:spcAft>
                <a:spcPts val="0"/>
              </a:spcAft>
              <a:buClr>
                <a:schemeClr val="dk1"/>
              </a:buClr>
              <a:buSzPts val="1100"/>
              <a:buFont typeface="Arial"/>
              <a:buNone/>
            </a:pPr>
            <a:r>
              <a:t/>
            </a:r>
            <a:endParaRPr sz="1300">
              <a:highlight>
                <a:schemeClr val="lt1"/>
              </a:highlight>
            </a:endParaRPr>
          </a:p>
          <a:p>
            <a:pPr indent="0" lvl="0" marL="0" rtl="0" algn="l">
              <a:spcBef>
                <a:spcPts val="0"/>
              </a:spcBef>
              <a:spcAft>
                <a:spcPts val="0"/>
              </a:spcAft>
              <a:buClr>
                <a:schemeClr val="dk1"/>
              </a:buClr>
              <a:buSzPts val="1100"/>
              <a:buFont typeface="Arial"/>
              <a:buNone/>
            </a:pPr>
            <a:r>
              <a:t/>
            </a:r>
            <a:endParaRPr sz="1300">
              <a:highlight>
                <a:schemeClr val="lt1"/>
              </a:highlight>
            </a:endParaRPr>
          </a:p>
          <a:p>
            <a:pPr indent="0" lvl="0" marL="0" rtl="0" algn="l">
              <a:spcBef>
                <a:spcPts val="0"/>
              </a:spcBef>
              <a:spcAft>
                <a:spcPts val="0"/>
              </a:spcAft>
              <a:buClr>
                <a:schemeClr val="dk1"/>
              </a:buClr>
              <a:buSzPts val="1100"/>
              <a:buFont typeface="Arial"/>
              <a:buNone/>
            </a:pPr>
            <a:r>
              <a:t/>
            </a:r>
            <a:endParaRPr sz="1300">
              <a:highlight>
                <a:schemeClr val="lt1"/>
              </a:highlight>
            </a:endParaRPr>
          </a:p>
          <a:p>
            <a:pPr indent="0" lvl="0" marL="0" rtl="0" algn="l">
              <a:lnSpc>
                <a:spcPct val="115000"/>
              </a:lnSpc>
              <a:spcBef>
                <a:spcPts val="0"/>
              </a:spcBef>
              <a:spcAft>
                <a:spcPts val="0"/>
              </a:spcAft>
              <a:buClr>
                <a:schemeClr val="dk1"/>
              </a:buClr>
              <a:buSzPts val="1100"/>
              <a:buFont typeface="Arial"/>
              <a:buNone/>
            </a:pPr>
            <a:r>
              <a:t/>
            </a:r>
            <a:endParaRPr sz="1300">
              <a:highlight>
                <a:srgbClr val="FFFFFF"/>
              </a:highlight>
            </a:endParaRPr>
          </a:p>
          <a:p>
            <a:pPr indent="0" lvl="0" marL="0" rtl="0" algn="l">
              <a:spcBef>
                <a:spcPts val="1600"/>
              </a:spcBef>
              <a:spcAft>
                <a:spcPts val="0"/>
              </a:spcAft>
              <a:buClr>
                <a:schemeClr val="dk1"/>
              </a:buClr>
              <a:buSzPts val="1100"/>
              <a:buFont typeface="Arial"/>
              <a:buNone/>
            </a:pPr>
            <a:br>
              <a:rPr lang="en"/>
            </a:br>
            <a:endParaRPr/>
          </a:p>
        </p:txBody>
      </p:sp>
      <p:sp>
        <p:nvSpPr>
          <p:cNvPr id="181" name="Google Shape;181;p31"/>
          <p:cNvSpPr txBox="1"/>
          <p:nvPr>
            <p:ph idx="2" type="body"/>
          </p:nvPr>
        </p:nvSpPr>
        <p:spPr>
          <a:xfrm>
            <a:off x="246150" y="4173900"/>
            <a:ext cx="8651700" cy="2941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300">
                <a:solidFill>
                  <a:srgbClr val="000000"/>
                </a:solidFill>
              </a:rPr>
              <a:t>Source: </a:t>
            </a:r>
            <a:r>
              <a:rPr lang="en" sz="1200" u="sng">
                <a:solidFill>
                  <a:schemeClr val="hlink"/>
                </a:solidFill>
                <a:hlinkClick r:id="rId3"/>
              </a:rPr>
              <a:t>https://www.fema.gov/media-library-data/1582825590194-2f000855d442fc3c9f18547d1468990d/NRF_FINALApproved_508_2011028v1040.pdf</a:t>
            </a:r>
            <a:endParaRPr sz="1200">
              <a:solidFill>
                <a:srgbClr val="000000"/>
              </a:solidFill>
            </a:endParaRPr>
          </a:p>
          <a:p>
            <a:pPr indent="0" lvl="0" marL="0" rtl="0" algn="l">
              <a:spcBef>
                <a:spcPts val="1600"/>
              </a:spcBef>
              <a:spcAft>
                <a:spcPts val="0"/>
              </a:spcAft>
              <a:buClr>
                <a:schemeClr val="dk1"/>
              </a:buClr>
              <a:buSzPts val="1100"/>
              <a:buFont typeface="Arial"/>
              <a:buNone/>
            </a:pPr>
            <a:r>
              <a:t/>
            </a:r>
            <a:endParaRPr sz="1300">
              <a:solidFill>
                <a:srgbClr val="000000"/>
              </a:solidFill>
            </a:endParaRPr>
          </a:p>
          <a:p>
            <a:pPr indent="0" lvl="0" marL="0" rtl="0" algn="l">
              <a:spcBef>
                <a:spcPts val="1600"/>
              </a:spcBef>
              <a:spcAft>
                <a:spcPts val="1600"/>
              </a:spcAft>
              <a:buNone/>
            </a:pPr>
            <a:r>
              <a:t/>
            </a:r>
            <a:endParaRPr/>
          </a:p>
        </p:txBody>
      </p:sp>
      <p:sp>
        <p:nvSpPr>
          <p:cNvPr id="182" name="Google Shape;182;p31"/>
          <p:cNvSpPr txBox="1"/>
          <p:nvPr/>
        </p:nvSpPr>
        <p:spPr>
          <a:xfrm>
            <a:off x="279150" y="1300875"/>
            <a:ext cx="8585700" cy="208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chemeClr val="dk1"/>
                </a:solidFill>
                <a:highlight>
                  <a:schemeClr val="lt1"/>
                </a:highlight>
              </a:rPr>
              <a:t>Requested by Governor, or Tribal Chief Executive declared by the President</a:t>
            </a:r>
            <a:endParaRPr b="1" sz="1800">
              <a:solidFill>
                <a:schemeClr val="dk1"/>
              </a:solidFill>
              <a:highlight>
                <a:schemeClr val="lt1"/>
              </a:highlight>
            </a:endParaRPr>
          </a:p>
          <a:p>
            <a:pPr indent="0" lvl="0" marL="0" rtl="0" algn="l">
              <a:spcBef>
                <a:spcPts val="0"/>
              </a:spcBef>
              <a:spcAft>
                <a:spcPts val="0"/>
              </a:spcAft>
              <a:buNone/>
            </a:pPr>
            <a:r>
              <a:t/>
            </a:r>
            <a:endParaRPr sz="1800">
              <a:solidFill>
                <a:schemeClr val="dk1"/>
              </a:solidFill>
              <a:highlight>
                <a:schemeClr val="lt1"/>
              </a:highlight>
            </a:endParaRPr>
          </a:p>
          <a:p>
            <a:pPr indent="0" lvl="0" marL="0" rtl="0" algn="l">
              <a:spcBef>
                <a:spcPts val="0"/>
              </a:spcBef>
              <a:spcAft>
                <a:spcPts val="0"/>
              </a:spcAft>
              <a:buNone/>
            </a:pPr>
            <a:r>
              <a:rPr b="1" lang="en" sz="2200">
                <a:solidFill>
                  <a:schemeClr val="dk1"/>
                </a:solidFill>
                <a:highlight>
                  <a:schemeClr val="lt1"/>
                </a:highlight>
              </a:rPr>
              <a:t>Must find:</a:t>
            </a:r>
            <a:endParaRPr sz="2300">
              <a:solidFill>
                <a:schemeClr val="dk1"/>
              </a:solidFill>
              <a:highlight>
                <a:schemeClr val="lt1"/>
              </a:highlight>
            </a:endParaRPr>
          </a:p>
          <a:p>
            <a:pPr indent="-361950" lvl="0" marL="457200" rtl="0" algn="l">
              <a:lnSpc>
                <a:spcPct val="115000"/>
              </a:lnSpc>
              <a:spcBef>
                <a:spcPts val="0"/>
              </a:spcBef>
              <a:spcAft>
                <a:spcPts val="0"/>
              </a:spcAft>
              <a:buClr>
                <a:schemeClr val="dk1"/>
              </a:buClr>
              <a:buSzPts val="2100"/>
              <a:buChar char="●"/>
            </a:pPr>
            <a:r>
              <a:rPr lang="en" sz="2100">
                <a:solidFill>
                  <a:schemeClr val="dk1"/>
                </a:solidFill>
                <a:highlight>
                  <a:schemeClr val="lt1"/>
                </a:highlight>
              </a:rPr>
              <a:t>“Damage of such severity that it is beyond the combined capabilities of state and local governments to respond.”</a:t>
            </a:r>
            <a:endParaRPr sz="2100">
              <a:solidFill>
                <a:schemeClr val="dk1"/>
              </a:solidFill>
              <a:highlight>
                <a:schemeClr val="lt1"/>
              </a:highlight>
            </a:endParaRPr>
          </a:p>
          <a:p>
            <a:pPr indent="-361950" lvl="0" marL="457200" rtl="0" algn="l">
              <a:lnSpc>
                <a:spcPct val="115000"/>
              </a:lnSpc>
              <a:spcBef>
                <a:spcPts val="1000"/>
              </a:spcBef>
              <a:spcAft>
                <a:spcPts val="0"/>
              </a:spcAft>
              <a:buClr>
                <a:schemeClr val="dk1"/>
              </a:buClr>
              <a:buSzPts val="2100"/>
              <a:buChar char="●"/>
            </a:pPr>
            <a:r>
              <a:rPr lang="en" sz="2100">
                <a:solidFill>
                  <a:schemeClr val="dk1"/>
                </a:solidFill>
                <a:highlight>
                  <a:schemeClr val="lt1"/>
                </a:highlight>
              </a:rPr>
              <a:t>A major disaster declaration provides a wide range of federal assistance programs for individuals and public infrastructure, including funds for both emergency and permanent work.</a:t>
            </a:r>
            <a:endParaRPr sz="2100">
              <a:solidFill>
                <a:schemeClr val="dk1"/>
              </a:solidFill>
              <a:highlight>
                <a:schemeClr val="lt1"/>
              </a:highlight>
            </a:endParaRPr>
          </a:p>
          <a:p>
            <a:pPr indent="0" lvl="0" marL="0" rtl="0" algn="l">
              <a:spcBef>
                <a:spcPts val="1000"/>
              </a:spcBef>
              <a:spcAft>
                <a:spcPts val="0"/>
              </a:spcAft>
              <a:buNone/>
            </a:pPr>
            <a:r>
              <a:t/>
            </a:r>
            <a:endParaRPr/>
          </a:p>
        </p:txBody>
      </p:sp>
      <p:pic>
        <p:nvPicPr>
          <p:cNvPr id="183" name="Google Shape;183;p31"/>
          <p:cNvPicPr preferRelativeResize="0"/>
          <p:nvPr/>
        </p:nvPicPr>
        <p:blipFill>
          <a:blip r:embed="rId4">
            <a:alphaModFix/>
          </a:blip>
          <a:stretch>
            <a:fillRect/>
          </a:stretch>
        </p:blipFill>
        <p:spPr>
          <a:xfrm>
            <a:off x="7499625" y="92275"/>
            <a:ext cx="1301848" cy="1304327"/>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1" name="Shape 61"/>
        <p:cNvGrpSpPr/>
        <p:nvPr/>
      </p:nvGrpSpPr>
      <p:grpSpPr>
        <a:xfrm>
          <a:off x="0" y="0"/>
          <a:ext cx="0" cy="0"/>
          <a:chOff x="0" y="0"/>
          <a:chExt cx="0" cy="0"/>
        </a:xfrm>
      </p:grpSpPr>
      <p:sp>
        <p:nvSpPr>
          <p:cNvPr id="62" name="Google Shape;62;p14"/>
          <p:cNvSpPr txBox="1"/>
          <p:nvPr>
            <p:ph idx="1" type="body"/>
          </p:nvPr>
        </p:nvSpPr>
        <p:spPr>
          <a:xfrm>
            <a:off x="311700" y="2387700"/>
            <a:ext cx="8520600" cy="1220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 sz="6200">
                <a:solidFill>
                  <a:srgbClr val="1155CC"/>
                </a:solidFill>
              </a:rPr>
              <a:t>Welcome &amp; About Us</a:t>
            </a:r>
            <a:endParaRPr b="1" sz="5000">
              <a:solidFill>
                <a:srgbClr val="1155CC"/>
              </a:solidFill>
            </a:endParaRPr>
          </a:p>
          <a:p>
            <a:pPr indent="0" lvl="0" marL="0" rtl="0" algn="l">
              <a:spcBef>
                <a:spcPts val="1600"/>
              </a:spcBef>
              <a:spcAft>
                <a:spcPts val="1600"/>
              </a:spcAft>
              <a:buNone/>
            </a:pPr>
            <a:r>
              <a:t/>
            </a:r>
            <a:endParaRPr/>
          </a:p>
        </p:txBody>
      </p:sp>
      <p:pic>
        <p:nvPicPr>
          <p:cNvPr id="63" name="Google Shape;63;p14"/>
          <p:cNvPicPr preferRelativeResize="0"/>
          <p:nvPr/>
        </p:nvPicPr>
        <p:blipFill rotWithShape="1">
          <a:blip r:embed="rId3">
            <a:alphaModFix/>
          </a:blip>
          <a:srcRect b="0" l="-719" r="720" t="-5196"/>
          <a:stretch/>
        </p:blipFill>
        <p:spPr>
          <a:xfrm>
            <a:off x="813400" y="251200"/>
            <a:ext cx="7409226" cy="133047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2">
                                            <p:txEl>
                                              <p:pRg end="0" st="0"/>
                                            </p:txEl>
                                          </p:spTgt>
                                        </p:tgtEl>
                                        <p:attrNameLst>
                                          <p:attrName>style.visibility</p:attrName>
                                        </p:attrNameLst>
                                      </p:cBhvr>
                                      <p:to>
                                        <p:strVal val="visible"/>
                                      </p:to>
                                    </p:set>
                                    <p:animEffect filter="fade" transition="in">
                                      <p:cBhvr>
                                        <p:cTn dur="1000"/>
                                        <p:tgtEl>
                                          <p:spTgt spid="6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2">
                                            <p:txEl>
                                              <p:pRg end="1" st="1"/>
                                            </p:txEl>
                                          </p:spTgt>
                                        </p:tgtEl>
                                        <p:attrNameLst>
                                          <p:attrName>style.visibility</p:attrName>
                                        </p:attrNameLst>
                                      </p:cBhvr>
                                      <p:to>
                                        <p:strVal val="visible"/>
                                      </p:to>
                                    </p:set>
                                    <p:animEffect filter="fade" transition="in">
                                      <p:cBhvr>
                                        <p:cTn dur="1000"/>
                                        <p:tgtEl>
                                          <p:spTgt spid="62">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7" name="Shape 187"/>
        <p:cNvGrpSpPr/>
        <p:nvPr/>
      </p:nvGrpSpPr>
      <p:grpSpPr>
        <a:xfrm>
          <a:off x="0" y="0"/>
          <a:ext cx="0" cy="0"/>
          <a:chOff x="0" y="0"/>
          <a:chExt cx="0" cy="0"/>
        </a:xfrm>
      </p:grpSpPr>
      <p:sp>
        <p:nvSpPr>
          <p:cNvPr id="188" name="Google Shape;188;p32"/>
          <p:cNvSpPr txBox="1"/>
          <p:nvPr>
            <p:ph type="title"/>
          </p:nvPr>
        </p:nvSpPr>
        <p:spPr>
          <a:xfrm>
            <a:off x="175675" y="445025"/>
            <a:ext cx="88425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700">
                <a:solidFill>
                  <a:srgbClr val="1155CC"/>
                </a:solidFill>
              </a:rPr>
              <a:t>Assistance A</a:t>
            </a:r>
            <a:r>
              <a:rPr lang="en" sz="2700">
                <a:solidFill>
                  <a:srgbClr val="1155CC"/>
                </a:solidFill>
              </a:rPr>
              <a:t>vailable </a:t>
            </a:r>
            <a:r>
              <a:rPr lang="en" sz="2700">
                <a:solidFill>
                  <a:srgbClr val="1155CC"/>
                </a:solidFill>
              </a:rPr>
              <a:t>when a Major Disaster is Declared</a:t>
            </a:r>
            <a:endParaRPr sz="2700">
              <a:solidFill>
                <a:srgbClr val="1155CC"/>
              </a:solidFill>
            </a:endParaRPr>
          </a:p>
        </p:txBody>
      </p:sp>
      <p:sp>
        <p:nvSpPr>
          <p:cNvPr id="189" name="Google Shape;189;p32"/>
          <p:cNvSpPr txBox="1"/>
          <p:nvPr>
            <p:ph idx="1" type="body"/>
          </p:nvPr>
        </p:nvSpPr>
        <p:spPr>
          <a:xfrm>
            <a:off x="311700" y="1152475"/>
            <a:ext cx="8520600" cy="3416400"/>
          </a:xfrm>
          <a:prstGeom prst="rect">
            <a:avLst/>
          </a:prstGeom>
        </p:spPr>
        <p:txBody>
          <a:bodyPr anchorCtr="0" anchor="ctr" bIns="91425" lIns="91425" spcFirstLastPara="1" rIns="91425" wrap="square" tIns="91425">
            <a:noAutofit/>
          </a:bodyPr>
          <a:lstStyle/>
          <a:p>
            <a:pPr indent="-406400" lvl="0" marL="457200" rtl="0" algn="l">
              <a:spcBef>
                <a:spcPts val="0"/>
              </a:spcBef>
              <a:spcAft>
                <a:spcPts val="0"/>
              </a:spcAft>
              <a:buClr>
                <a:srgbClr val="000000"/>
              </a:buClr>
              <a:buSzPts val="2800"/>
              <a:buChar char="●"/>
            </a:pPr>
            <a:r>
              <a:rPr lang="en" sz="2800">
                <a:solidFill>
                  <a:srgbClr val="000000"/>
                </a:solidFill>
              </a:rPr>
              <a:t>Not all programs activated in </a:t>
            </a:r>
            <a:r>
              <a:rPr lang="en" sz="2800">
                <a:solidFill>
                  <a:srgbClr val="000000"/>
                </a:solidFill>
              </a:rPr>
              <a:t>all</a:t>
            </a:r>
            <a:r>
              <a:rPr lang="en" sz="2800">
                <a:solidFill>
                  <a:srgbClr val="000000"/>
                </a:solidFill>
              </a:rPr>
              <a:t> disasters</a:t>
            </a:r>
            <a:endParaRPr sz="2800">
              <a:solidFill>
                <a:srgbClr val="000000"/>
              </a:solidFill>
            </a:endParaRPr>
          </a:p>
          <a:p>
            <a:pPr indent="-406400" lvl="0" marL="457200" rtl="0" algn="l">
              <a:spcBef>
                <a:spcPts val="1000"/>
              </a:spcBef>
              <a:spcAft>
                <a:spcPts val="1000"/>
              </a:spcAft>
              <a:buClr>
                <a:srgbClr val="000000"/>
              </a:buClr>
              <a:buSzPts val="2800"/>
              <a:buChar char="●"/>
            </a:pPr>
            <a:r>
              <a:rPr lang="en" sz="2800">
                <a:solidFill>
                  <a:srgbClr val="000000"/>
                </a:solidFill>
              </a:rPr>
              <a:t>Assistance</a:t>
            </a:r>
            <a:r>
              <a:rPr lang="en" sz="2800">
                <a:solidFill>
                  <a:srgbClr val="000000"/>
                </a:solidFill>
              </a:rPr>
              <a:t> is based on what is </a:t>
            </a:r>
            <a:r>
              <a:rPr lang="en" sz="2800">
                <a:solidFill>
                  <a:srgbClr val="000000"/>
                </a:solidFill>
              </a:rPr>
              <a:t>requested by</a:t>
            </a:r>
            <a:r>
              <a:rPr lang="en" sz="2800">
                <a:solidFill>
                  <a:srgbClr val="000000"/>
                </a:solidFill>
              </a:rPr>
              <a:t> the </a:t>
            </a:r>
            <a:r>
              <a:rPr lang="en" sz="2800">
                <a:solidFill>
                  <a:srgbClr val="000000"/>
                </a:solidFill>
              </a:rPr>
              <a:t>Governor</a:t>
            </a:r>
            <a:r>
              <a:rPr lang="en" sz="2800">
                <a:solidFill>
                  <a:srgbClr val="000000"/>
                </a:solidFill>
              </a:rPr>
              <a:t> or </a:t>
            </a:r>
            <a:r>
              <a:rPr lang="en" sz="2800">
                <a:solidFill>
                  <a:srgbClr val="000000"/>
                </a:solidFill>
              </a:rPr>
              <a:t>Chief</a:t>
            </a:r>
            <a:r>
              <a:rPr lang="en" sz="2800">
                <a:solidFill>
                  <a:srgbClr val="000000"/>
                </a:solidFill>
              </a:rPr>
              <a:t> Tribal </a:t>
            </a:r>
            <a:r>
              <a:rPr lang="en" sz="2800">
                <a:solidFill>
                  <a:srgbClr val="000000"/>
                </a:solidFill>
              </a:rPr>
              <a:t>Executive and identified needs</a:t>
            </a:r>
            <a:endParaRPr sz="2800">
              <a:solidFill>
                <a:srgbClr val="000000"/>
              </a:solidFill>
            </a:endParaRPr>
          </a:p>
        </p:txBody>
      </p:sp>
      <p:pic>
        <p:nvPicPr>
          <p:cNvPr id="190" name="Google Shape;190;p32"/>
          <p:cNvPicPr preferRelativeResize="0"/>
          <p:nvPr/>
        </p:nvPicPr>
        <p:blipFill>
          <a:blip r:embed="rId3">
            <a:alphaModFix/>
          </a:blip>
          <a:stretch>
            <a:fillRect/>
          </a:stretch>
        </p:blipFill>
        <p:spPr>
          <a:xfrm>
            <a:off x="7530450" y="3665025"/>
            <a:ext cx="1301848" cy="1304327"/>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4" name="Shape 194"/>
        <p:cNvGrpSpPr/>
        <p:nvPr/>
      </p:nvGrpSpPr>
      <p:grpSpPr>
        <a:xfrm>
          <a:off x="0" y="0"/>
          <a:ext cx="0" cy="0"/>
          <a:chOff x="0" y="0"/>
          <a:chExt cx="0" cy="0"/>
        </a:xfrm>
      </p:grpSpPr>
      <p:sp>
        <p:nvSpPr>
          <p:cNvPr id="195" name="Google Shape;195;p3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5200">
                <a:solidFill>
                  <a:srgbClr val="1155CC"/>
                </a:solidFill>
              </a:rPr>
              <a:t>FEMA Services &amp; Programs </a:t>
            </a:r>
            <a:endParaRPr/>
          </a:p>
        </p:txBody>
      </p:sp>
      <p:pic>
        <p:nvPicPr>
          <p:cNvPr id="196" name="Google Shape;196;p33"/>
          <p:cNvPicPr preferRelativeResize="0"/>
          <p:nvPr/>
        </p:nvPicPr>
        <p:blipFill>
          <a:blip r:embed="rId3">
            <a:alphaModFix/>
          </a:blip>
          <a:stretch>
            <a:fillRect/>
          </a:stretch>
        </p:blipFill>
        <p:spPr>
          <a:xfrm>
            <a:off x="3921075" y="3454175"/>
            <a:ext cx="1301848" cy="1304327"/>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0" name="Shape 200"/>
        <p:cNvGrpSpPr/>
        <p:nvPr/>
      </p:nvGrpSpPr>
      <p:grpSpPr>
        <a:xfrm>
          <a:off x="0" y="0"/>
          <a:ext cx="0" cy="0"/>
          <a:chOff x="0" y="0"/>
          <a:chExt cx="0" cy="0"/>
        </a:xfrm>
      </p:grpSpPr>
      <p:sp>
        <p:nvSpPr>
          <p:cNvPr id="201" name="Google Shape;201;p34"/>
          <p:cNvSpPr txBox="1"/>
          <p:nvPr>
            <p:ph type="title"/>
          </p:nvPr>
        </p:nvSpPr>
        <p:spPr>
          <a:xfrm>
            <a:off x="262900" y="2453400"/>
            <a:ext cx="8520600" cy="841800"/>
          </a:xfrm>
          <a:prstGeom prst="rect">
            <a:avLst/>
          </a:prstGeom>
        </p:spPr>
        <p:txBody>
          <a:bodyPr anchorCtr="0" anchor="ctr" bIns="91425" lIns="91425" spcFirstLastPara="1" rIns="91425" wrap="square" tIns="91425">
            <a:noAutofit/>
          </a:bodyPr>
          <a:lstStyle/>
          <a:p>
            <a:pPr indent="-457200" lvl="0" marL="457200" rtl="0" algn="l">
              <a:spcBef>
                <a:spcPts val="0"/>
              </a:spcBef>
              <a:spcAft>
                <a:spcPts val="0"/>
              </a:spcAft>
              <a:buSzPts val="3600"/>
              <a:buChar char="●"/>
            </a:pPr>
            <a:r>
              <a:rPr lang="en"/>
              <a:t>Public Assistance (PA)</a:t>
            </a:r>
            <a:endParaRPr/>
          </a:p>
          <a:p>
            <a:pPr indent="-457200" lvl="0" marL="457200" rtl="0" algn="l">
              <a:spcBef>
                <a:spcPts val="1000"/>
              </a:spcBef>
              <a:spcAft>
                <a:spcPts val="0"/>
              </a:spcAft>
              <a:buSzPts val="3600"/>
              <a:buChar char="●"/>
            </a:pPr>
            <a:r>
              <a:rPr lang="en"/>
              <a:t>Individual Assistance (IA)</a:t>
            </a:r>
            <a:endParaRPr/>
          </a:p>
          <a:p>
            <a:pPr indent="0" lvl="0" marL="457200" rtl="0" algn="l">
              <a:spcBef>
                <a:spcPts val="1000"/>
              </a:spcBef>
              <a:spcAft>
                <a:spcPts val="0"/>
              </a:spcAft>
              <a:buNone/>
            </a:pPr>
            <a:r>
              <a:t/>
            </a:r>
            <a:endParaRPr/>
          </a:p>
          <a:p>
            <a:pPr indent="0" lvl="0" marL="0" rtl="0" algn="ctr">
              <a:spcBef>
                <a:spcPts val="0"/>
              </a:spcBef>
              <a:spcAft>
                <a:spcPts val="0"/>
              </a:spcAft>
              <a:buNone/>
            </a:pPr>
            <a:r>
              <a:t/>
            </a:r>
            <a:endParaRPr/>
          </a:p>
        </p:txBody>
      </p:sp>
      <p:sp>
        <p:nvSpPr>
          <p:cNvPr id="202" name="Google Shape;202;p34"/>
          <p:cNvSpPr txBox="1"/>
          <p:nvPr/>
        </p:nvSpPr>
        <p:spPr>
          <a:xfrm>
            <a:off x="262900" y="271775"/>
            <a:ext cx="8222400" cy="841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4900">
                <a:solidFill>
                  <a:srgbClr val="1155CC"/>
                </a:solidFill>
              </a:rPr>
              <a:t>FEMA Services &amp; Programs</a:t>
            </a:r>
            <a:r>
              <a:rPr lang="en" sz="5600">
                <a:solidFill>
                  <a:srgbClr val="1155CC"/>
                </a:solidFill>
              </a:rPr>
              <a:t> </a:t>
            </a:r>
            <a:endParaRPr sz="4000">
              <a:solidFill>
                <a:schemeClr val="dk1"/>
              </a:solidFill>
            </a:endParaRPr>
          </a:p>
          <a:p>
            <a:pPr indent="0" lvl="0" marL="0" rtl="0" algn="l">
              <a:spcBef>
                <a:spcPts val="0"/>
              </a:spcBef>
              <a:spcAft>
                <a:spcPts val="0"/>
              </a:spcAft>
              <a:buNone/>
            </a:pPr>
            <a:r>
              <a:t/>
            </a:r>
            <a:endParaRPr sz="1300"/>
          </a:p>
        </p:txBody>
      </p:sp>
      <p:pic>
        <p:nvPicPr>
          <p:cNvPr id="203" name="Google Shape;203;p34"/>
          <p:cNvPicPr preferRelativeResize="0"/>
          <p:nvPr/>
        </p:nvPicPr>
        <p:blipFill>
          <a:blip r:embed="rId3">
            <a:alphaModFix/>
          </a:blip>
          <a:stretch>
            <a:fillRect/>
          </a:stretch>
        </p:blipFill>
        <p:spPr>
          <a:xfrm>
            <a:off x="7481650" y="3572625"/>
            <a:ext cx="1301848" cy="1304327"/>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7" name="Shape 207"/>
        <p:cNvGrpSpPr/>
        <p:nvPr/>
      </p:nvGrpSpPr>
      <p:grpSpPr>
        <a:xfrm>
          <a:off x="0" y="0"/>
          <a:ext cx="0" cy="0"/>
          <a:chOff x="0" y="0"/>
          <a:chExt cx="0" cy="0"/>
        </a:xfrm>
      </p:grpSpPr>
      <p:sp>
        <p:nvSpPr>
          <p:cNvPr id="208" name="Google Shape;208;p35"/>
          <p:cNvSpPr txBox="1"/>
          <p:nvPr>
            <p:ph type="title"/>
          </p:nvPr>
        </p:nvSpPr>
        <p:spPr>
          <a:xfrm>
            <a:off x="311700" y="25400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4200">
                <a:solidFill>
                  <a:srgbClr val="1155CC"/>
                </a:solidFill>
              </a:rPr>
              <a:t>Public Assistance</a:t>
            </a:r>
            <a:endParaRPr sz="4200">
              <a:solidFill>
                <a:srgbClr val="1155CC"/>
              </a:solidFill>
            </a:endParaRPr>
          </a:p>
        </p:txBody>
      </p:sp>
      <p:sp>
        <p:nvSpPr>
          <p:cNvPr id="209" name="Google Shape;209;p35"/>
          <p:cNvSpPr txBox="1"/>
          <p:nvPr>
            <p:ph idx="1" type="body"/>
          </p:nvPr>
        </p:nvSpPr>
        <p:spPr>
          <a:xfrm>
            <a:off x="311700" y="941375"/>
            <a:ext cx="8520600" cy="34164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t/>
            </a:r>
            <a:endParaRPr sz="1050">
              <a:solidFill>
                <a:srgbClr val="3C4043"/>
              </a:solidFill>
              <a:highlight>
                <a:srgbClr val="FFFFFF"/>
              </a:highlight>
              <a:latin typeface="Roboto"/>
              <a:ea typeface="Roboto"/>
              <a:cs typeface="Roboto"/>
              <a:sym typeface="Roboto"/>
            </a:endParaRPr>
          </a:p>
          <a:p>
            <a:pPr indent="0" lvl="0" marL="0" rtl="0" algn="l">
              <a:lnSpc>
                <a:spcPct val="100000"/>
              </a:lnSpc>
              <a:spcBef>
                <a:spcPts val="0"/>
              </a:spcBef>
              <a:spcAft>
                <a:spcPts val="0"/>
              </a:spcAft>
              <a:buNone/>
            </a:pPr>
            <a:r>
              <a:rPr b="1" lang="en" sz="2550">
                <a:solidFill>
                  <a:srgbClr val="000000"/>
                </a:solidFill>
                <a:highlight>
                  <a:srgbClr val="FFFFFF"/>
                </a:highlight>
                <a:latin typeface="Roboto"/>
                <a:ea typeface="Roboto"/>
                <a:cs typeface="Roboto"/>
                <a:sym typeface="Roboto"/>
              </a:rPr>
              <a:t>Infrastructure - programs and funding  including</a:t>
            </a:r>
            <a:endParaRPr b="1" sz="2550">
              <a:solidFill>
                <a:srgbClr val="000000"/>
              </a:solidFill>
              <a:highlight>
                <a:srgbClr val="FFFFFF"/>
              </a:highlight>
              <a:latin typeface="Roboto"/>
              <a:ea typeface="Roboto"/>
              <a:cs typeface="Roboto"/>
              <a:sym typeface="Roboto"/>
            </a:endParaRPr>
          </a:p>
          <a:p>
            <a:pPr indent="0" lvl="0" marL="0" rtl="0" algn="l">
              <a:lnSpc>
                <a:spcPct val="100000"/>
              </a:lnSpc>
              <a:spcBef>
                <a:spcPts val="0"/>
              </a:spcBef>
              <a:spcAft>
                <a:spcPts val="0"/>
              </a:spcAft>
              <a:buNone/>
            </a:pPr>
            <a:r>
              <a:t/>
            </a:r>
            <a:endParaRPr b="1" sz="2350">
              <a:solidFill>
                <a:srgbClr val="000000"/>
              </a:solidFill>
              <a:highlight>
                <a:srgbClr val="FFFFFF"/>
              </a:highlight>
              <a:latin typeface="Roboto"/>
              <a:ea typeface="Roboto"/>
              <a:cs typeface="Roboto"/>
              <a:sym typeface="Roboto"/>
            </a:endParaRPr>
          </a:p>
          <a:p>
            <a:pPr indent="-377825" lvl="0" marL="457200" rtl="0" algn="l">
              <a:lnSpc>
                <a:spcPct val="115000"/>
              </a:lnSpc>
              <a:spcBef>
                <a:spcPts val="0"/>
              </a:spcBef>
              <a:spcAft>
                <a:spcPts val="0"/>
              </a:spcAft>
              <a:buClr>
                <a:srgbClr val="000000"/>
              </a:buClr>
              <a:buSzPts val="2350"/>
              <a:buFont typeface="Roboto"/>
              <a:buChar char="●"/>
            </a:pPr>
            <a:r>
              <a:rPr lang="en" sz="2350">
                <a:solidFill>
                  <a:srgbClr val="000000"/>
                </a:solidFill>
                <a:highlight>
                  <a:srgbClr val="FFFFFF"/>
                </a:highlight>
                <a:latin typeface="Roboto"/>
                <a:ea typeface="Roboto"/>
                <a:cs typeface="Roboto"/>
                <a:sym typeface="Roboto"/>
              </a:rPr>
              <a:t>R</a:t>
            </a:r>
            <a:r>
              <a:rPr lang="en" sz="2350">
                <a:solidFill>
                  <a:srgbClr val="000000"/>
                </a:solidFill>
                <a:highlight>
                  <a:srgbClr val="FFFFFF"/>
                </a:highlight>
                <a:latin typeface="Roboto"/>
                <a:ea typeface="Roboto"/>
                <a:cs typeface="Roboto"/>
                <a:sym typeface="Roboto"/>
              </a:rPr>
              <a:t>eimbursement to clear debris and rebuild roads, </a:t>
            </a:r>
            <a:endParaRPr sz="2350">
              <a:solidFill>
                <a:srgbClr val="000000"/>
              </a:solidFill>
              <a:highlight>
                <a:srgbClr val="FFFFFF"/>
              </a:highlight>
              <a:latin typeface="Roboto"/>
              <a:ea typeface="Roboto"/>
              <a:cs typeface="Roboto"/>
              <a:sym typeface="Roboto"/>
            </a:endParaRPr>
          </a:p>
          <a:p>
            <a:pPr indent="-377825" lvl="0" marL="457200" rtl="0" algn="l">
              <a:lnSpc>
                <a:spcPct val="115000"/>
              </a:lnSpc>
              <a:spcBef>
                <a:spcPts val="1000"/>
              </a:spcBef>
              <a:spcAft>
                <a:spcPts val="0"/>
              </a:spcAft>
              <a:buClr>
                <a:srgbClr val="000000"/>
              </a:buClr>
              <a:buSzPts val="2350"/>
              <a:buFont typeface="Roboto"/>
              <a:buChar char="●"/>
            </a:pPr>
            <a:r>
              <a:rPr lang="en" sz="2350">
                <a:solidFill>
                  <a:srgbClr val="000000"/>
                </a:solidFill>
                <a:highlight>
                  <a:srgbClr val="FFFFFF"/>
                </a:highlight>
                <a:latin typeface="Roboto"/>
                <a:ea typeface="Roboto"/>
                <a:cs typeface="Roboto"/>
                <a:sym typeface="Roboto"/>
              </a:rPr>
              <a:t>Assistance to schools, libraries and other public facilities, and nonprofits</a:t>
            </a:r>
            <a:endParaRPr sz="2350">
              <a:solidFill>
                <a:srgbClr val="000000"/>
              </a:solidFill>
              <a:highlight>
                <a:srgbClr val="FFFFFF"/>
              </a:highlight>
              <a:latin typeface="Roboto"/>
              <a:ea typeface="Roboto"/>
              <a:cs typeface="Roboto"/>
              <a:sym typeface="Roboto"/>
            </a:endParaRPr>
          </a:p>
          <a:p>
            <a:pPr indent="-377825" lvl="0" marL="457200" rtl="0" algn="l">
              <a:lnSpc>
                <a:spcPct val="115000"/>
              </a:lnSpc>
              <a:spcBef>
                <a:spcPts val="1000"/>
              </a:spcBef>
              <a:spcAft>
                <a:spcPts val="0"/>
              </a:spcAft>
              <a:buClr>
                <a:srgbClr val="000000"/>
              </a:buClr>
              <a:buSzPts val="2350"/>
              <a:buFont typeface="Roboto"/>
              <a:buChar char="●"/>
            </a:pPr>
            <a:r>
              <a:rPr lang="en" sz="2350">
                <a:solidFill>
                  <a:schemeClr val="dk1"/>
                </a:solidFill>
                <a:highlight>
                  <a:schemeClr val="lt1"/>
                </a:highlight>
                <a:latin typeface="Roboto"/>
                <a:ea typeface="Roboto"/>
                <a:cs typeface="Roboto"/>
                <a:sym typeface="Roboto"/>
              </a:rPr>
              <a:t>Restoration of power, reopen roads, bridges, tunnels</a:t>
            </a:r>
            <a:endParaRPr sz="2350">
              <a:solidFill>
                <a:schemeClr val="dk1"/>
              </a:solidFill>
              <a:highlight>
                <a:schemeClr val="lt1"/>
              </a:highlight>
              <a:latin typeface="Roboto"/>
              <a:ea typeface="Roboto"/>
              <a:cs typeface="Roboto"/>
              <a:sym typeface="Roboto"/>
            </a:endParaRPr>
          </a:p>
          <a:p>
            <a:pPr indent="-377825" lvl="0" marL="457200" rtl="0" algn="l">
              <a:lnSpc>
                <a:spcPct val="100000"/>
              </a:lnSpc>
              <a:spcBef>
                <a:spcPts val="1000"/>
              </a:spcBef>
              <a:spcAft>
                <a:spcPts val="0"/>
              </a:spcAft>
              <a:buClr>
                <a:schemeClr val="dk1"/>
              </a:buClr>
              <a:buSzPts val="2350"/>
              <a:buFont typeface="Roboto"/>
              <a:buChar char="●"/>
            </a:pPr>
            <a:r>
              <a:rPr lang="en" sz="2350">
                <a:solidFill>
                  <a:schemeClr val="dk1"/>
                </a:solidFill>
                <a:highlight>
                  <a:schemeClr val="lt1"/>
                </a:highlight>
                <a:latin typeface="Roboto"/>
                <a:ea typeface="Roboto"/>
                <a:cs typeface="Roboto"/>
                <a:sym typeface="Roboto"/>
              </a:rPr>
              <a:t>Communications - public broadcasting - emergency alert systems</a:t>
            </a:r>
            <a:endParaRPr sz="2350">
              <a:solidFill>
                <a:schemeClr val="dk1"/>
              </a:solidFill>
              <a:highlight>
                <a:schemeClr val="lt1"/>
              </a:highlight>
              <a:latin typeface="Roboto"/>
              <a:ea typeface="Roboto"/>
              <a:cs typeface="Roboto"/>
              <a:sym typeface="Roboto"/>
            </a:endParaRPr>
          </a:p>
          <a:p>
            <a:pPr indent="0" lvl="0" marL="0" rtl="0" algn="l">
              <a:lnSpc>
                <a:spcPct val="100000"/>
              </a:lnSpc>
              <a:spcBef>
                <a:spcPts val="1000"/>
              </a:spcBef>
              <a:spcAft>
                <a:spcPts val="0"/>
              </a:spcAft>
              <a:buNone/>
            </a:pPr>
            <a:r>
              <a:t/>
            </a:r>
            <a:endParaRPr sz="2350">
              <a:solidFill>
                <a:schemeClr val="dk1"/>
              </a:solidFill>
              <a:highlight>
                <a:schemeClr val="lt1"/>
              </a:highlight>
              <a:latin typeface="Roboto"/>
              <a:ea typeface="Roboto"/>
              <a:cs typeface="Roboto"/>
              <a:sym typeface="Roboto"/>
            </a:endParaRPr>
          </a:p>
          <a:p>
            <a:pPr indent="0" lvl="0" marL="0" rtl="0" algn="l">
              <a:lnSpc>
                <a:spcPct val="100000"/>
              </a:lnSpc>
              <a:spcBef>
                <a:spcPts val="0"/>
              </a:spcBef>
              <a:spcAft>
                <a:spcPts val="0"/>
              </a:spcAft>
              <a:buNone/>
            </a:pPr>
            <a:r>
              <a:t/>
            </a:r>
            <a:endParaRPr sz="2350">
              <a:solidFill>
                <a:schemeClr val="dk1"/>
              </a:solidFill>
              <a:highlight>
                <a:schemeClr val="lt1"/>
              </a:highlight>
              <a:latin typeface="Roboto"/>
              <a:ea typeface="Roboto"/>
              <a:cs typeface="Roboto"/>
              <a:sym typeface="Roboto"/>
            </a:endParaRPr>
          </a:p>
        </p:txBody>
      </p:sp>
      <p:pic>
        <p:nvPicPr>
          <p:cNvPr id="210" name="Google Shape;210;p35"/>
          <p:cNvPicPr preferRelativeResize="0"/>
          <p:nvPr/>
        </p:nvPicPr>
        <p:blipFill>
          <a:blip r:embed="rId3">
            <a:alphaModFix/>
          </a:blip>
          <a:stretch>
            <a:fillRect/>
          </a:stretch>
        </p:blipFill>
        <p:spPr>
          <a:xfrm>
            <a:off x="7530450" y="254000"/>
            <a:ext cx="1301848" cy="1304327"/>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9">
                                            <p:txEl>
                                              <p:pRg end="0" st="0"/>
                                            </p:txEl>
                                          </p:spTgt>
                                        </p:tgtEl>
                                        <p:attrNameLst>
                                          <p:attrName>style.visibility</p:attrName>
                                        </p:attrNameLst>
                                      </p:cBhvr>
                                      <p:to>
                                        <p:strVal val="visible"/>
                                      </p:to>
                                    </p:set>
                                    <p:animEffect filter="fade" transition="in">
                                      <p:cBhvr>
                                        <p:cTn dur="1000"/>
                                        <p:tgtEl>
                                          <p:spTgt spid="20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9">
                                            <p:txEl>
                                              <p:pRg end="1" st="1"/>
                                            </p:txEl>
                                          </p:spTgt>
                                        </p:tgtEl>
                                        <p:attrNameLst>
                                          <p:attrName>style.visibility</p:attrName>
                                        </p:attrNameLst>
                                      </p:cBhvr>
                                      <p:to>
                                        <p:strVal val="visible"/>
                                      </p:to>
                                    </p:set>
                                    <p:animEffect filter="fade" transition="in">
                                      <p:cBhvr>
                                        <p:cTn dur="1000"/>
                                        <p:tgtEl>
                                          <p:spTgt spid="20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9">
                                            <p:txEl>
                                              <p:pRg end="2" st="2"/>
                                            </p:txEl>
                                          </p:spTgt>
                                        </p:tgtEl>
                                        <p:attrNameLst>
                                          <p:attrName>style.visibility</p:attrName>
                                        </p:attrNameLst>
                                      </p:cBhvr>
                                      <p:to>
                                        <p:strVal val="visible"/>
                                      </p:to>
                                    </p:set>
                                    <p:animEffect filter="fade" transition="in">
                                      <p:cBhvr>
                                        <p:cTn dur="1000"/>
                                        <p:tgtEl>
                                          <p:spTgt spid="20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9">
                                            <p:txEl>
                                              <p:pRg end="3" st="3"/>
                                            </p:txEl>
                                          </p:spTgt>
                                        </p:tgtEl>
                                        <p:attrNameLst>
                                          <p:attrName>style.visibility</p:attrName>
                                        </p:attrNameLst>
                                      </p:cBhvr>
                                      <p:to>
                                        <p:strVal val="visible"/>
                                      </p:to>
                                    </p:set>
                                    <p:animEffect filter="fade" transition="in">
                                      <p:cBhvr>
                                        <p:cTn dur="1000"/>
                                        <p:tgtEl>
                                          <p:spTgt spid="209">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9">
                                            <p:txEl>
                                              <p:pRg end="4" st="4"/>
                                            </p:txEl>
                                          </p:spTgt>
                                        </p:tgtEl>
                                        <p:attrNameLst>
                                          <p:attrName>style.visibility</p:attrName>
                                        </p:attrNameLst>
                                      </p:cBhvr>
                                      <p:to>
                                        <p:strVal val="visible"/>
                                      </p:to>
                                    </p:set>
                                    <p:animEffect filter="fade" transition="in">
                                      <p:cBhvr>
                                        <p:cTn dur="1000"/>
                                        <p:tgtEl>
                                          <p:spTgt spid="209">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9">
                                            <p:txEl>
                                              <p:pRg end="5" st="5"/>
                                            </p:txEl>
                                          </p:spTgt>
                                        </p:tgtEl>
                                        <p:attrNameLst>
                                          <p:attrName>style.visibility</p:attrName>
                                        </p:attrNameLst>
                                      </p:cBhvr>
                                      <p:to>
                                        <p:strVal val="visible"/>
                                      </p:to>
                                    </p:set>
                                    <p:animEffect filter="fade" transition="in">
                                      <p:cBhvr>
                                        <p:cTn dur="1000"/>
                                        <p:tgtEl>
                                          <p:spTgt spid="209">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9">
                                            <p:txEl>
                                              <p:pRg end="6" st="6"/>
                                            </p:txEl>
                                          </p:spTgt>
                                        </p:tgtEl>
                                        <p:attrNameLst>
                                          <p:attrName>style.visibility</p:attrName>
                                        </p:attrNameLst>
                                      </p:cBhvr>
                                      <p:to>
                                        <p:strVal val="visible"/>
                                      </p:to>
                                    </p:set>
                                    <p:animEffect filter="fade" transition="in">
                                      <p:cBhvr>
                                        <p:cTn dur="1000"/>
                                        <p:tgtEl>
                                          <p:spTgt spid="209">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9">
                                            <p:txEl>
                                              <p:pRg end="7" st="7"/>
                                            </p:txEl>
                                          </p:spTgt>
                                        </p:tgtEl>
                                        <p:attrNameLst>
                                          <p:attrName>style.visibility</p:attrName>
                                        </p:attrNameLst>
                                      </p:cBhvr>
                                      <p:to>
                                        <p:strVal val="visible"/>
                                      </p:to>
                                    </p:set>
                                    <p:animEffect filter="fade" transition="in">
                                      <p:cBhvr>
                                        <p:cTn dur="1000"/>
                                        <p:tgtEl>
                                          <p:spTgt spid="209">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9">
                                            <p:txEl>
                                              <p:pRg end="8" st="8"/>
                                            </p:txEl>
                                          </p:spTgt>
                                        </p:tgtEl>
                                        <p:attrNameLst>
                                          <p:attrName>style.visibility</p:attrName>
                                        </p:attrNameLst>
                                      </p:cBhvr>
                                      <p:to>
                                        <p:strVal val="visible"/>
                                      </p:to>
                                    </p:set>
                                    <p:animEffect filter="fade" transition="in">
                                      <p:cBhvr>
                                        <p:cTn dur="1000"/>
                                        <p:tgtEl>
                                          <p:spTgt spid="209">
                                            <p:txEl>
                                              <p:pRg end="8" st="8"/>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4" name="Shape 214"/>
        <p:cNvGrpSpPr/>
        <p:nvPr/>
      </p:nvGrpSpPr>
      <p:grpSpPr>
        <a:xfrm>
          <a:off x="0" y="0"/>
          <a:ext cx="0" cy="0"/>
          <a:chOff x="0" y="0"/>
          <a:chExt cx="0" cy="0"/>
        </a:xfrm>
      </p:grpSpPr>
      <p:sp>
        <p:nvSpPr>
          <p:cNvPr id="215" name="Google Shape;215;p36"/>
          <p:cNvSpPr txBox="1"/>
          <p:nvPr>
            <p:ph type="title"/>
          </p:nvPr>
        </p:nvSpPr>
        <p:spPr>
          <a:xfrm>
            <a:off x="311700" y="2693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4300">
                <a:solidFill>
                  <a:srgbClr val="1155CC"/>
                </a:solidFill>
              </a:rPr>
              <a:t>Public Assistance</a:t>
            </a:r>
            <a:endParaRPr sz="4300">
              <a:solidFill>
                <a:srgbClr val="1155CC"/>
              </a:solidFill>
            </a:endParaRPr>
          </a:p>
        </p:txBody>
      </p:sp>
      <p:sp>
        <p:nvSpPr>
          <p:cNvPr id="216" name="Google Shape;216;p36"/>
          <p:cNvSpPr txBox="1"/>
          <p:nvPr>
            <p:ph idx="1" type="body"/>
          </p:nvPr>
        </p:nvSpPr>
        <p:spPr>
          <a:xfrm>
            <a:off x="311700" y="11832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000">
                <a:solidFill>
                  <a:srgbClr val="000000"/>
                </a:solidFill>
              </a:rPr>
              <a:t>FEMA Public Assistance Program and Policy Guide (PAPPG)</a:t>
            </a:r>
            <a:endParaRPr b="1" sz="2400">
              <a:solidFill>
                <a:srgbClr val="000000"/>
              </a:solidFill>
            </a:endParaRPr>
          </a:p>
          <a:p>
            <a:pPr indent="0" lvl="0" marL="0" rtl="0" algn="l">
              <a:spcBef>
                <a:spcPts val="1600"/>
              </a:spcBef>
              <a:spcAft>
                <a:spcPts val="0"/>
              </a:spcAft>
              <a:buNone/>
            </a:pPr>
            <a:r>
              <a:rPr lang="en" sz="2500">
                <a:solidFill>
                  <a:srgbClr val="000000"/>
                </a:solidFill>
              </a:rPr>
              <a:t>Through the PA Program, FEMA provides supplemental Federal grant assistance for debris removal, emergency protective measures, and the restoration of disaster-damaged, publicly owned facilities and specific facilities of certain PNP organizations.</a:t>
            </a:r>
            <a:r>
              <a:rPr lang="en" sz="2200">
                <a:solidFill>
                  <a:srgbClr val="000000"/>
                </a:solidFill>
              </a:rPr>
              <a:t> </a:t>
            </a:r>
            <a:endParaRPr sz="2200">
              <a:solidFill>
                <a:srgbClr val="000000"/>
              </a:solidFill>
            </a:endParaRPr>
          </a:p>
          <a:p>
            <a:pPr indent="0" lvl="0" marL="0" rtl="0" algn="l">
              <a:lnSpc>
                <a:spcPct val="100000"/>
              </a:lnSpc>
              <a:spcBef>
                <a:spcPts val="1600"/>
              </a:spcBef>
              <a:spcAft>
                <a:spcPts val="0"/>
              </a:spcAft>
              <a:buNone/>
            </a:pPr>
            <a:r>
              <a:rPr b="1" lang="en" sz="1400">
                <a:solidFill>
                  <a:srgbClr val="000000"/>
                </a:solidFill>
              </a:rPr>
              <a:t>Source:</a:t>
            </a:r>
            <a:endParaRPr b="1" sz="1400">
              <a:solidFill>
                <a:srgbClr val="000000"/>
              </a:solidFill>
            </a:endParaRPr>
          </a:p>
          <a:p>
            <a:pPr indent="0" lvl="0" marL="0" rtl="0" algn="l">
              <a:lnSpc>
                <a:spcPct val="100000"/>
              </a:lnSpc>
              <a:spcBef>
                <a:spcPts val="0"/>
              </a:spcBef>
              <a:spcAft>
                <a:spcPts val="0"/>
              </a:spcAft>
              <a:buNone/>
            </a:pPr>
            <a:r>
              <a:rPr lang="en" sz="1400" u="sng">
                <a:solidFill>
                  <a:schemeClr val="hlink"/>
                </a:solidFill>
                <a:hlinkClick r:id="rId3"/>
              </a:rPr>
              <a:t>https://www.fema.gov/media-library-data/1590687183581-78dcfc4b4b9a7ab02914e71fae20e1b1/PAPPG_V4_Final_6-1-2020_508.p</a:t>
            </a:r>
            <a:r>
              <a:rPr lang="en" sz="1400" u="sng">
                <a:solidFill>
                  <a:schemeClr val="hlink"/>
                </a:solidFill>
                <a:hlinkClick r:id="rId4"/>
              </a:rPr>
              <a:t>df</a:t>
            </a:r>
            <a:endParaRPr sz="1400">
              <a:solidFill>
                <a:srgbClr val="000000"/>
              </a:solidFill>
            </a:endParaRPr>
          </a:p>
          <a:p>
            <a:pPr indent="0" lvl="0" marL="0" rtl="0" algn="l">
              <a:spcBef>
                <a:spcPts val="0"/>
              </a:spcBef>
              <a:spcAft>
                <a:spcPts val="0"/>
              </a:spcAft>
              <a:buNone/>
            </a:pPr>
            <a:r>
              <a:t/>
            </a:r>
            <a:endParaRPr>
              <a:solidFill>
                <a:srgbClr val="000000"/>
              </a:solidFill>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pic>
        <p:nvPicPr>
          <p:cNvPr id="217" name="Google Shape;217;p36"/>
          <p:cNvPicPr preferRelativeResize="0"/>
          <p:nvPr/>
        </p:nvPicPr>
        <p:blipFill>
          <a:blip r:embed="rId5">
            <a:alphaModFix/>
          </a:blip>
          <a:stretch>
            <a:fillRect/>
          </a:stretch>
        </p:blipFill>
        <p:spPr>
          <a:xfrm>
            <a:off x="7715225" y="123075"/>
            <a:ext cx="1301848" cy="1304327"/>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1" name="Shape 221"/>
        <p:cNvGrpSpPr/>
        <p:nvPr/>
      </p:nvGrpSpPr>
      <p:grpSpPr>
        <a:xfrm>
          <a:off x="0" y="0"/>
          <a:ext cx="0" cy="0"/>
          <a:chOff x="0" y="0"/>
          <a:chExt cx="0" cy="0"/>
        </a:xfrm>
      </p:grpSpPr>
      <p:sp>
        <p:nvSpPr>
          <p:cNvPr id="222" name="Google Shape;222;p37"/>
          <p:cNvSpPr txBox="1"/>
          <p:nvPr>
            <p:ph type="title"/>
          </p:nvPr>
        </p:nvSpPr>
        <p:spPr>
          <a:xfrm>
            <a:off x="311700" y="17695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4300">
                <a:solidFill>
                  <a:srgbClr val="1155CC"/>
                </a:solidFill>
              </a:rPr>
              <a:t>Individual Assistance</a:t>
            </a:r>
            <a:endParaRPr sz="4300">
              <a:solidFill>
                <a:srgbClr val="1155CC"/>
              </a:solidFill>
            </a:endParaRPr>
          </a:p>
        </p:txBody>
      </p:sp>
      <p:sp>
        <p:nvSpPr>
          <p:cNvPr id="223" name="Google Shape;223;p37"/>
          <p:cNvSpPr txBox="1"/>
          <p:nvPr>
            <p:ph idx="1" type="body"/>
          </p:nvPr>
        </p:nvSpPr>
        <p:spPr>
          <a:xfrm>
            <a:off x="311700" y="1173825"/>
            <a:ext cx="8520600" cy="3715800"/>
          </a:xfrm>
          <a:prstGeom prst="rect">
            <a:avLst/>
          </a:prstGeom>
        </p:spPr>
        <p:txBody>
          <a:bodyPr anchorCtr="0" anchor="ctr" bIns="91425" lIns="91425" spcFirstLastPara="1" rIns="91425" wrap="square" tIns="91425">
            <a:noAutofit/>
          </a:bodyPr>
          <a:lstStyle/>
          <a:p>
            <a:pPr indent="0" lvl="0" marL="0" rtl="0" algn="l">
              <a:lnSpc>
                <a:spcPct val="100000"/>
              </a:lnSpc>
              <a:spcBef>
                <a:spcPts val="0"/>
              </a:spcBef>
              <a:spcAft>
                <a:spcPts val="0"/>
              </a:spcAft>
              <a:buNone/>
            </a:pPr>
            <a:r>
              <a:rPr b="1" lang="en" sz="2450">
                <a:solidFill>
                  <a:srgbClr val="000000"/>
                </a:solidFill>
                <a:highlight>
                  <a:srgbClr val="FFFFFF"/>
                </a:highlight>
                <a:latin typeface="Roboto"/>
                <a:ea typeface="Roboto"/>
                <a:cs typeface="Roboto"/>
                <a:sym typeface="Roboto"/>
              </a:rPr>
              <a:t>Services to individuals and households, including: </a:t>
            </a:r>
            <a:endParaRPr b="1" sz="2450">
              <a:solidFill>
                <a:srgbClr val="000000"/>
              </a:solidFill>
              <a:highlight>
                <a:srgbClr val="FFFFFF"/>
              </a:highlight>
              <a:latin typeface="Roboto"/>
              <a:ea typeface="Roboto"/>
              <a:cs typeface="Roboto"/>
              <a:sym typeface="Roboto"/>
            </a:endParaRPr>
          </a:p>
          <a:p>
            <a:pPr indent="0" lvl="0" marL="0" rtl="0" algn="l">
              <a:lnSpc>
                <a:spcPct val="100000"/>
              </a:lnSpc>
              <a:spcBef>
                <a:spcPts val="0"/>
              </a:spcBef>
              <a:spcAft>
                <a:spcPts val="0"/>
              </a:spcAft>
              <a:buNone/>
            </a:pPr>
            <a:r>
              <a:t/>
            </a:r>
            <a:endParaRPr sz="1050">
              <a:solidFill>
                <a:srgbClr val="000000"/>
              </a:solidFill>
              <a:highlight>
                <a:srgbClr val="FFFFFF"/>
              </a:highlight>
              <a:latin typeface="Roboto"/>
              <a:ea typeface="Roboto"/>
              <a:cs typeface="Roboto"/>
              <a:sym typeface="Roboto"/>
            </a:endParaRPr>
          </a:p>
          <a:p>
            <a:pPr indent="-384175" lvl="0" marL="457200" rtl="0" algn="l">
              <a:lnSpc>
                <a:spcPct val="115000"/>
              </a:lnSpc>
              <a:spcBef>
                <a:spcPts val="0"/>
              </a:spcBef>
              <a:spcAft>
                <a:spcPts val="0"/>
              </a:spcAft>
              <a:buClr>
                <a:srgbClr val="000000"/>
              </a:buClr>
              <a:buSzPts val="2450"/>
              <a:buFont typeface="Roboto"/>
              <a:buChar char="●"/>
            </a:pPr>
            <a:r>
              <a:rPr lang="en" sz="2450">
                <a:solidFill>
                  <a:srgbClr val="000000"/>
                </a:solidFill>
                <a:highlight>
                  <a:srgbClr val="FFFFFF"/>
                </a:highlight>
                <a:latin typeface="Roboto"/>
                <a:ea typeface="Roboto"/>
                <a:cs typeface="Roboto"/>
                <a:sym typeface="Roboto"/>
              </a:rPr>
              <a:t>T</a:t>
            </a:r>
            <a:r>
              <a:rPr lang="en" sz="2450">
                <a:solidFill>
                  <a:srgbClr val="000000"/>
                </a:solidFill>
                <a:highlight>
                  <a:srgbClr val="FFFFFF"/>
                </a:highlight>
                <a:latin typeface="Roboto"/>
                <a:ea typeface="Roboto"/>
                <a:cs typeface="Roboto"/>
                <a:sym typeface="Roboto"/>
              </a:rPr>
              <a:t>emporary housing</a:t>
            </a:r>
            <a:endParaRPr sz="2450">
              <a:solidFill>
                <a:srgbClr val="000000"/>
              </a:solidFill>
              <a:highlight>
                <a:srgbClr val="00FFFF"/>
              </a:highlight>
              <a:latin typeface="Roboto"/>
              <a:ea typeface="Roboto"/>
              <a:cs typeface="Roboto"/>
              <a:sym typeface="Roboto"/>
            </a:endParaRPr>
          </a:p>
          <a:p>
            <a:pPr indent="-384175" lvl="0" marL="457200" rtl="0" algn="l">
              <a:lnSpc>
                <a:spcPct val="115000"/>
              </a:lnSpc>
              <a:spcBef>
                <a:spcPts val="0"/>
              </a:spcBef>
              <a:spcAft>
                <a:spcPts val="0"/>
              </a:spcAft>
              <a:buClr>
                <a:srgbClr val="000000"/>
              </a:buClr>
              <a:buSzPts val="2450"/>
              <a:buFont typeface="Roboto"/>
              <a:buChar char="●"/>
            </a:pPr>
            <a:r>
              <a:rPr lang="en" sz="2450">
                <a:solidFill>
                  <a:srgbClr val="000000"/>
                </a:solidFill>
                <a:highlight>
                  <a:srgbClr val="FFFFFF"/>
                </a:highlight>
                <a:latin typeface="Roboto"/>
                <a:ea typeface="Roboto"/>
                <a:cs typeface="Roboto"/>
                <a:sym typeface="Roboto"/>
              </a:rPr>
              <a:t>Crisis counseling- survivors, social emotional connections to community</a:t>
            </a:r>
            <a:endParaRPr sz="2450">
              <a:solidFill>
                <a:srgbClr val="000000"/>
              </a:solidFill>
              <a:highlight>
                <a:srgbClr val="FFFFFF"/>
              </a:highlight>
              <a:latin typeface="Roboto"/>
              <a:ea typeface="Roboto"/>
              <a:cs typeface="Roboto"/>
              <a:sym typeface="Roboto"/>
            </a:endParaRPr>
          </a:p>
          <a:p>
            <a:pPr indent="-384175" lvl="0" marL="457200" rtl="0" algn="l">
              <a:spcBef>
                <a:spcPts val="0"/>
              </a:spcBef>
              <a:spcAft>
                <a:spcPts val="0"/>
              </a:spcAft>
              <a:buClr>
                <a:srgbClr val="000000"/>
              </a:buClr>
              <a:buSzPts val="2450"/>
              <a:buFont typeface="Roboto"/>
              <a:buChar char="●"/>
            </a:pPr>
            <a:r>
              <a:rPr lang="en" sz="2450">
                <a:solidFill>
                  <a:schemeClr val="dk1"/>
                </a:solidFill>
                <a:highlight>
                  <a:schemeClr val="lt1"/>
                </a:highlight>
                <a:latin typeface="Roboto"/>
                <a:ea typeface="Roboto"/>
                <a:cs typeface="Roboto"/>
                <a:sym typeface="Roboto"/>
              </a:rPr>
              <a:t>Disaster case management - info to access emergency services </a:t>
            </a:r>
            <a:endParaRPr sz="2450">
              <a:solidFill>
                <a:srgbClr val="000000"/>
              </a:solidFill>
              <a:highlight>
                <a:srgbClr val="FFFFFF"/>
              </a:highlight>
              <a:latin typeface="Roboto"/>
              <a:ea typeface="Roboto"/>
              <a:cs typeface="Roboto"/>
              <a:sym typeface="Roboto"/>
            </a:endParaRPr>
          </a:p>
          <a:p>
            <a:pPr indent="-384175" lvl="0" marL="457200" rtl="0" algn="l">
              <a:lnSpc>
                <a:spcPct val="115000"/>
              </a:lnSpc>
              <a:spcBef>
                <a:spcPts val="0"/>
              </a:spcBef>
              <a:spcAft>
                <a:spcPts val="0"/>
              </a:spcAft>
              <a:buClr>
                <a:srgbClr val="000000"/>
              </a:buClr>
              <a:buSzPts val="2450"/>
              <a:buFont typeface="Roboto"/>
              <a:buChar char="●"/>
            </a:pPr>
            <a:r>
              <a:rPr lang="en" sz="2450">
                <a:solidFill>
                  <a:srgbClr val="000000"/>
                </a:solidFill>
                <a:highlight>
                  <a:srgbClr val="FFFFFF"/>
                </a:highlight>
                <a:latin typeface="Roboto"/>
                <a:ea typeface="Roboto"/>
                <a:cs typeface="Roboto"/>
                <a:sym typeface="Roboto"/>
              </a:rPr>
              <a:t>Legal services</a:t>
            </a:r>
            <a:endParaRPr sz="2450">
              <a:solidFill>
                <a:srgbClr val="000000"/>
              </a:solidFill>
              <a:highlight>
                <a:srgbClr val="FFFFFF"/>
              </a:highlight>
              <a:latin typeface="Roboto"/>
              <a:ea typeface="Roboto"/>
              <a:cs typeface="Roboto"/>
              <a:sym typeface="Roboto"/>
            </a:endParaRPr>
          </a:p>
          <a:p>
            <a:pPr indent="-396875" lvl="0" marL="457200" rtl="0" algn="l">
              <a:lnSpc>
                <a:spcPct val="115000"/>
              </a:lnSpc>
              <a:spcBef>
                <a:spcPts val="0"/>
              </a:spcBef>
              <a:spcAft>
                <a:spcPts val="0"/>
              </a:spcAft>
              <a:buClr>
                <a:srgbClr val="000000"/>
              </a:buClr>
              <a:buSzPts val="2650"/>
              <a:buFont typeface="Roboto"/>
              <a:buChar char="●"/>
            </a:pPr>
            <a:r>
              <a:rPr lang="en" sz="2450">
                <a:solidFill>
                  <a:srgbClr val="000000"/>
                </a:solidFill>
                <a:highlight>
                  <a:srgbClr val="FFFFFF"/>
                </a:highlight>
                <a:latin typeface="Roboto"/>
                <a:ea typeface="Roboto"/>
                <a:cs typeface="Roboto"/>
                <a:sym typeface="Roboto"/>
              </a:rPr>
              <a:t>Unemployment assistance</a:t>
            </a:r>
            <a:endParaRPr sz="2650">
              <a:solidFill>
                <a:srgbClr val="3C4043"/>
              </a:solidFill>
              <a:highlight>
                <a:srgbClr val="FFFFFF"/>
              </a:highlight>
              <a:latin typeface="Roboto"/>
              <a:ea typeface="Roboto"/>
              <a:cs typeface="Roboto"/>
              <a:sym typeface="Roboto"/>
            </a:endParaRPr>
          </a:p>
          <a:p>
            <a:pPr indent="0" lvl="0" marL="0" rtl="0" algn="l">
              <a:spcBef>
                <a:spcPts val="0"/>
              </a:spcBef>
              <a:spcAft>
                <a:spcPts val="1600"/>
              </a:spcAft>
              <a:buNone/>
            </a:pPr>
            <a:r>
              <a:t/>
            </a:r>
            <a:endParaRPr/>
          </a:p>
        </p:txBody>
      </p:sp>
      <p:pic>
        <p:nvPicPr>
          <p:cNvPr id="224" name="Google Shape;224;p37"/>
          <p:cNvPicPr preferRelativeResize="0"/>
          <p:nvPr/>
        </p:nvPicPr>
        <p:blipFill>
          <a:blip r:embed="rId3">
            <a:alphaModFix/>
          </a:blip>
          <a:stretch>
            <a:fillRect/>
          </a:stretch>
        </p:blipFill>
        <p:spPr>
          <a:xfrm>
            <a:off x="7391850" y="3585300"/>
            <a:ext cx="1301848" cy="1304327"/>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3"/>
                                        </p:tgtEl>
                                        <p:attrNameLst>
                                          <p:attrName>style.visibility</p:attrName>
                                        </p:attrNameLst>
                                      </p:cBhvr>
                                      <p:to>
                                        <p:strVal val="visible"/>
                                      </p:to>
                                    </p:set>
                                    <p:animEffect filter="fade" transition="in">
                                      <p:cBhvr>
                                        <p:cTn dur="1000"/>
                                        <p:tgtEl>
                                          <p:spTgt spid="22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8" name="Shape 228"/>
        <p:cNvGrpSpPr/>
        <p:nvPr/>
      </p:nvGrpSpPr>
      <p:grpSpPr>
        <a:xfrm>
          <a:off x="0" y="0"/>
          <a:ext cx="0" cy="0"/>
          <a:chOff x="0" y="0"/>
          <a:chExt cx="0" cy="0"/>
        </a:xfrm>
      </p:grpSpPr>
      <p:sp>
        <p:nvSpPr>
          <p:cNvPr id="229" name="Google Shape;229;p38"/>
          <p:cNvSpPr txBox="1"/>
          <p:nvPr>
            <p:ph type="title"/>
          </p:nvPr>
        </p:nvSpPr>
        <p:spPr>
          <a:xfrm>
            <a:off x="311700" y="6440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4100">
                <a:solidFill>
                  <a:srgbClr val="1155CC"/>
                </a:solidFill>
              </a:rPr>
              <a:t>Eligibility for Individual Assistance</a:t>
            </a:r>
            <a:endParaRPr sz="4100">
              <a:solidFill>
                <a:srgbClr val="1155CC"/>
              </a:solidFill>
            </a:endParaRPr>
          </a:p>
          <a:p>
            <a:pPr indent="0" lvl="0" marL="0" rtl="0" algn="l">
              <a:spcBef>
                <a:spcPts val="0"/>
              </a:spcBef>
              <a:spcAft>
                <a:spcPts val="0"/>
              </a:spcAft>
              <a:buNone/>
            </a:pPr>
            <a:r>
              <a:rPr lang="en" sz="4300">
                <a:solidFill>
                  <a:srgbClr val="1155CC"/>
                </a:solidFill>
              </a:rPr>
              <a:t> </a:t>
            </a:r>
            <a:endParaRPr sz="4300">
              <a:solidFill>
                <a:srgbClr val="1155CC"/>
              </a:solidFill>
            </a:endParaRPr>
          </a:p>
        </p:txBody>
      </p:sp>
      <p:sp>
        <p:nvSpPr>
          <p:cNvPr id="230" name="Google Shape;230;p38"/>
          <p:cNvSpPr txBox="1"/>
          <p:nvPr>
            <p:ph idx="1" type="body"/>
          </p:nvPr>
        </p:nvSpPr>
        <p:spPr>
          <a:xfrm>
            <a:off x="224850" y="816175"/>
            <a:ext cx="8694300" cy="42135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b="1" lang="en" sz="2000">
                <a:solidFill>
                  <a:schemeClr val="dk1"/>
                </a:solidFill>
                <a:highlight>
                  <a:srgbClr val="FFFFFF"/>
                </a:highlight>
              </a:rPr>
              <a:t>Individual Assistance (IA) is for individuals and households </a:t>
            </a:r>
            <a:r>
              <a:rPr b="1" lang="en" sz="2000">
                <a:solidFill>
                  <a:schemeClr val="dk1"/>
                </a:solidFill>
                <a:highlight>
                  <a:srgbClr val="FFFFFF"/>
                </a:highlight>
              </a:rPr>
              <a:t>who</a:t>
            </a:r>
            <a:r>
              <a:rPr b="1" lang="en" sz="2000">
                <a:solidFill>
                  <a:schemeClr val="dk1"/>
                </a:solidFill>
                <a:highlight>
                  <a:srgbClr val="FFFFFF"/>
                </a:highlight>
              </a:rPr>
              <a:t> have sustained losses due to disasters.</a:t>
            </a:r>
            <a:endParaRPr sz="2000">
              <a:solidFill>
                <a:schemeClr val="dk1"/>
              </a:solidFill>
              <a:highlight>
                <a:srgbClr val="FFFFFF"/>
              </a:highlight>
            </a:endParaRPr>
          </a:p>
          <a:p>
            <a:pPr indent="-355600" lvl="0" marL="457200" rtl="0" algn="l">
              <a:lnSpc>
                <a:spcPct val="115000"/>
              </a:lnSpc>
              <a:spcBef>
                <a:spcPts val="1800"/>
              </a:spcBef>
              <a:spcAft>
                <a:spcPts val="0"/>
              </a:spcAft>
              <a:buClr>
                <a:schemeClr val="dk1"/>
              </a:buClr>
              <a:buSzPts val="2000"/>
              <a:buChar char="●"/>
            </a:pPr>
            <a:r>
              <a:rPr lang="en" sz="2000">
                <a:solidFill>
                  <a:schemeClr val="dk1"/>
                </a:solidFill>
                <a:highlight>
                  <a:srgbClr val="FFFFFF"/>
                </a:highlight>
              </a:rPr>
              <a:t>“The applicant must be a U.S. citizen, </a:t>
            </a:r>
            <a:r>
              <a:rPr lang="en" sz="2000">
                <a:solidFill>
                  <a:schemeClr val="dk1"/>
                </a:solidFill>
                <a:highlight>
                  <a:srgbClr val="FFFFFF"/>
                </a:highlight>
              </a:rPr>
              <a:t>non-citizen</a:t>
            </a:r>
            <a:r>
              <a:rPr lang="en" sz="2000">
                <a:solidFill>
                  <a:schemeClr val="dk1"/>
                </a:solidFill>
                <a:highlight>
                  <a:srgbClr val="FFFFFF"/>
                </a:highlight>
              </a:rPr>
              <a:t> national, or qualified </a:t>
            </a:r>
            <a:r>
              <a:rPr lang="en" sz="2000">
                <a:solidFill>
                  <a:schemeClr val="dk1"/>
                </a:solidFill>
                <a:highlight>
                  <a:srgbClr val="FFFFFF"/>
                </a:highlight>
              </a:rPr>
              <a:t>alien</a:t>
            </a:r>
            <a:endParaRPr sz="2000">
              <a:solidFill>
                <a:schemeClr val="dk1"/>
              </a:solidFill>
              <a:highlight>
                <a:srgbClr val="FFFFFF"/>
              </a:highlight>
            </a:endParaRPr>
          </a:p>
          <a:p>
            <a:pPr indent="-355600" lvl="0" marL="457200" rtl="0" algn="l">
              <a:lnSpc>
                <a:spcPct val="115000"/>
              </a:lnSpc>
              <a:spcBef>
                <a:spcPts val="0"/>
              </a:spcBef>
              <a:spcAft>
                <a:spcPts val="0"/>
              </a:spcAft>
              <a:buClr>
                <a:schemeClr val="dk1"/>
              </a:buClr>
              <a:buSzPts val="2000"/>
              <a:buChar char="●"/>
            </a:pPr>
            <a:r>
              <a:rPr lang="en" sz="2000">
                <a:solidFill>
                  <a:schemeClr val="dk1"/>
                </a:solidFill>
                <a:highlight>
                  <a:srgbClr val="FFFFFF"/>
                </a:highlight>
              </a:rPr>
              <a:t>FEMA must be able to verify the applicant's identity</a:t>
            </a:r>
            <a:endParaRPr sz="2000">
              <a:solidFill>
                <a:schemeClr val="dk1"/>
              </a:solidFill>
              <a:highlight>
                <a:srgbClr val="FFFFFF"/>
              </a:highlight>
            </a:endParaRPr>
          </a:p>
          <a:p>
            <a:pPr indent="-355600" lvl="0" marL="457200" rtl="0" algn="l">
              <a:lnSpc>
                <a:spcPct val="115000"/>
              </a:lnSpc>
              <a:spcBef>
                <a:spcPts val="0"/>
              </a:spcBef>
              <a:spcAft>
                <a:spcPts val="0"/>
              </a:spcAft>
              <a:buClr>
                <a:schemeClr val="dk1"/>
              </a:buClr>
              <a:buSzPts val="2000"/>
              <a:buChar char="●"/>
            </a:pPr>
            <a:r>
              <a:rPr lang="en" sz="2000">
                <a:solidFill>
                  <a:schemeClr val="dk1"/>
                </a:solidFill>
                <a:highlight>
                  <a:srgbClr val="FFFFFF"/>
                </a:highlight>
              </a:rPr>
              <a:t>The applicant’s insurance, or other forms of disaster assistance received, cannot meet their disaster-caused needs</a:t>
            </a:r>
            <a:endParaRPr sz="2000">
              <a:solidFill>
                <a:schemeClr val="dk1"/>
              </a:solidFill>
              <a:highlight>
                <a:srgbClr val="FFFFFF"/>
              </a:highlight>
            </a:endParaRPr>
          </a:p>
          <a:p>
            <a:pPr indent="-355600" lvl="0" marL="457200" rtl="0" algn="l">
              <a:lnSpc>
                <a:spcPct val="115000"/>
              </a:lnSpc>
              <a:spcBef>
                <a:spcPts val="0"/>
              </a:spcBef>
              <a:spcAft>
                <a:spcPts val="0"/>
              </a:spcAft>
              <a:buClr>
                <a:schemeClr val="dk1"/>
              </a:buClr>
              <a:buSzPts val="2000"/>
              <a:buChar char="●"/>
            </a:pPr>
            <a:r>
              <a:rPr lang="en" sz="2000">
                <a:solidFill>
                  <a:schemeClr val="dk1"/>
                </a:solidFill>
                <a:highlight>
                  <a:srgbClr val="FFFFFF"/>
                </a:highlight>
              </a:rPr>
              <a:t>The applicant’s necessary expenses and serious needs are directly caused by a declared disaster”</a:t>
            </a:r>
            <a:endParaRPr sz="2000">
              <a:solidFill>
                <a:schemeClr val="dk1"/>
              </a:solidFill>
              <a:highlight>
                <a:srgbClr val="FFFFFF"/>
              </a:highlight>
            </a:endParaRPr>
          </a:p>
          <a:p>
            <a:pPr indent="0" lvl="0" marL="0" rtl="0" algn="l">
              <a:lnSpc>
                <a:spcPct val="115000"/>
              </a:lnSpc>
              <a:spcBef>
                <a:spcPts val="1800"/>
              </a:spcBef>
              <a:spcAft>
                <a:spcPts val="1800"/>
              </a:spcAft>
              <a:buNone/>
            </a:pPr>
            <a:r>
              <a:t/>
            </a:r>
            <a:endParaRPr sz="1400">
              <a:solidFill>
                <a:schemeClr val="dk1"/>
              </a:solidFill>
              <a:highlight>
                <a:srgbClr val="FFFFFF"/>
              </a:highlight>
            </a:endParaRPr>
          </a:p>
        </p:txBody>
      </p:sp>
      <p:pic>
        <p:nvPicPr>
          <p:cNvPr id="231" name="Google Shape;231;p38"/>
          <p:cNvPicPr preferRelativeResize="0"/>
          <p:nvPr/>
        </p:nvPicPr>
        <p:blipFill>
          <a:blip r:embed="rId3">
            <a:alphaModFix/>
          </a:blip>
          <a:stretch>
            <a:fillRect/>
          </a:stretch>
        </p:blipFill>
        <p:spPr>
          <a:xfrm>
            <a:off x="7761425" y="3839175"/>
            <a:ext cx="1301848" cy="1304327"/>
          </a:xfrm>
          <a:prstGeom prst="rect">
            <a:avLst/>
          </a:prstGeom>
          <a:noFill/>
          <a:ln>
            <a:noFill/>
          </a:ln>
        </p:spPr>
      </p:pic>
      <p:sp>
        <p:nvSpPr>
          <p:cNvPr id="232" name="Google Shape;232;p38"/>
          <p:cNvSpPr txBox="1"/>
          <p:nvPr/>
        </p:nvSpPr>
        <p:spPr>
          <a:xfrm>
            <a:off x="61600" y="4570800"/>
            <a:ext cx="4712400" cy="5727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b="1" lang="en">
                <a:solidFill>
                  <a:schemeClr val="dk1"/>
                </a:solidFill>
                <a:highlight>
                  <a:schemeClr val="lt1"/>
                </a:highlight>
              </a:rPr>
              <a:t>Source:</a:t>
            </a:r>
            <a:r>
              <a:rPr lang="en" u="sng">
                <a:solidFill>
                  <a:schemeClr val="accent5"/>
                </a:solidFill>
                <a:hlinkClick r:id="rId4"/>
              </a:rPr>
              <a:t>https://www.fema.gov/news-release/2018/12/01/4407/citizenship-status-and-eligibility-disaster-assistance</a:t>
            </a:r>
            <a:endParaRPr>
              <a:solidFill>
                <a:schemeClr val="dk1"/>
              </a:solidFill>
              <a:highlight>
                <a:schemeClr val="lt1"/>
              </a:highlight>
            </a:endParaRPr>
          </a:p>
          <a:p>
            <a:pPr indent="0" lvl="0" marL="0" rtl="0" algn="l">
              <a:spcBef>
                <a:spcPts val="1800"/>
              </a:spcBef>
              <a:spcAft>
                <a:spcPts val="0"/>
              </a:spcAft>
              <a:buNone/>
            </a:pPr>
            <a:r>
              <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6" name="Shape 236"/>
        <p:cNvGrpSpPr/>
        <p:nvPr/>
      </p:nvGrpSpPr>
      <p:grpSpPr>
        <a:xfrm>
          <a:off x="0" y="0"/>
          <a:ext cx="0" cy="0"/>
          <a:chOff x="0" y="0"/>
          <a:chExt cx="0" cy="0"/>
        </a:xfrm>
      </p:grpSpPr>
      <p:sp>
        <p:nvSpPr>
          <p:cNvPr id="237" name="Google Shape;237;p39"/>
          <p:cNvSpPr txBox="1"/>
          <p:nvPr>
            <p:ph type="title"/>
          </p:nvPr>
        </p:nvSpPr>
        <p:spPr>
          <a:xfrm>
            <a:off x="311700" y="22055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4100">
                <a:solidFill>
                  <a:srgbClr val="1155CC"/>
                </a:solidFill>
              </a:rPr>
              <a:t>How to Apply for FEMA IA</a:t>
            </a:r>
            <a:endParaRPr sz="4100">
              <a:solidFill>
                <a:srgbClr val="1155CC"/>
              </a:solidFill>
            </a:endParaRPr>
          </a:p>
        </p:txBody>
      </p:sp>
      <p:sp>
        <p:nvSpPr>
          <p:cNvPr id="238" name="Google Shape;238;p39"/>
          <p:cNvSpPr txBox="1"/>
          <p:nvPr>
            <p:ph idx="1" type="body"/>
          </p:nvPr>
        </p:nvSpPr>
        <p:spPr>
          <a:xfrm>
            <a:off x="378849" y="1130841"/>
            <a:ext cx="8520600" cy="3416400"/>
          </a:xfrm>
          <a:prstGeom prst="rect">
            <a:avLst/>
          </a:prstGeom>
        </p:spPr>
        <p:txBody>
          <a:bodyPr anchorCtr="0" anchor="t" bIns="91425" lIns="91425" spcFirstLastPara="1" rIns="91425" wrap="square" tIns="91425">
            <a:noAutofit/>
          </a:bodyPr>
          <a:lstStyle/>
          <a:p>
            <a:pPr indent="-406400" lvl="0" marL="914400" rtl="0" algn="l">
              <a:lnSpc>
                <a:spcPct val="150000"/>
              </a:lnSpc>
              <a:spcBef>
                <a:spcPts val="1200"/>
              </a:spcBef>
              <a:spcAft>
                <a:spcPts val="0"/>
              </a:spcAft>
              <a:buClr>
                <a:schemeClr val="dk1"/>
              </a:buClr>
              <a:buSzPts val="2800"/>
              <a:buChar char="●"/>
            </a:pPr>
            <a:r>
              <a:rPr lang="en" sz="2800">
                <a:solidFill>
                  <a:schemeClr val="dk1"/>
                </a:solidFill>
                <a:highlight>
                  <a:srgbClr val="FFFFFF"/>
                </a:highlight>
              </a:rPr>
              <a:t>Online </a:t>
            </a:r>
            <a:endParaRPr sz="2800">
              <a:solidFill>
                <a:schemeClr val="dk1"/>
              </a:solidFill>
              <a:highlight>
                <a:srgbClr val="FFFFFF"/>
              </a:highlight>
            </a:endParaRPr>
          </a:p>
          <a:p>
            <a:pPr indent="-406400" lvl="0" marL="914400" rtl="0" algn="l">
              <a:lnSpc>
                <a:spcPct val="150000"/>
              </a:lnSpc>
              <a:spcBef>
                <a:spcPts val="0"/>
              </a:spcBef>
              <a:spcAft>
                <a:spcPts val="0"/>
              </a:spcAft>
              <a:buClr>
                <a:schemeClr val="dk1"/>
              </a:buClr>
              <a:buSzPts val="2800"/>
              <a:buChar char="●"/>
            </a:pPr>
            <a:r>
              <a:rPr lang="en" sz="2800">
                <a:solidFill>
                  <a:schemeClr val="dk1"/>
                </a:solidFill>
                <a:highlight>
                  <a:srgbClr val="FFFFFF"/>
                </a:highlight>
              </a:rPr>
              <a:t>By phone </a:t>
            </a:r>
            <a:endParaRPr sz="2800">
              <a:solidFill>
                <a:schemeClr val="dk1"/>
              </a:solidFill>
              <a:highlight>
                <a:srgbClr val="FFFFFF"/>
              </a:highlight>
            </a:endParaRPr>
          </a:p>
          <a:p>
            <a:pPr indent="-406400" lvl="0" marL="914400" rtl="0" algn="l">
              <a:lnSpc>
                <a:spcPct val="150000"/>
              </a:lnSpc>
              <a:spcBef>
                <a:spcPts val="0"/>
              </a:spcBef>
              <a:spcAft>
                <a:spcPts val="0"/>
              </a:spcAft>
              <a:buClr>
                <a:schemeClr val="dk1"/>
              </a:buClr>
              <a:buSzPts val="2800"/>
              <a:buChar char="●"/>
            </a:pPr>
            <a:r>
              <a:rPr lang="en" sz="2800">
                <a:solidFill>
                  <a:schemeClr val="dk1"/>
                </a:solidFill>
                <a:highlight>
                  <a:srgbClr val="FFFFFF"/>
                </a:highlight>
              </a:rPr>
              <a:t>In person at Disaster Recovery Center (DRC)</a:t>
            </a:r>
            <a:endParaRPr sz="2800">
              <a:solidFill>
                <a:schemeClr val="dk1"/>
              </a:solidFill>
              <a:highlight>
                <a:srgbClr val="FFFFFF"/>
              </a:highlight>
            </a:endParaRPr>
          </a:p>
          <a:p>
            <a:pPr indent="-406400" lvl="0" marL="914400" rtl="0" algn="l">
              <a:lnSpc>
                <a:spcPct val="150000"/>
              </a:lnSpc>
              <a:spcBef>
                <a:spcPts val="0"/>
              </a:spcBef>
              <a:spcAft>
                <a:spcPts val="0"/>
              </a:spcAft>
              <a:buClr>
                <a:schemeClr val="dk1"/>
              </a:buClr>
              <a:buSzPts val="2800"/>
              <a:buChar char="●"/>
            </a:pPr>
            <a:r>
              <a:rPr lang="en" sz="2800">
                <a:solidFill>
                  <a:schemeClr val="dk1"/>
                </a:solidFill>
                <a:highlight>
                  <a:srgbClr val="FFFFFF"/>
                </a:highlight>
              </a:rPr>
              <a:t>In the community</a:t>
            </a:r>
            <a:endParaRPr sz="2800">
              <a:solidFill>
                <a:schemeClr val="dk1"/>
              </a:solidFill>
              <a:highlight>
                <a:srgbClr val="FFFFFF"/>
              </a:highlight>
            </a:endParaRPr>
          </a:p>
          <a:p>
            <a:pPr indent="0" lvl="0" marL="0" rtl="0" algn="l">
              <a:spcBef>
                <a:spcPts val="1200"/>
              </a:spcBef>
              <a:spcAft>
                <a:spcPts val="0"/>
              </a:spcAft>
              <a:buNone/>
            </a:pPr>
            <a:r>
              <a:t/>
            </a:r>
            <a:endParaRPr b="1" sz="1100">
              <a:solidFill>
                <a:schemeClr val="dk1"/>
              </a:solidFill>
            </a:endParaRPr>
          </a:p>
          <a:p>
            <a:pPr indent="0" lvl="0" marL="457200" rtl="0" algn="l">
              <a:spcBef>
                <a:spcPts val="0"/>
              </a:spcBef>
              <a:spcAft>
                <a:spcPts val="0"/>
              </a:spcAft>
              <a:buNone/>
            </a:pPr>
            <a:r>
              <a:rPr lang="en" sz="1000">
                <a:solidFill>
                  <a:schemeClr val="dk1"/>
                </a:solidFill>
                <a:latin typeface="Calibri"/>
                <a:ea typeface="Calibri"/>
                <a:cs typeface="Calibri"/>
                <a:sym typeface="Calibri"/>
              </a:rPr>
              <a:t> </a:t>
            </a:r>
            <a:endParaRPr sz="1000">
              <a:solidFill>
                <a:schemeClr val="dk1"/>
              </a:solidFill>
              <a:latin typeface="Calibri"/>
              <a:ea typeface="Calibri"/>
              <a:cs typeface="Calibri"/>
              <a:sym typeface="Calibri"/>
            </a:endParaRPr>
          </a:p>
          <a:p>
            <a:pPr indent="0" lvl="0" marL="0" rtl="0" algn="l">
              <a:lnSpc>
                <a:spcPct val="150000"/>
              </a:lnSpc>
              <a:spcBef>
                <a:spcPts val="1200"/>
              </a:spcBef>
              <a:spcAft>
                <a:spcPts val="0"/>
              </a:spcAft>
              <a:buNone/>
            </a:pPr>
            <a:r>
              <a:t/>
            </a:r>
            <a:endParaRPr sz="2800">
              <a:solidFill>
                <a:schemeClr val="dk1"/>
              </a:solidFill>
              <a:highlight>
                <a:srgbClr val="FFFFFF"/>
              </a:highlight>
            </a:endParaRPr>
          </a:p>
          <a:p>
            <a:pPr indent="0" lvl="0" marL="457200" rtl="0" algn="l">
              <a:lnSpc>
                <a:spcPct val="115000"/>
              </a:lnSpc>
              <a:spcBef>
                <a:spcPts val="1200"/>
              </a:spcBef>
              <a:spcAft>
                <a:spcPts val="0"/>
              </a:spcAft>
              <a:buNone/>
            </a:pPr>
            <a:r>
              <a:t/>
            </a:r>
            <a:endParaRPr>
              <a:solidFill>
                <a:schemeClr val="dk1"/>
              </a:solidFill>
              <a:highlight>
                <a:srgbClr val="FFFFFF"/>
              </a:highlight>
            </a:endParaRPr>
          </a:p>
          <a:p>
            <a:pPr indent="0" lvl="0" marL="0" rtl="0" algn="l">
              <a:spcBef>
                <a:spcPts val="1200"/>
              </a:spcBef>
              <a:spcAft>
                <a:spcPts val="1600"/>
              </a:spcAft>
              <a:buNone/>
            </a:pPr>
            <a:r>
              <a:t/>
            </a:r>
            <a:endParaRPr/>
          </a:p>
        </p:txBody>
      </p:sp>
      <p:pic>
        <p:nvPicPr>
          <p:cNvPr id="239" name="Google Shape;239;p39"/>
          <p:cNvPicPr preferRelativeResize="0"/>
          <p:nvPr/>
        </p:nvPicPr>
        <p:blipFill>
          <a:blip r:embed="rId3">
            <a:alphaModFix/>
          </a:blip>
          <a:stretch>
            <a:fillRect/>
          </a:stretch>
        </p:blipFill>
        <p:spPr>
          <a:xfrm>
            <a:off x="7597600" y="3680400"/>
            <a:ext cx="1301848" cy="1304327"/>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8">
                                            <p:txEl>
                                              <p:pRg end="0" st="0"/>
                                            </p:txEl>
                                          </p:spTgt>
                                        </p:tgtEl>
                                        <p:attrNameLst>
                                          <p:attrName>style.visibility</p:attrName>
                                        </p:attrNameLst>
                                      </p:cBhvr>
                                      <p:to>
                                        <p:strVal val="visible"/>
                                      </p:to>
                                    </p:set>
                                    <p:animEffect filter="fade" transition="in">
                                      <p:cBhvr>
                                        <p:cTn dur="1000"/>
                                        <p:tgtEl>
                                          <p:spTgt spid="238">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8">
                                            <p:txEl>
                                              <p:pRg end="1" st="1"/>
                                            </p:txEl>
                                          </p:spTgt>
                                        </p:tgtEl>
                                        <p:attrNameLst>
                                          <p:attrName>style.visibility</p:attrName>
                                        </p:attrNameLst>
                                      </p:cBhvr>
                                      <p:to>
                                        <p:strVal val="visible"/>
                                      </p:to>
                                    </p:set>
                                    <p:animEffect filter="fade" transition="in">
                                      <p:cBhvr>
                                        <p:cTn dur="1000"/>
                                        <p:tgtEl>
                                          <p:spTgt spid="238">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8">
                                            <p:txEl>
                                              <p:pRg end="2" st="2"/>
                                            </p:txEl>
                                          </p:spTgt>
                                        </p:tgtEl>
                                        <p:attrNameLst>
                                          <p:attrName>style.visibility</p:attrName>
                                        </p:attrNameLst>
                                      </p:cBhvr>
                                      <p:to>
                                        <p:strVal val="visible"/>
                                      </p:to>
                                    </p:set>
                                    <p:animEffect filter="fade" transition="in">
                                      <p:cBhvr>
                                        <p:cTn dur="1000"/>
                                        <p:tgtEl>
                                          <p:spTgt spid="238">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8">
                                            <p:txEl>
                                              <p:pRg end="3" st="3"/>
                                            </p:txEl>
                                          </p:spTgt>
                                        </p:tgtEl>
                                        <p:attrNameLst>
                                          <p:attrName>style.visibility</p:attrName>
                                        </p:attrNameLst>
                                      </p:cBhvr>
                                      <p:to>
                                        <p:strVal val="visible"/>
                                      </p:to>
                                    </p:set>
                                    <p:animEffect filter="fade" transition="in">
                                      <p:cBhvr>
                                        <p:cTn dur="1000"/>
                                        <p:tgtEl>
                                          <p:spTgt spid="238">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8">
                                            <p:txEl>
                                              <p:pRg end="4" st="4"/>
                                            </p:txEl>
                                          </p:spTgt>
                                        </p:tgtEl>
                                        <p:attrNameLst>
                                          <p:attrName>style.visibility</p:attrName>
                                        </p:attrNameLst>
                                      </p:cBhvr>
                                      <p:to>
                                        <p:strVal val="visible"/>
                                      </p:to>
                                    </p:set>
                                    <p:animEffect filter="fade" transition="in">
                                      <p:cBhvr>
                                        <p:cTn dur="1000"/>
                                        <p:tgtEl>
                                          <p:spTgt spid="238">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8">
                                            <p:txEl>
                                              <p:pRg end="5" st="5"/>
                                            </p:txEl>
                                          </p:spTgt>
                                        </p:tgtEl>
                                        <p:attrNameLst>
                                          <p:attrName>style.visibility</p:attrName>
                                        </p:attrNameLst>
                                      </p:cBhvr>
                                      <p:to>
                                        <p:strVal val="visible"/>
                                      </p:to>
                                    </p:set>
                                    <p:animEffect filter="fade" transition="in">
                                      <p:cBhvr>
                                        <p:cTn dur="1000"/>
                                        <p:tgtEl>
                                          <p:spTgt spid="238">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8">
                                            <p:txEl>
                                              <p:pRg end="6" st="6"/>
                                            </p:txEl>
                                          </p:spTgt>
                                        </p:tgtEl>
                                        <p:attrNameLst>
                                          <p:attrName>style.visibility</p:attrName>
                                        </p:attrNameLst>
                                      </p:cBhvr>
                                      <p:to>
                                        <p:strVal val="visible"/>
                                      </p:to>
                                    </p:set>
                                    <p:animEffect filter="fade" transition="in">
                                      <p:cBhvr>
                                        <p:cTn dur="1000"/>
                                        <p:tgtEl>
                                          <p:spTgt spid="238">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8">
                                            <p:txEl>
                                              <p:pRg end="7" st="7"/>
                                            </p:txEl>
                                          </p:spTgt>
                                        </p:tgtEl>
                                        <p:attrNameLst>
                                          <p:attrName>style.visibility</p:attrName>
                                        </p:attrNameLst>
                                      </p:cBhvr>
                                      <p:to>
                                        <p:strVal val="visible"/>
                                      </p:to>
                                    </p:set>
                                    <p:animEffect filter="fade" transition="in">
                                      <p:cBhvr>
                                        <p:cTn dur="1000"/>
                                        <p:tgtEl>
                                          <p:spTgt spid="238">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8">
                                            <p:txEl>
                                              <p:pRg end="8" st="8"/>
                                            </p:txEl>
                                          </p:spTgt>
                                        </p:tgtEl>
                                        <p:attrNameLst>
                                          <p:attrName>style.visibility</p:attrName>
                                        </p:attrNameLst>
                                      </p:cBhvr>
                                      <p:to>
                                        <p:strVal val="visible"/>
                                      </p:to>
                                    </p:set>
                                    <p:animEffect filter="fade" transition="in">
                                      <p:cBhvr>
                                        <p:cTn dur="1000"/>
                                        <p:tgtEl>
                                          <p:spTgt spid="238">
                                            <p:txEl>
                                              <p:pRg end="8" st="8"/>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3" name="Shape 243"/>
        <p:cNvGrpSpPr/>
        <p:nvPr/>
      </p:nvGrpSpPr>
      <p:grpSpPr>
        <a:xfrm>
          <a:off x="0" y="0"/>
          <a:ext cx="0" cy="0"/>
          <a:chOff x="0" y="0"/>
          <a:chExt cx="0" cy="0"/>
        </a:xfrm>
      </p:grpSpPr>
      <p:sp>
        <p:nvSpPr>
          <p:cNvPr id="244" name="Google Shape;244;p40"/>
          <p:cNvSpPr txBox="1"/>
          <p:nvPr>
            <p:ph type="title"/>
          </p:nvPr>
        </p:nvSpPr>
        <p:spPr>
          <a:xfrm>
            <a:off x="311700" y="36695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500">
                <a:solidFill>
                  <a:srgbClr val="1155CC"/>
                </a:solidFill>
              </a:rPr>
              <a:t>National P</a:t>
            </a:r>
            <a:r>
              <a:rPr lang="en" sz="3500">
                <a:solidFill>
                  <a:srgbClr val="1155CC"/>
                </a:solidFill>
              </a:rPr>
              <a:t>reparedness</a:t>
            </a:r>
            <a:r>
              <a:rPr lang="en" sz="3500">
                <a:solidFill>
                  <a:srgbClr val="1155CC"/>
                </a:solidFill>
              </a:rPr>
              <a:t> S</a:t>
            </a:r>
            <a:r>
              <a:rPr lang="en" sz="3500">
                <a:solidFill>
                  <a:srgbClr val="1155CC"/>
                </a:solidFill>
              </a:rPr>
              <a:t>ystem</a:t>
            </a:r>
            <a:endParaRPr sz="3500">
              <a:solidFill>
                <a:srgbClr val="1155CC"/>
              </a:solidFill>
            </a:endParaRPr>
          </a:p>
        </p:txBody>
      </p:sp>
      <p:sp>
        <p:nvSpPr>
          <p:cNvPr id="245" name="Google Shape;245;p40"/>
          <p:cNvSpPr txBox="1"/>
          <p:nvPr>
            <p:ph idx="1" type="body"/>
          </p:nvPr>
        </p:nvSpPr>
        <p:spPr>
          <a:xfrm>
            <a:off x="311700" y="1123200"/>
            <a:ext cx="8520600" cy="3416400"/>
          </a:xfrm>
          <a:prstGeom prst="rect">
            <a:avLst/>
          </a:prstGeom>
        </p:spPr>
        <p:txBody>
          <a:bodyPr anchorCtr="0" anchor="t" bIns="91425" lIns="91425" spcFirstLastPara="1" rIns="91425" wrap="square" tIns="91425">
            <a:noAutofit/>
          </a:bodyPr>
          <a:lstStyle/>
          <a:p>
            <a:pPr indent="0" lvl="0" marL="0" rtl="0" algn="l">
              <a:lnSpc>
                <a:spcPct val="150000"/>
              </a:lnSpc>
              <a:spcBef>
                <a:spcPts val="0"/>
              </a:spcBef>
              <a:spcAft>
                <a:spcPts val="0"/>
              </a:spcAft>
              <a:buNone/>
            </a:pPr>
            <a:r>
              <a:rPr b="1" lang="en" sz="1900">
                <a:solidFill>
                  <a:srgbClr val="000000"/>
                </a:solidFill>
                <a:highlight>
                  <a:srgbClr val="FFFFFF"/>
                </a:highlight>
              </a:rPr>
              <a:t>The National Planning Frameworks describe how the </a:t>
            </a:r>
            <a:r>
              <a:rPr b="1" lang="en" sz="1900">
                <a:solidFill>
                  <a:srgbClr val="000000"/>
                </a:solidFill>
                <a:highlight>
                  <a:srgbClr val="FFFFFF"/>
                </a:highlight>
                <a:uFill>
                  <a:noFill/>
                </a:uFill>
                <a:hlinkClick r:id="rId3"/>
              </a:rPr>
              <a:t>whole community</a:t>
            </a:r>
            <a:r>
              <a:rPr b="1" lang="en" sz="1900">
                <a:solidFill>
                  <a:srgbClr val="000000"/>
                </a:solidFill>
                <a:highlight>
                  <a:srgbClr val="FFFFFF"/>
                </a:highlight>
              </a:rPr>
              <a:t> works together to achieve the </a:t>
            </a:r>
            <a:r>
              <a:rPr lang="en" sz="1900">
                <a:solidFill>
                  <a:srgbClr val="000000"/>
                </a:solidFill>
                <a:highlight>
                  <a:srgbClr val="FFFFFF"/>
                </a:highlight>
                <a:uFill>
                  <a:noFill/>
                </a:uFill>
                <a:hlinkClick r:id="rId4"/>
              </a:rPr>
              <a:t>National Preparedness Goal</a:t>
            </a:r>
            <a:r>
              <a:rPr lang="en" sz="1900">
                <a:solidFill>
                  <a:srgbClr val="000000"/>
                </a:solidFill>
                <a:highlight>
                  <a:srgbClr val="FFFFFF"/>
                </a:highlight>
              </a:rPr>
              <a:t>.</a:t>
            </a:r>
            <a:r>
              <a:rPr b="1" lang="en" sz="1900">
                <a:solidFill>
                  <a:srgbClr val="000000"/>
                </a:solidFill>
                <a:highlight>
                  <a:srgbClr val="FFFFFF"/>
                </a:highlight>
              </a:rPr>
              <a:t> </a:t>
            </a:r>
            <a:endParaRPr b="1" sz="1900">
              <a:solidFill>
                <a:srgbClr val="000000"/>
              </a:solidFill>
              <a:highlight>
                <a:srgbClr val="FFFFFF"/>
              </a:highlight>
            </a:endParaRPr>
          </a:p>
          <a:p>
            <a:pPr indent="-349250" lvl="0" marL="457200" rtl="0" algn="l">
              <a:lnSpc>
                <a:spcPct val="100000"/>
              </a:lnSpc>
              <a:spcBef>
                <a:spcPts val="1600"/>
              </a:spcBef>
              <a:spcAft>
                <a:spcPts val="0"/>
              </a:spcAft>
              <a:buClr>
                <a:srgbClr val="000000"/>
              </a:buClr>
              <a:buSzPts val="1900"/>
              <a:buChar char="●"/>
            </a:pPr>
            <a:r>
              <a:rPr b="1" lang="en" sz="1900">
                <a:solidFill>
                  <a:srgbClr val="000000"/>
                </a:solidFill>
                <a:highlight>
                  <a:srgbClr val="FFFFFF"/>
                </a:highlight>
              </a:rPr>
              <a:t>The Goal is: </a:t>
            </a:r>
            <a:r>
              <a:rPr lang="en" sz="1900">
                <a:solidFill>
                  <a:srgbClr val="000000"/>
                </a:solidFill>
                <a:highlight>
                  <a:srgbClr val="FFFFFF"/>
                </a:highlight>
              </a:rPr>
              <a:t>“A secure and resilient nation with the capabilities required across the whole community to prevent, protect against, mitigate, respond to, and recover from the threats and hazards that pose the greatest risk.” The Goal is the cornerstone for the implementation of the </a:t>
            </a:r>
            <a:r>
              <a:rPr lang="en" sz="1900">
                <a:solidFill>
                  <a:srgbClr val="000000"/>
                </a:solidFill>
                <a:highlight>
                  <a:srgbClr val="FFFFFF"/>
                </a:highlight>
                <a:uFill>
                  <a:noFill/>
                </a:uFill>
                <a:hlinkClick r:id="rId5"/>
              </a:rPr>
              <a:t>National Preparedness System</a:t>
            </a:r>
            <a:r>
              <a:rPr lang="en" sz="1900">
                <a:solidFill>
                  <a:srgbClr val="000000"/>
                </a:solidFill>
                <a:highlight>
                  <a:srgbClr val="FFFFFF"/>
                </a:highlight>
              </a:rPr>
              <a:t>. </a:t>
            </a:r>
            <a:endParaRPr sz="1900">
              <a:solidFill>
                <a:srgbClr val="000000"/>
              </a:solidFill>
              <a:highlight>
                <a:srgbClr val="FFFFFF"/>
              </a:highlight>
            </a:endParaRPr>
          </a:p>
          <a:p>
            <a:pPr indent="-349250" lvl="0" marL="457200" rtl="0" algn="l">
              <a:lnSpc>
                <a:spcPct val="100000"/>
              </a:lnSpc>
              <a:spcBef>
                <a:spcPts val="1000"/>
              </a:spcBef>
              <a:spcAft>
                <a:spcPts val="0"/>
              </a:spcAft>
              <a:buClr>
                <a:srgbClr val="000000"/>
              </a:buClr>
              <a:buSzPts val="1900"/>
              <a:buChar char="●"/>
            </a:pPr>
            <a:r>
              <a:rPr lang="en" sz="1900">
                <a:solidFill>
                  <a:srgbClr val="000000"/>
                </a:solidFill>
                <a:highlight>
                  <a:srgbClr val="FFFFFF"/>
                </a:highlight>
              </a:rPr>
              <a:t>Prevention, Protection, Mitigation, Response, and Recovery</a:t>
            </a:r>
            <a:endParaRPr sz="1900">
              <a:solidFill>
                <a:srgbClr val="000000"/>
              </a:solidFill>
              <a:highlight>
                <a:srgbClr val="FFFFFF"/>
              </a:highlight>
            </a:endParaRPr>
          </a:p>
          <a:p>
            <a:pPr indent="0" lvl="0" marL="0" rtl="0" algn="l">
              <a:lnSpc>
                <a:spcPct val="100000"/>
              </a:lnSpc>
              <a:spcBef>
                <a:spcPts val="1000"/>
              </a:spcBef>
              <a:spcAft>
                <a:spcPts val="0"/>
              </a:spcAft>
              <a:buNone/>
            </a:pPr>
            <a:r>
              <a:rPr b="1" lang="en" sz="1400">
                <a:solidFill>
                  <a:srgbClr val="000000"/>
                </a:solidFill>
                <a:highlight>
                  <a:srgbClr val="FFFFFF"/>
                </a:highlight>
              </a:rPr>
              <a:t>Source:  </a:t>
            </a:r>
            <a:endParaRPr b="1" sz="1400">
              <a:solidFill>
                <a:srgbClr val="000000"/>
              </a:solidFill>
              <a:highlight>
                <a:srgbClr val="FFFFFF"/>
              </a:highlight>
            </a:endParaRPr>
          </a:p>
          <a:p>
            <a:pPr indent="0" lvl="0" marL="0" rtl="0" algn="l">
              <a:lnSpc>
                <a:spcPct val="100000"/>
              </a:lnSpc>
              <a:spcBef>
                <a:spcPts val="0"/>
              </a:spcBef>
              <a:spcAft>
                <a:spcPts val="0"/>
              </a:spcAft>
              <a:buNone/>
            </a:pPr>
            <a:r>
              <a:rPr lang="en" sz="1400" u="sng">
                <a:solidFill>
                  <a:schemeClr val="hlink"/>
                </a:solidFill>
                <a:hlinkClick r:id="rId6"/>
              </a:rPr>
              <a:t>https://www.fema.gov/national-planning-frameworks</a:t>
            </a:r>
            <a:r>
              <a:rPr lang="en" sz="1400">
                <a:solidFill>
                  <a:schemeClr val="dk1"/>
                </a:solidFill>
                <a:highlight>
                  <a:srgbClr val="FFFFFF"/>
                </a:highlight>
              </a:rPr>
              <a:t>       </a:t>
            </a:r>
            <a:r>
              <a:rPr lang="en" sz="1700">
                <a:solidFill>
                  <a:schemeClr val="dk1"/>
                </a:solidFill>
                <a:highlight>
                  <a:srgbClr val="FFFFFF"/>
                </a:highlight>
              </a:rPr>
              <a:t>      </a:t>
            </a:r>
            <a:r>
              <a:rPr lang="en" sz="1300">
                <a:solidFill>
                  <a:schemeClr val="dk1"/>
                </a:solidFill>
                <a:highlight>
                  <a:srgbClr val="FFFFFF"/>
                </a:highlight>
              </a:rPr>
              <a:t>         </a:t>
            </a:r>
            <a:endParaRPr sz="1300">
              <a:solidFill>
                <a:schemeClr val="dk1"/>
              </a:solidFill>
              <a:highlight>
                <a:srgbClr val="FFFFFF"/>
              </a:highlight>
            </a:endParaRPr>
          </a:p>
        </p:txBody>
      </p:sp>
      <p:pic>
        <p:nvPicPr>
          <p:cNvPr id="246" name="Google Shape;246;p40"/>
          <p:cNvPicPr preferRelativeResize="0"/>
          <p:nvPr/>
        </p:nvPicPr>
        <p:blipFill>
          <a:blip r:embed="rId7">
            <a:alphaModFix/>
          </a:blip>
          <a:stretch>
            <a:fillRect/>
          </a:stretch>
        </p:blipFill>
        <p:spPr>
          <a:xfrm>
            <a:off x="7743450" y="3757425"/>
            <a:ext cx="1301848" cy="1304327"/>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0" name="Shape 250"/>
        <p:cNvGrpSpPr/>
        <p:nvPr/>
      </p:nvGrpSpPr>
      <p:grpSpPr>
        <a:xfrm>
          <a:off x="0" y="0"/>
          <a:ext cx="0" cy="0"/>
          <a:chOff x="0" y="0"/>
          <a:chExt cx="0" cy="0"/>
        </a:xfrm>
      </p:grpSpPr>
      <p:sp>
        <p:nvSpPr>
          <p:cNvPr id="251" name="Google Shape;251;p41"/>
          <p:cNvSpPr txBox="1"/>
          <p:nvPr>
            <p:ph idx="1" type="body"/>
          </p:nvPr>
        </p:nvSpPr>
        <p:spPr>
          <a:xfrm>
            <a:off x="98325" y="1135400"/>
            <a:ext cx="8520600" cy="3416400"/>
          </a:xfrm>
          <a:prstGeom prst="rect">
            <a:avLst/>
          </a:prstGeom>
        </p:spPr>
        <p:txBody>
          <a:bodyPr anchorCtr="0" anchor="t" bIns="91425" lIns="91425" spcFirstLastPara="1" rIns="91425" wrap="square" tIns="91425">
            <a:noAutofit/>
          </a:bodyPr>
          <a:lstStyle/>
          <a:p>
            <a:pPr indent="-365125" lvl="0" marL="457200" rtl="0" algn="l">
              <a:lnSpc>
                <a:spcPct val="110000"/>
              </a:lnSpc>
              <a:spcBef>
                <a:spcPts val="0"/>
              </a:spcBef>
              <a:spcAft>
                <a:spcPts val="0"/>
              </a:spcAft>
              <a:buClr>
                <a:schemeClr val="dk1"/>
              </a:buClr>
              <a:buSzPts val="2150"/>
              <a:buChar char="●"/>
            </a:pPr>
            <a:r>
              <a:rPr lang="en" sz="2150">
                <a:solidFill>
                  <a:schemeClr val="dk1"/>
                </a:solidFill>
                <a:highlight>
                  <a:schemeClr val="lt1"/>
                </a:highlight>
              </a:rPr>
              <a:t>G</a:t>
            </a:r>
            <a:r>
              <a:rPr lang="en" sz="2150">
                <a:solidFill>
                  <a:schemeClr val="dk1"/>
                </a:solidFill>
                <a:highlight>
                  <a:schemeClr val="lt1"/>
                </a:highlight>
              </a:rPr>
              <a:t>uides all levels of government, nongovernmental organizations (NGO), and the private sector to work together to prevent, protect against, mitigate, respond to, and recover from incidents.</a:t>
            </a:r>
            <a:endParaRPr sz="2150">
              <a:solidFill>
                <a:schemeClr val="dk1"/>
              </a:solidFill>
              <a:highlight>
                <a:schemeClr val="lt1"/>
              </a:highlight>
            </a:endParaRPr>
          </a:p>
          <a:p>
            <a:pPr indent="0" lvl="0" marL="457200" rtl="0" algn="l">
              <a:lnSpc>
                <a:spcPct val="110000"/>
              </a:lnSpc>
              <a:spcBef>
                <a:spcPts val="1000"/>
              </a:spcBef>
              <a:spcAft>
                <a:spcPts val="0"/>
              </a:spcAft>
              <a:buNone/>
            </a:pPr>
            <a:r>
              <a:t/>
            </a:r>
            <a:endParaRPr sz="1450">
              <a:solidFill>
                <a:schemeClr val="dk1"/>
              </a:solidFill>
              <a:highlight>
                <a:schemeClr val="lt1"/>
              </a:highlight>
            </a:endParaRPr>
          </a:p>
          <a:p>
            <a:pPr indent="-365125" lvl="0" marL="457200" rtl="0" algn="l">
              <a:lnSpc>
                <a:spcPct val="110000"/>
              </a:lnSpc>
              <a:spcBef>
                <a:spcPts val="1000"/>
              </a:spcBef>
              <a:spcAft>
                <a:spcPts val="1000"/>
              </a:spcAft>
              <a:buClr>
                <a:schemeClr val="dk1"/>
              </a:buClr>
              <a:buSzPts val="2150"/>
              <a:buChar char="●"/>
            </a:pPr>
            <a:r>
              <a:rPr lang="en" sz="2150">
                <a:solidFill>
                  <a:schemeClr val="dk1"/>
                </a:solidFill>
                <a:highlight>
                  <a:schemeClr val="lt1"/>
                </a:highlight>
              </a:rPr>
              <a:t>Provides stakeholders across the whole community with the shared vocabulary, systems, and processes to successfully deliver the capabilities described in the National Preparedness System.</a:t>
            </a:r>
            <a:endParaRPr sz="2300"/>
          </a:p>
        </p:txBody>
      </p:sp>
      <p:sp>
        <p:nvSpPr>
          <p:cNvPr id="252" name="Google Shape;252;p41"/>
          <p:cNvSpPr txBox="1"/>
          <p:nvPr/>
        </p:nvSpPr>
        <p:spPr>
          <a:xfrm>
            <a:off x="98325" y="312025"/>
            <a:ext cx="8597700" cy="1046700"/>
          </a:xfrm>
          <a:prstGeom prst="rect">
            <a:avLst/>
          </a:prstGeom>
          <a:noFill/>
          <a:ln>
            <a:noFill/>
          </a:ln>
        </p:spPr>
        <p:txBody>
          <a:bodyPr anchorCtr="0" anchor="t" bIns="91425" lIns="91425" spcFirstLastPara="1" rIns="91425" wrap="square" tIns="91425">
            <a:noAutofit/>
          </a:bodyPr>
          <a:lstStyle/>
          <a:p>
            <a:pPr indent="0" lvl="0" marL="0" rtl="0" algn="l">
              <a:lnSpc>
                <a:spcPct val="110000"/>
              </a:lnSpc>
              <a:spcBef>
                <a:spcPts val="0"/>
              </a:spcBef>
              <a:spcAft>
                <a:spcPts val="2000"/>
              </a:spcAft>
              <a:buClr>
                <a:schemeClr val="dk1"/>
              </a:buClr>
              <a:buSzPts val="1100"/>
              <a:buFont typeface="Arial"/>
              <a:buNone/>
            </a:pPr>
            <a:r>
              <a:rPr lang="en" sz="3150">
                <a:solidFill>
                  <a:srgbClr val="1155CC"/>
                </a:solidFill>
                <a:highlight>
                  <a:srgbClr val="FFFFFF"/>
                </a:highlight>
              </a:rPr>
              <a:t>National Incident Management System (NIMS)</a:t>
            </a:r>
            <a:endParaRPr sz="2000">
              <a:solidFill>
                <a:srgbClr val="1155CC"/>
              </a:solidFill>
            </a:endParaRPr>
          </a:p>
        </p:txBody>
      </p:sp>
      <p:pic>
        <p:nvPicPr>
          <p:cNvPr id="253" name="Google Shape;253;p41"/>
          <p:cNvPicPr preferRelativeResize="0"/>
          <p:nvPr/>
        </p:nvPicPr>
        <p:blipFill>
          <a:blip r:embed="rId3">
            <a:alphaModFix/>
          </a:blip>
          <a:stretch>
            <a:fillRect/>
          </a:stretch>
        </p:blipFill>
        <p:spPr>
          <a:xfrm>
            <a:off x="7712625" y="3839175"/>
            <a:ext cx="1301848" cy="1304327"/>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7" name="Shape 67"/>
        <p:cNvGrpSpPr/>
        <p:nvPr/>
      </p:nvGrpSpPr>
      <p:grpSpPr>
        <a:xfrm>
          <a:off x="0" y="0"/>
          <a:ext cx="0" cy="0"/>
          <a:chOff x="0" y="0"/>
          <a:chExt cx="0" cy="0"/>
        </a:xfrm>
      </p:grpSpPr>
      <p:sp>
        <p:nvSpPr>
          <p:cNvPr id="68" name="Google Shape;68;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4800">
                <a:solidFill>
                  <a:srgbClr val="1155CC"/>
                </a:solidFill>
              </a:rPr>
              <a:t>Ground Rules</a:t>
            </a:r>
            <a:endParaRPr sz="4800">
              <a:solidFill>
                <a:srgbClr val="1155CC"/>
              </a:solidFill>
            </a:endParaRPr>
          </a:p>
        </p:txBody>
      </p:sp>
      <p:sp>
        <p:nvSpPr>
          <p:cNvPr id="69" name="Google Shape;69;p15"/>
          <p:cNvSpPr txBox="1"/>
          <p:nvPr>
            <p:ph idx="1" type="body"/>
          </p:nvPr>
        </p:nvSpPr>
        <p:spPr>
          <a:xfrm>
            <a:off x="311700" y="1355175"/>
            <a:ext cx="8520600" cy="3479100"/>
          </a:xfrm>
          <a:prstGeom prst="rect">
            <a:avLst/>
          </a:prstGeom>
        </p:spPr>
        <p:txBody>
          <a:bodyPr anchorCtr="0" anchor="t" bIns="91425" lIns="91425" spcFirstLastPara="1" rIns="91425" wrap="square" tIns="91425">
            <a:noAutofit/>
          </a:bodyPr>
          <a:lstStyle/>
          <a:p>
            <a:pPr indent="-361950" lvl="0" marL="457200" rtl="0" algn="l">
              <a:lnSpc>
                <a:spcPct val="125000"/>
              </a:lnSpc>
              <a:spcBef>
                <a:spcPts val="0"/>
              </a:spcBef>
              <a:spcAft>
                <a:spcPts val="0"/>
              </a:spcAft>
              <a:buClr>
                <a:srgbClr val="000000"/>
              </a:buClr>
              <a:buSzPts val="2100"/>
              <a:buChar char="●"/>
            </a:pPr>
            <a:r>
              <a:rPr lang="en" sz="3200">
                <a:solidFill>
                  <a:srgbClr val="000000"/>
                </a:solidFill>
              </a:rPr>
              <a:t>Accessibility - </a:t>
            </a:r>
            <a:r>
              <a:rPr lang="en" sz="2900">
                <a:solidFill>
                  <a:srgbClr val="000000"/>
                </a:solidFill>
              </a:rPr>
              <a:t>ASL &amp; CART</a:t>
            </a:r>
            <a:endParaRPr sz="2400">
              <a:solidFill>
                <a:srgbClr val="000000"/>
              </a:solidFill>
            </a:endParaRPr>
          </a:p>
          <a:p>
            <a:pPr indent="-361950" lvl="0" marL="457200" rtl="0" algn="l">
              <a:lnSpc>
                <a:spcPct val="125000"/>
              </a:lnSpc>
              <a:spcBef>
                <a:spcPts val="1000"/>
              </a:spcBef>
              <a:spcAft>
                <a:spcPts val="0"/>
              </a:spcAft>
              <a:buClr>
                <a:srgbClr val="000000"/>
              </a:buClr>
              <a:buSzPts val="2100"/>
              <a:buChar char="●"/>
            </a:pPr>
            <a:r>
              <a:rPr lang="en" sz="3200">
                <a:solidFill>
                  <a:srgbClr val="000000"/>
                </a:solidFill>
              </a:rPr>
              <a:t>Confidentiality</a:t>
            </a:r>
            <a:endParaRPr sz="3200">
              <a:solidFill>
                <a:srgbClr val="000000"/>
              </a:solidFill>
            </a:endParaRPr>
          </a:p>
          <a:p>
            <a:pPr indent="-361950" lvl="0" marL="457200" rtl="0" algn="l">
              <a:lnSpc>
                <a:spcPct val="125000"/>
              </a:lnSpc>
              <a:spcBef>
                <a:spcPts val="1000"/>
              </a:spcBef>
              <a:spcAft>
                <a:spcPts val="0"/>
              </a:spcAft>
              <a:buClr>
                <a:srgbClr val="000000"/>
              </a:buClr>
              <a:buSzPts val="2100"/>
              <a:buChar char="●"/>
            </a:pPr>
            <a:r>
              <a:rPr lang="en" sz="3200">
                <a:solidFill>
                  <a:srgbClr val="000000"/>
                </a:solidFill>
              </a:rPr>
              <a:t>Ask </a:t>
            </a:r>
            <a:r>
              <a:rPr lang="en" sz="3200">
                <a:solidFill>
                  <a:srgbClr val="000000"/>
                </a:solidFill>
              </a:rPr>
              <a:t>questions</a:t>
            </a:r>
            <a:endParaRPr sz="3200">
              <a:solidFill>
                <a:srgbClr val="000000"/>
              </a:solidFill>
            </a:endParaRPr>
          </a:p>
          <a:p>
            <a:pPr indent="-361950" lvl="0" marL="457200" rtl="0" algn="l">
              <a:lnSpc>
                <a:spcPct val="125000"/>
              </a:lnSpc>
              <a:spcBef>
                <a:spcPts val="1000"/>
              </a:spcBef>
              <a:spcAft>
                <a:spcPts val="1000"/>
              </a:spcAft>
              <a:buClr>
                <a:srgbClr val="000000"/>
              </a:buClr>
              <a:buSzPts val="2100"/>
              <a:buChar char="●"/>
            </a:pPr>
            <a:r>
              <a:rPr lang="en" sz="3200">
                <a:solidFill>
                  <a:srgbClr val="000000"/>
                </a:solidFill>
              </a:rPr>
              <a:t>Have fun!!!</a:t>
            </a:r>
            <a:endParaRPr sz="3200">
              <a:solidFill>
                <a:srgbClr val="000000"/>
              </a:solidFill>
            </a:endParaRPr>
          </a:p>
        </p:txBody>
      </p:sp>
      <p:pic>
        <p:nvPicPr>
          <p:cNvPr id="70" name="Google Shape;70;p15"/>
          <p:cNvPicPr preferRelativeResize="0"/>
          <p:nvPr/>
        </p:nvPicPr>
        <p:blipFill>
          <a:blip r:embed="rId3">
            <a:alphaModFix/>
          </a:blip>
          <a:stretch>
            <a:fillRect/>
          </a:stretch>
        </p:blipFill>
        <p:spPr>
          <a:xfrm>
            <a:off x="7049325" y="3203150"/>
            <a:ext cx="1782975" cy="1786376"/>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9">
                                            <p:txEl>
                                              <p:pRg end="0" st="0"/>
                                            </p:txEl>
                                          </p:spTgt>
                                        </p:tgtEl>
                                        <p:attrNameLst>
                                          <p:attrName>style.visibility</p:attrName>
                                        </p:attrNameLst>
                                      </p:cBhvr>
                                      <p:to>
                                        <p:strVal val="visible"/>
                                      </p:to>
                                    </p:set>
                                    <p:animEffect filter="fade" transition="in">
                                      <p:cBhvr>
                                        <p:cTn dur="1000"/>
                                        <p:tgtEl>
                                          <p:spTgt spid="6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9">
                                            <p:txEl>
                                              <p:pRg end="1" st="1"/>
                                            </p:txEl>
                                          </p:spTgt>
                                        </p:tgtEl>
                                        <p:attrNameLst>
                                          <p:attrName>style.visibility</p:attrName>
                                        </p:attrNameLst>
                                      </p:cBhvr>
                                      <p:to>
                                        <p:strVal val="visible"/>
                                      </p:to>
                                    </p:set>
                                    <p:animEffect filter="fade" transition="in">
                                      <p:cBhvr>
                                        <p:cTn dur="1000"/>
                                        <p:tgtEl>
                                          <p:spTgt spid="6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9">
                                            <p:txEl>
                                              <p:pRg end="2" st="2"/>
                                            </p:txEl>
                                          </p:spTgt>
                                        </p:tgtEl>
                                        <p:attrNameLst>
                                          <p:attrName>style.visibility</p:attrName>
                                        </p:attrNameLst>
                                      </p:cBhvr>
                                      <p:to>
                                        <p:strVal val="visible"/>
                                      </p:to>
                                    </p:set>
                                    <p:animEffect filter="fade" transition="in">
                                      <p:cBhvr>
                                        <p:cTn dur="1000"/>
                                        <p:tgtEl>
                                          <p:spTgt spid="6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9">
                                            <p:txEl>
                                              <p:pRg end="3" st="3"/>
                                            </p:txEl>
                                          </p:spTgt>
                                        </p:tgtEl>
                                        <p:attrNameLst>
                                          <p:attrName>style.visibility</p:attrName>
                                        </p:attrNameLst>
                                      </p:cBhvr>
                                      <p:to>
                                        <p:strVal val="visible"/>
                                      </p:to>
                                    </p:set>
                                    <p:animEffect filter="fade" transition="in">
                                      <p:cBhvr>
                                        <p:cTn dur="1000"/>
                                        <p:tgtEl>
                                          <p:spTgt spid="69">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7" name="Shape 257"/>
        <p:cNvGrpSpPr/>
        <p:nvPr/>
      </p:nvGrpSpPr>
      <p:grpSpPr>
        <a:xfrm>
          <a:off x="0" y="0"/>
          <a:ext cx="0" cy="0"/>
          <a:chOff x="0" y="0"/>
          <a:chExt cx="0" cy="0"/>
        </a:xfrm>
      </p:grpSpPr>
      <p:sp>
        <p:nvSpPr>
          <p:cNvPr id="258" name="Google Shape;258;p42"/>
          <p:cNvSpPr txBox="1"/>
          <p:nvPr>
            <p:ph type="title"/>
          </p:nvPr>
        </p:nvSpPr>
        <p:spPr>
          <a:xfrm>
            <a:off x="311700" y="17175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4650">
                <a:solidFill>
                  <a:srgbClr val="1155CC"/>
                </a:solidFill>
                <a:highlight>
                  <a:schemeClr val="lt1"/>
                </a:highlight>
              </a:rPr>
              <a:t>Mutual Aid Agreements</a:t>
            </a:r>
            <a:endParaRPr sz="4900">
              <a:solidFill>
                <a:srgbClr val="1155CC"/>
              </a:solidFill>
            </a:endParaRPr>
          </a:p>
        </p:txBody>
      </p:sp>
      <p:sp>
        <p:nvSpPr>
          <p:cNvPr id="259" name="Google Shape;259;p42"/>
          <p:cNvSpPr txBox="1"/>
          <p:nvPr>
            <p:ph idx="1" type="body"/>
          </p:nvPr>
        </p:nvSpPr>
        <p:spPr>
          <a:xfrm>
            <a:off x="279000" y="1170375"/>
            <a:ext cx="8586000" cy="3417000"/>
          </a:xfrm>
          <a:prstGeom prst="rect">
            <a:avLst/>
          </a:prstGeom>
        </p:spPr>
        <p:txBody>
          <a:bodyPr anchorCtr="0" anchor="t" bIns="91425" lIns="91425" spcFirstLastPara="1" rIns="91425" wrap="square" tIns="91425">
            <a:noAutofit/>
          </a:bodyPr>
          <a:lstStyle/>
          <a:p>
            <a:pPr indent="-339725" lvl="0" marL="457200" rtl="0" algn="l">
              <a:lnSpc>
                <a:spcPct val="110000"/>
              </a:lnSpc>
              <a:spcBef>
                <a:spcPts val="0"/>
              </a:spcBef>
              <a:spcAft>
                <a:spcPts val="0"/>
              </a:spcAft>
              <a:buClr>
                <a:srgbClr val="000000"/>
              </a:buClr>
              <a:buSzPts val="1750"/>
              <a:buChar char="●"/>
            </a:pPr>
            <a:r>
              <a:rPr lang="en" sz="1750">
                <a:solidFill>
                  <a:srgbClr val="000000"/>
                </a:solidFill>
                <a:highlight>
                  <a:schemeClr val="lt1"/>
                </a:highlight>
              </a:rPr>
              <a:t>Establish the terms under which one party provides resources (personnel, teams, facilities, equipment, and supplies) to another party. </a:t>
            </a:r>
            <a:endParaRPr sz="1750">
              <a:solidFill>
                <a:srgbClr val="000000"/>
              </a:solidFill>
              <a:highlight>
                <a:schemeClr val="lt1"/>
              </a:highlight>
            </a:endParaRPr>
          </a:p>
          <a:p>
            <a:pPr indent="-339725" lvl="0" marL="457200" rtl="0" algn="l">
              <a:lnSpc>
                <a:spcPct val="110000"/>
              </a:lnSpc>
              <a:spcBef>
                <a:spcPts val="1000"/>
              </a:spcBef>
              <a:spcAft>
                <a:spcPts val="0"/>
              </a:spcAft>
              <a:buClr>
                <a:srgbClr val="000000"/>
              </a:buClr>
              <a:buSzPts val="1750"/>
              <a:buChar char="●"/>
            </a:pPr>
            <a:r>
              <a:rPr lang="en" sz="1750">
                <a:solidFill>
                  <a:srgbClr val="000000"/>
                </a:solidFill>
                <a:highlight>
                  <a:schemeClr val="lt1"/>
                </a:highlight>
              </a:rPr>
              <a:t>Because most jurisdictions do not maintain sufficient resource levels to handle extreme events independently, mutual aid agreements provide a means for jurisdictions to augment their resources when needed for high-demand incidents. </a:t>
            </a:r>
            <a:endParaRPr sz="1750">
              <a:solidFill>
                <a:srgbClr val="000000"/>
              </a:solidFill>
              <a:highlight>
                <a:schemeClr val="lt1"/>
              </a:highlight>
            </a:endParaRPr>
          </a:p>
          <a:p>
            <a:pPr indent="-339725" lvl="0" marL="457200" rtl="0" algn="l">
              <a:lnSpc>
                <a:spcPct val="110000"/>
              </a:lnSpc>
              <a:spcBef>
                <a:spcPts val="1000"/>
              </a:spcBef>
              <a:spcAft>
                <a:spcPts val="0"/>
              </a:spcAft>
              <a:buClr>
                <a:srgbClr val="000000"/>
              </a:buClr>
              <a:buSzPts val="1750"/>
              <a:buChar char="●"/>
            </a:pPr>
            <a:r>
              <a:rPr lang="en" sz="1750">
                <a:solidFill>
                  <a:srgbClr val="000000"/>
                </a:solidFill>
                <a:highlight>
                  <a:schemeClr val="lt1"/>
                </a:highlight>
              </a:rPr>
              <a:t>Mutual aid agreements can support all mission areas; can be established before, during, or after incidents; and can be between all levels of government, non-governmental organizations (NGOs), and the private sector.</a:t>
            </a:r>
            <a:endParaRPr sz="1750">
              <a:solidFill>
                <a:srgbClr val="000000"/>
              </a:solidFill>
              <a:highlight>
                <a:schemeClr val="lt1"/>
              </a:highlight>
            </a:endParaRPr>
          </a:p>
          <a:p>
            <a:pPr indent="0" lvl="0" marL="0" rtl="0" algn="l">
              <a:spcBef>
                <a:spcPts val="1000"/>
              </a:spcBef>
              <a:spcAft>
                <a:spcPts val="0"/>
              </a:spcAft>
              <a:buNone/>
            </a:pPr>
            <a:r>
              <a:rPr b="1" lang="en" sz="1400">
                <a:solidFill>
                  <a:srgbClr val="000000"/>
                </a:solidFill>
              </a:rPr>
              <a:t>Source:</a:t>
            </a:r>
            <a:endParaRPr b="1" sz="1400">
              <a:solidFill>
                <a:srgbClr val="000000"/>
              </a:solidFill>
            </a:endParaRPr>
          </a:p>
          <a:p>
            <a:pPr indent="0" lvl="0" marL="0" rtl="0" algn="l">
              <a:spcBef>
                <a:spcPts val="0"/>
              </a:spcBef>
              <a:spcAft>
                <a:spcPts val="0"/>
              </a:spcAft>
              <a:buNone/>
            </a:pPr>
            <a:r>
              <a:rPr lang="en" sz="1400" u="sng">
                <a:solidFill>
                  <a:schemeClr val="accent5"/>
                </a:solidFill>
                <a:hlinkClick r:id="rId3"/>
              </a:rPr>
              <a:t>https://www.fema.gov/media-library-data/1510231079545-1fabc7af0e06d89d8c79c7b619e55a03/NIMS_Mutual_Aid_Guideline_20171105_508_compliant.pdf</a:t>
            </a:r>
            <a:endParaRPr sz="1400"/>
          </a:p>
        </p:txBody>
      </p:sp>
      <p:pic>
        <p:nvPicPr>
          <p:cNvPr id="260" name="Google Shape;260;p42"/>
          <p:cNvPicPr preferRelativeResize="0"/>
          <p:nvPr/>
        </p:nvPicPr>
        <p:blipFill>
          <a:blip r:embed="rId4">
            <a:alphaModFix/>
          </a:blip>
          <a:stretch>
            <a:fillRect/>
          </a:stretch>
        </p:blipFill>
        <p:spPr>
          <a:xfrm>
            <a:off x="7758850" y="0"/>
            <a:ext cx="1301848" cy="1304327"/>
          </a:xfrm>
          <a:prstGeom prst="rect">
            <a:avLst/>
          </a:prstGeom>
          <a:noFill/>
          <a:ln>
            <a:noFill/>
          </a:ln>
        </p:spPr>
      </p:pic>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4" name="Shape 264"/>
        <p:cNvGrpSpPr/>
        <p:nvPr/>
      </p:nvGrpSpPr>
      <p:grpSpPr>
        <a:xfrm>
          <a:off x="0" y="0"/>
          <a:ext cx="0" cy="0"/>
          <a:chOff x="0" y="0"/>
          <a:chExt cx="0" cy="0"/>
        </a:xfrm>
      </p:grpSpPr>
      <p:sp>
        <p:nvSpPr>
          <p:cNvPr id="265" name="Google Shape;265;p43"/>
          <p:cNvSpPr txBox="1"/>
          <p:nvPr>
            <p:ph type="title"/>
          </p:nvPr>
        </p:nvSpPr>
        <p:spPr>
          <a:xfrm>
            <a:off x="311700" y="22055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900">
                <a:solidFill>
                  <a:srgbClr val="1155CC"/>
                </a:solidFill>
              </a:rPr>
              <a:t>Emergency </a:t>
            </a:r>
            <a:r>
              <a:rPr lang="en" sz="3900">
                <a:solidFill>
                  <a:srgbClr val="1155CC"/>
                </a:solidFill>
              </a:rPr>
              <a:t>Support</a:t>
            </a:r>
            <a:r>
              <a:rPr lang="en" sz="3900">
                <a:solidFill>
                  <a:srgbClr val="1155CC"/>
                </a:solidFill>
              </a:rPr>
              <a:t> Functions (ESF)</a:t>
            </a:r>
            <a:endParaRPr sz="3900">
              <a:solidFill>
                <a:srgbClr val="1155CC"/>
              </a:solidFill>
            </a:endParaRPr>
          </a:p>
        </p:txBody>
      </p:sp>
      <p:sp>
        <p:nvSpPr>
          <p:cNvPr id="266" name="Google Shape;266;p43"/>
          <p:cNvSpPr txBox="1"/>
          <p:nvPr>
            <p:ph idx="1" type="body"/>
          </p:nvPr>
        </p:nvSpPr>
        <p:spPr>
          <a:xfrm>
            <a:off x="311700" y="1061400"/>
            <a:ext cx="8520600" cy="3897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chemeClr val="dk1"/>
                </a:solidFill>
                <a:highlight>
                  <a:srgbClr val="FFFFFF"/>
                </a:highlight>
              </a:rPr>
              <a:t>ESFs provide the structure for coordinating Federal interagency support for a Federal response to an incident.  </a:t>
            </a:r>
            <a:endParaRPr sz="400">
              <a:solidFill>
                <a:schemeClr val="dk1"/>
              </a:solidFill>
              <a:highlight>
                <a:srgbClr val="FFFFFF"/>
              </a:highlight>
            </a:endParaRPr>
          </a:p>
          <a:p>
            <a:pPr indent="0" lvl="0" marL="0" rtl="0" algn="l">
              <a:spcBef>
                <a:spcPts val="1600"/>
              </a:spcBef>
              <a:spcAft>
                <a:spcPts val="0"/>
              </a:spcAft>
              <a:buNone/>
            </a:pPr>
            <a:r>
              <a:rPr lang="en" sz="2100">
                <a:solidFill>
                  <a:schemeClr val="dk1"/>
                </a:solidFill>
                <a:highlight>
                  <a:srgbClr val="FFFFFF"/>
                </a:highlight>
              </a:rPr>
              <a:t>“ describe[s] the federal coordinating structures that group resources and capabilities into functional areas most frequently needed in a national response.” National R</a:t>
            </a:r>
            <a:r>
              <a:rPr lang="en" sz="2100">
                <a:solidFill>
                  <a:schemeClr val="dk1"/>
                </a:solidFill>
                <a:highlight>
                  <a:srgbClr val="FFFFFF"/>
                </a:highlight>
              </a:rPr>
              <a:t>esponse</a:t>
            </a:r>
            <a:r>
              <a:rPr lang="en" sz="2100">
                <a:solidFill>
                  <a:schemeClr val="dk1"/>
                </a:solidFill>
                <a:highlight>
                  <a:srgbClr val="FFFFFF"/>
                </a:highlight>
              </a:rPr>
              <a:t> Framework</a:t>
            </a:r>
            <a:endParaRPr sz="2100">
              <a:solidFill>
                <a:schemeClr val="dk1"/>
              </a:solidFill>
              <a:highlight>
                <a:srgbClr val="FFFFFF"/>
              </a:highlight>
            </a:endParaRPr>
          </a:p>
          <a:p>
            <a:pPr indent="-349250" lvl="0" marL="457200" rtl="0" algn="l">
              <a:spcBef>
                <a:spcPts val="1600"/>
              </a:spcBef>
              <a:spcAft>
                <a:spcPts val="0"/>
              </a:spcAft>
              <a:buClr>
                <a:schemeClr val="dk1"/>
              </a:buClr>
              <a:buSzPts val="1900"/>
              <a:buChar char="●"/>
            </a:pPr>
            <a:r>
              <a:rPr lang="en" sz="1900">
                <a:solidFill>
                  <a:schemeClr val="dk1"/>
                </a:solidFill>
                <a:highlight>
                  <a:schemeClr val="lt1"/>
                </a:highlight>
              </a:rPr>
              <a:t>There are 15 Federal Emergency Support functions </a:t>
            </a:r>
            <a:endParaRPr sz="1900">
              <a:solidFill>
                <a:schemeClr val="dk1"/>
              </a:solidFill>
              <a:highlight>
                <a:schemeClr val="lt1"/>
              </a:highlight>
            </a:endParaRPr>
          </a:p>
          <a:p>
            <a:pPr indent="-349250" lvl="0" marL="457200" rtl="0" algn="l">
              <a:spcBef>
                <a:spcPts val="0"/>
              </a:spcBef>
              <a:spcAft>
                <a:spcPts val="0"/>
              </a:spcAft>
              <a:buClr>
                <a:schemeClr val="dk1"/>
              </a:buClr>
              <a:buSzPts val="1900"/>
              <a:buChar char="●"/>
            </a:pPr>
            <a:r>
              <a:rPr lang="en" sz="1900">
                <a:solidFill>
                  <a:schemeClr val="dk1"/>
                </a:solidFill>
                <a:highlight>
                  <a:schemeClr val="lt1"/>
                </a:highlight>
              </a:rPr>
              <a:t>States may have different ESF</a:t>
            </a:r>
            <a:endParaRPr sz="1900">
              <a:solidFill>
                <a:schemeClr val="dk1"/>
              </a:solidFill>
              <a:highlight>
                <a:schemeClr val="lt1"/>
              </a:highlight>
            </a:endParaRPr>
          </a:p>
          <a:p>
            <a:pPr indent="-323850" lvl="1" marL="914400" rtl="0" algn="l">
              <a:spcBef>
                <a:spcPts val="0"/>
              </a:spcBef>
              <a:spcAft>
                <a:spcPts val="0"/>
              </a:spcAft>
              <a:buClr>
                <a:schemeClr val="dk1"/>
              </a:buClr>
              <a:buSzPts val="1500"/>
              <a:buChar char="○"/>
            </a:pPr>
            <a:r>
              <a:rPr lang="en" sz="1900">
                <a:solidFill>
                  <a:schemeClr val="dk1"/>
                </a:solidFill>
                <a:highlight>
                  <a:schemeClr val="lt1"/>
                </a:highlight>
              </a:rPr>
              <a:t>Washington state has an additional ESF 20</a:t>
            </a:r>
            <a:endParaRPr sz="1300">
              <a:solidFill>
                <a:schemeClr val="dk1"/>
              </a:solidFill>
              <a:highlight>
                <a:schemeClr val="lt1"/>
              </a:highlight>
            </a:endParaRPr>
          </a:p>
        </p:txBody>
      </p:sp>
      <p:pic>
        <p:nvPicPr>
          <p:cNvPr id="267" name="Google Shape;267;p43"/>
          <p:cNvPicPr preferRelativeResize="0"/>
          <p:nvPr/>
        </p:nvPicPr>
        <p:blipFill>
          <a:blip r:embed="rId3">
            <a:alphaModFix/>
          </a:blip>
          <a:stretch>
            <a:fillRect/>
          </a:stretch>
        </p:blipFill>
        <p:spPr>
          <a:xfrm>
            <a:off x="7604850" y="3654375"/>
            <a:ext cx="1301848" cy="1304327"/>
          </a:xfrm>
          <a:prstGeom prst="rect">
            <a:avLst/>
          </a:prstGeom>
          <a:noFill/>
          <a:ln>
            <a:noFill/>
          </a:ln>
        </p:spPr>
      </p:pic>
      <p:sp>
        <p:nvSpPr>
          <p:cNvPr id="268" name="Google Shape;268;p43"/>
          <p:cNvSpPr txBox="1"/>
          <p:nvPr/>
        </p:nvSpPr>
        <p:spPr>
          <a:xfrm>
            <a:off x="970175" y="4265725"/>
            <a:ext cx="4034700" cy="384900"/>
          </a:xfrm>
          <a:prstGeom prst="rect">
            <a:avLst/>
          </a:prstGeom>
          <a:noFill/>
          <a:ln>
            <a:noFill/>
          </a:ln>
        </p:spPr>
        <p:txBody>
          <a:bodyPr anchorCtr="0" anchor="t" bIns="91425" lIns="91425" spcFirstLastPara="1" rIns="91425" wrap="square" tIns="91425">
            <a:noAutofit/>
          </a:bodyPr>
          <a:lstStyle/>
          <a:p>
            <a:pPr indent="0" lvl="0" marL="457200" rtl="0" algn="l">
              <a:lnSpc>
                <a:spcPct val="115000"/>
              </a:lnSpc>
              <a:spcBef>
                <a:spcPts val="0"/>
              </a:spcBef>
              <a:spcAft>
                <a:spcPts val="0"/>
              </a:spcAft>
              <a:buNone/>
            </a:pPr>
            <a:r>
              <a:rPr lang="en" sz="1700" u="sng">
                <a:solidFill>
                  <a:schemeClr val="accent5"/>
                </a:solidFill>
                <a:highlight>
                  <a:schemeClr val="lt1"/>
                </a:highlight>
                <a:hlinkClick r:id="rId4"/>
              </a:rPr>
              <a:t>https://mil.wa.gov/plans</a:t>
            </a:r>
            <a:r>
              <a:rPr lang="en" sz="1700">
                <a:solidFill>
                  <a:schemeClr val="dk1"/>
                </a:solidFill>
                <a:highlight>
                  <a:schemeClr val="lt1"/>
                </a:highlight>
              </a:rPr>
              <a:t> </a:t>
            </a:r>
            <a:endParaRPr sz="1300">
              <a:solidFill>
                <a:schemeClr val="dk1"/>
              </a:solidFill>
              <a:highlight>
                <a:schemeClr val="lt1"/>
              </a:highlight>
            </a:endParaRPr>
          </a:p>
          <a:p>
            <a:pPr indent="0" lvl="0" marL="0" rtl="0" algn="l">
              <a:spcBef>
                <a:spcPts val="1600"/>
              </a:spcBef>
              <a:spcAft>
                <a:spcPts val="0"/>
              </a:spcAft>
              <a:buNone/>
            </a:pPr>
            <a:r>
              <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2" name="Shape 272"/>
        <p:cNvGrpSpPr/>
        <p:nvPr/>
      </p:nvGrpSpPr>
      <p:grpSpPr>
        <a:xfrm>
          <a:off x="0" y="0"/>
          <a:ext cx="0" cy="0"/>
          <a:chOff x="0" y="0"/>
          <a:chExt cx="0" cy="0"/>
        </a:xfrm>
      </p:grpSpPr>
      <p:sp>
        <p:nvSpPr>
          <p:cNvPr id="273" name="Google Shape;273;p44"/>
          <p:cNvSpPr txBox="1"/>
          <p:nvPr>
            <p:ph type="title"/>
          </p:nvPr>
        </p:nvSpPr>
        <p:spPr>
          <a:xfrm>
            <a:off x="311700" y="3064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4400">
                <a:solidFill>
                  <a:srgbClr val="1155CC"/>
                </a:solidFill>
              </a:rPr>
              <a:t>Emergency Support Function #6</a:t>
            </a:r>
            <a:endParaRPr sz="4400">
              <a:solidFill>
                <a:srgbClr val="1155CC"/>
              </a:solidFill>
            </a:endParaRPr>
          </a:p>
        </p:txBody>
      </p:sp>
      <p:sp>
        <p:nvSpPr>
          <p:cNvPr id="274" name="Google Shape;274;p44"/>
          <p:cNvSpPr txBox="1"/>
          <p:nvPr>
            <p:ph idx="1" type="body"/>
          </p:nvPr>
        </p:nvSpPr>
        <p:spPr>
          <a:xfrm>
            <a:off x="311700" y="1114575"/>
            <a:ext cx="8520600" cy="3416400"/>
          </a:xfrm>
          <a:prstGeom prst="rect">
            <a:avLst/>
          </a:prstGeom>
        </p:spPr>
        <p:txBody>
          <a:bodyPr anchorCtr="0" anchor="t" bIns="91425" lIns="91425" spcFirstLastPara="1" rIns="91425" wrap="square" tIns="91425">
            <a:noAutofit/>
          </a:bodyPr>
          <a:lstStyle/>
          <a:p>
            <a:pPr indent="-365125" lvl="0" marL="457200" rtl="0" algn="l">
              <a:spcBef>
                <a:spcPts val="600"/>
              </a:spcBef>
              <a:spcAft>
                <a:spcPts val="0"/>
              </a:spcAft>
              <a:buClr>
                <a:srgbClr val="000000"/>
              </a:buClr>
              <a:buSzPts val="2150"/>
              <a:buChar char="●"/>
            </a:pPr>
            <a:r>
              <a:rPr lang="en" sz="2150">
                <a:solidFill>
                  <a:srgbClr val="000000"/>
                </a:solidFill>
                <a:highlight>
                  <a:schemeClr val="lt1"/>
                </a:highlight>
              </a:rPr>
              <a:t>“Mass Care,</a:t>
            </a:r>
            <a:endParaRPr sz="2150">
              <a:solidFill>
                <a:srgbClr val="000000"/>
              </a:solidFill>
              <a:highlight>
                <a:schemeClr val="lt1"/>
              </a:highlight>
            </a:endParaRPr>
          </a:p>
          <a:p>
            <a:pPr indent="-365125" lvl="0" marL="457200" rtl="0" algn="l">
              <a:spcBef>
                <a:spcPts val="1000"/>
              </a:spcBef>
              <a:spcAft>
                <a:spcPts val="0"/>
              </a:spcAft>
              <a:buClr>
                <a:srgbClr val="000000"/>
              </a:buClr>
              <a:buSzPts val="2150"/>
              <a:buChar char="●"/>
            </a:pPr>
            <a:r>
              <a:rPr lang="en" sz="2150">
                <a:solidFill>
                  <a:srgbClr val="000000"/>
                </a:solidFill>
                <a:highlight>
                  <a:schemeClr val="lt1"/>
                </a:highlight>
              </a:rPr>
              <a:t>Emergency Assistance, </a:t>
            </a:r>
            <a:endParaRPr sz="2150">
              <a:solidFill>
                <a:srgbClr val="000000"/>
              </a:solidFill>
              <a:highlight>
                <a:schemeClr val="lt1"/>
              </a:highlight>
            </a:endParaRPr>
          </a:p>
          <a:p>
            <a:pPr indent="-365125" lvl="0" marL="457200" rtl="0" algn="l">
              <a:spcBef>
                <a:spcPts val="1000"/>
              </a:spcBef>
              <a:spcAft>
                <a:spcPts val="0"/>
              </a:spcAft>
              <a:buClr>
                <a:srgbClr val="000000"/>
              </a:buClr>
              <a:buSzPts val="2150"/>
              <a:buChar char="●"/>
            </a:pPr>
            <a:r>
              <a:rPr lang="en" sz="2150">
                <a:solidFill>
                  <a:srgbClr val="000000"/>
                </a:solidFill>
                <a:highlight>
                  <a:schemeClr val="lt1"/>
                </a:highlight>
              </a:rPr>
              <a:t>Housing, and </a:t>
            </a:r>
            <a:endParaRPr sz="2150">
              <a:solidFill>
                <a:srgbClr val="000000"/>
              </a:solidFill>
              <a:highlight>
                <a:schemeClr val="lt1"/>
              </a:highlight>
            </a:endParaRPr>
          </a:p>
          <a:p>
            <a:pPr indent="-365125" lvl="0" marL="457200" rtl="0" algn="l">
              <a:spcBef>
                <a:spcPts val="1000"/>
              </a:spcBef>
              <a:spcAft>
                <a:spcPts val="0"/>
              </a:spcAft>
              <a:buClr>
                <a:srgbClr val="000000"/>
              </a:buClr>
              <a:buSzPts val="2150"/>
              <a:buChar char="●"/>
            </a:pPr>
            <a:r>
              <a:rPr lang="en" sz="2150">
                <a:solidFill>
                  <a:srgbClr val="000000"/>
                </a:solidFill>
                <a:highlight>
                  <a:schemeClr val="lt1"/>
                </a:highlight>
              </a:rPr>
              <a:t>Human Services </a:t>
            </a:r>
            <a:endParaRPr sz="2150">
              <a:solidFill>
                <a:srgbClr val="000000"/>
              </a:solidFill>
              <a:highlight>
                <a:schemeClr val="lt1"/>
              </a:highlight>
            </a:endParaRPr>
          </a:p>
          <a:p>
            <a:pPr indent="0" lvl="0" marL="0" rtl="0" algn="l">
              <a:spcBef>
                <a:spcPts val="1000"/>
              </a:spcBef>
              <a:spcAft>
                <a:spcPts val="0"/>
              </a:spcAft>
              <a:buNone/>
            </a:pPr>
            <a:r>
              <a:rPr lang="en" sz="1750">
                <a:solidFill>
                  <a:srgbClr val="000000"/>
                </a:solidFill>
                <a:highlight>
                  <a:schemeClr val="lt1"/>
                </a:highlight>
              </a:rPr>
              <a:t>“Coordinates the delivery of Federal mass care, emergency assistance, housing, and human services when local, tribal, and State response and recovery needs exceed their capabilities.”</a:t>
            </a:r>
            <a:endParaRPr sz="1750">
              <a:solidFill>
                <a:srgbClr val="000000"/>
              </a:solidFill>
              <a:highlight>
                <a:schemeClr val="lt1"/>
              </a:highlight>
            </a:endParaRPr>
          </a:p>
          <a:p>
            <a:pPr indent="0" lvl="0" marL="0" rtl="0" algn="l">
              <a:spcBef>
                <a:spcPts val="600"/>
              </a:spcBef>
              <a:spcAft>
                <a:spcPts val="0"/>
              </a:spcAft>
              <a:buNone/>
            </a:pPr>
            <a:r>
              <a:t/>
            </a:r>
            <a:endParaRPr sz="100">
              <a:solidFill>
                <a:srgbClr val="000000"/>
              </a:solidFill>
              <a:highlight>
                <a:schemeClr val="lt1"/>
              </a:highlight>
            </a:endParaRPr>
          </a:p>
          <a:p>
            <a:pPr indent="0" lvl="0" marL="0" rtl="0" algn="l">
              <a:lnSpc>
                <a:spcPct val="100000"/>
              </a:lnSpc>
              <a:spcBef>
                <a:spcPts val="100"/>
              </a:spcBef>
              <a:spcAft>
                <a:spcPts val="0"/>
              </a:spcAft>
              <a:buNone/>
            </a:pPr>
            <a:r>
              <a:rPr b="1" lang="en" sz="1400">
                <a:solidFill>
                  <a:srgbClr val="000000"/>
                </a:solidFill>
                <a:highlight>
                  <a:schemeClr val="lt1"/>
                </a:highlight>
              </a:rPr>
              <a:t>Source:</a:t>
            </a:r>
            <a:endParaRPr b="1" sz="1400">
              <a:solidFill>
                <a:srgbClr val="000000"/>
              </a:solidFill>
              <a:highlight>
                <a:schemeClr val="lt1"/>
              </a:highlight>
            </a:endParaRPr>
          </a:p>
          <a:p>
            <a:pPr indent="0" lvl="0" marL="0" rtl="0" algn="l">
              <a:lnSpc>
                <a:spcPct val="100000"/>
              </a:lnSpc>
              <a:spcBef>
                <a:spcPts val="0"/>
              </a:spcBef>
              <a:spcAft>
                <a:spcPts val="0"/>
              </a:spcAft>
              <a:buNone/>
            </a:pPr>
            <a:r>
              <a:rPr lang="en" sz="1400">
                <a:solidFill>
                  <a:srgbClr val="202122"/>
                </a:solidFill>
                <a:highlight>
                  <a:schemeClr val="lt1"/>
                </a:highlight>
              </a:rPr>
              <a:t> </a:t>
            </a:r>
            <a:r>
              <a:rPr lang="en" sz="1400" u="sng">
                <a:solidFill>
                  <a:schemeClr val="hlink"/>
                </a:solidFill>
                <a:hlinkClick r:id="rId3"/>
              </a:rPr>
              <a:t>https://www.fema.gov/pdf/emergency/nrf/nrf-esf-06.pdf</a:t>
            </a:r>
            <a:endParaRPr sz="1400">
              <a:solidFill>
                <a:srgbClr val="202122"/>
              </a:solidFill>
              <a:highlight>
                <a:schemeClr val="lt1"/>
              </a:highlight>
            </a:endParaRPr>
          </a:p>
        </p:txBody>
      </p:sp>
      <p:pic>
        <p:nvPicPr>
          <p:cNvPr id="275" name="Google Shape;275;p44"/>
          <p:cNvPicPr preferRelativeResize="0"/>
          <p:nvPr/>
        </p:nvPicPr>
        <p:blipFill>
          <a:blip r:embed="rId4">
            <a:alphaModFix/>
          </a:blip>
          <a:stretch>
            <a:fillRect/>
          </a:stretch>
        </p:blipFill>
        <p:spPr>
          <a:xfrm>
            <a:off x="7699050" y="3839175"/>
            <a:ext cx="1301848" cy="1304327"/>
          </a:xfrm>
          <a:prstGeom prst="rect">
            <a:avLst/>
          </a:prstGeom>
          <a:noFill/>
          <a:ln>
            <a:noFill/>
          </a:ln>
        </p:spPr>
      </p:pic>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9" name="Shape 279"/>
        <p:cNvGrpSpPr/>
        <p:nvPr/>
      </p:nvGrpSpPr>
      <p:grpSpPr>
        <a:xfrm>
          <a:off x="0" y="0"/>
          <a:ext cx="0" cy="0"/>
          <a:chOff x="0" y="0"/>
          <a:chExt cx="0" cy="0"/>
        </a:xfrm>
      </p:grpSpPr>
      <p:sp>
        <p:nvSpPr>
          <p:cNvPr id="280" name="Google Shape;280;p45"/>
          <p:cNvSpPr txBox="1"/>
          <p:nvPr>
            <p:ph type="title"/>
          </p:nvPr>
        </p:nvSpPr>
        <p:spPr>
          <a:xfrm>
            <a:off x="311700" y="13270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900">
                <a:solidFill>
                  <a:srgbClr val="1155CC"/>
                </a:solidFill>
              </a:rPr>
              <a:t>Whose r</a:t>
            </a:r>
            <a:r>
              <a:rPr lang="en" sz="3900">
                <a:solidFill>
                  <a:srgbClr val="1155CC"/>
                </a:solidFill>
              </a:rPr>
              <a:t>esponsibility</a:t>
            </a:r>
            <a:r>
              <a:rPr lang="en" sz="3900">
                <a:solidFill>
                  <a:srgbClr val="1155CC"/>
                </a:solidFill>
              </a:rPr>
              <a:t> is s</a:t>
            </a:r>
            <a:r>
              <a:rPr lang="en" sz="3900">
                <a:solidFill>
                  <a:srgbClr val="1155CC"/>
                </a:solidFill>
              </a:rPr>
              <a:t>heltering?</a:t>
            </a:r>
            <a:endParaRPr sz="3900">
              <a:solidFill>
                <a:srgbClr val="1155CC"/>
              </a:solidFill>
            </a:endParaRPr>
          </a:p>
        </p:txBody>
      </p:sp>
      <p:sp>
        <p:nvSpPr>
          <p:cNvPr id="281" name="Google Shape;281;p45"/>
          <p:cNvSpPr txBox="1"/>
          <p:nvPr>
            <p:ph idx="1" type="body"/>
          </p:nvPr>
        </p:nvSpPr>
        <p:spPr>
          <a:xfrm>
            <a:off x="311700" y="801650"/>
            <a:ext cx="8520600" cy="3416400"/>
          </a:xfrm>
          <a:prstGeom prst="rect">
            <a:avLst/>
          </a:prstGeom>
        </p:spPr>
        <p:txBody>
          <a:bodyPr anchorCtr="0" anchor="t" bIns="91425" lIns="91425" spcFirstLastPara="1" rIns="91425" wrap="square" tIns="91425">
            <a:noAutofit/>
          </a:bodyPr>
          <a:lstStyle/>
          <a:p>
            <a:pPr indent="-368300" lvl="0" marL="457200" rtl="0" algn="l">
              <a:spcBef>
                <a:spcPts val="1000"/>
              </a:spcBef>
              <a:spcAft>
                <a:spcPts val="0"/>
              </a:spcAft>
              <a:buClr>
                <a:srgbClr val="000000"/>
              </a:buClr>
              <a:buSzPts val="2200"/>
              <a:buChar char="●"/>
            </a:pPr>
            <a:r>
              <a:rPr lang="en" sz="2200">
                <a:solidFill>
                  <a:srgbClr val="000000"/>
                </a:solidFill>
              </a:rPr>
              <a:t>Always local or county government</a:t>
            </a:r>
            <a:endParaRPr sz="2200">
              <a:solidFill>
                <a:srgbClr val="000000"/>
              </a:solidFill>
            </a:endParaRPr>
          </a:p>
          <a:p>
            <a:pPr indent="-368300" lvl="0" marL="457200" rtl="0" algn="l">
              <a:spcBef>
                <a:spcPts val="1600"/>
              </a:spcBef>
              <a:spcAft>
                <a:spcPts val="0"/>
              </a:spcAft>
              <a:buClr>
                <a:srgbClr val="000000"/>
              </a:buClr>
              <a:buSzPts val="2200"/>
              <a:buChar char="●"/>
            </a:pPr>
            <a:r>
              <a:rPr lang="en" sz="2200">
                <a:solidFill>
                  <a:srgbClr val="000000"/>
                </a:solidFill>
              </a:rPr>
              <a:t>Sometimes </a:t>
            </a:r>
            <a:r>
              <a:rPr lang="en" sz="2200">
                <a:solidFill>
                  <a:srgbClr val="000000"/>
                </a:solidFill>
              </a:rPr>
              <a:t>state</a:t>
            </a:r>
            <a:endParaRPr sz="2200">
              <a:solidFill>
                <a:srgbClr val="000000"/>
              </a:solidFill>
            </a:endParaRPr>
          </a:p>
          <a:p>
            <a:pPr indent="-368300" lvl="0" marL="457200" rtl="0" algn="l">
              <a:spcBef>
                <a:spcPts val="1000"/>
              </a:spcBef>
              <a:spcAft>
                <a:spcPts val="0"/>
              </a:spcAft>
              <a:buClr>
                <a:srgbClr val="000000"/>
              </a:buClr>
              <a:buSzPts val="2200"/>
              <a:buChar char="●"/>
            </a:pPr>
            <a:r>
              <a:rPr lang="en" sz="2200">
                <a:solidFill>
                  <a:srgbClr val="000000"/>
                </a:solidFill>
              </a:rPr>
              <a:t>Locals governments  may </a:t>
            </a:r>
            <a:r>
              <a:rPr lang="en" sz="2200">
                <a:solidFill>
                  <a:srgbClr val="000000"/>
                </a:solidFill>
              </a:rPr>
              <a:t>contract with</a:t>
            </a:r>
            <a:r>
              <a:rPr lang="en" sz="2200">
                <a:solidFill>
                  <a:srgbClr val="000000"/>
                </a:solidFill>
              </a:rPr>
              <a:t> other entities</a:t>
            </a:r>
            <a:endParaRPr sz="2200">
              <a:solidFill>
                <a:srgbClr val="000000"/>
              </a:solidFill>
            </a:endParaRPr>
          </a:p>
          <a:p>
            <a:pPr indent="-342900" lvl="1" marL="914400" rtl="0" algn="l">
              <a:spcBef>
                <a:spcPts val="1000"/>
              </a:spcBef>
              <a:spcAft>
                <a:spcPts val="0"/>
              </a:spcAft>
              <a:buClr>
                <a:srgbClr val="000000"/>
              </a:buClr>
              <a:buSzPts val="1800"/>
              <a:buChar char="○"/>
            </a:pPr>
            <a:r>
              <a:rPr lang="en" sz="1800">
                <a:solidFill>
                  <a:srgbClr val="000000"/>
                </a:solidFill>
              </a:rPr>
              <a:t>Red Cross</a:t>
            </a:r>
            <a:endParaRPr sz="1800">
              <a:solidFill>
                <a:srgbClr val="000000"/>
              </a:solidFill>
            </a:endParaRPr>
          </a:p>
          <a:p>
            <a:pPr indent="-342900" lvl="1" marL="914400" rtl="0" algn="l">
              <a:spcBef>
                <a:spcPts val="1000"/>
              </a:spcBef>
              <a:spcAft>
                <a:spcPts val="0"/>
              </a:spcAft>
              <a:buClr>
                <a:srgbClr val="000000"/>
              </a:buClr>
              <a:buSzPts val="1800"/>
              <a:buChar char="○"/>
            </a:pPr>
            <a:r>
              <a:rPr lang="en" sz="1800">
                <a:solidFill>
                  <a:srgbClr val="000000"/>
                </a:solidFill>
              </a:rPr>
              <a:t>Salvation Army</a:t>
            </a:r>
            <a:endParaRPr sz="1800">
              <a:solidFill>
                <a:srgbClr val="000000"/>
              </a:solidFill>
            </a:endParaRPr>
          </a:p>
          <a:p>
            <a:pPr indent="-368300" lvl="0" marL="457200" rtl="0" algn="l">
              <a:spcBef>
                <a:spcPts val="1000"/>
              </a:spcBef>
              <a:spcAft>
                <a:spcPts val="0"/>
              </a:spcAft>
              <a:buClr>
                <a:srgbClr val="000000"/>
              </a:buClr>
              <a:buSzPts val="2200"/>
              <a:buChar char="●"/>
            </a:pPr>
            <a:r>
              <a:rPr lang="en" sz="2200">
                <a:solidFill>
                  <a:srgbClr val="000000"/>
                </a:solidFill>
              </a:rPr>
              <a:t>Sometime</a:t>
            </a:r>
            <a:r>
              <a:rPr lang="en" sz="2200">
                <a:solidFill>
                  <a:srgbClr val="000000"/>
                </a:solidFill>
              </a:rPr>
              <a:t> county manages it, and other </a:t>
            </a:r>
            <a:r>
              <a:rPr lang="en" sz="2200">
                <a:solidFill>
                  <a:srgbClr val="000000"/>
                </a:solidFill>
              </a:rPr>
              <a:t>entities</a:t>
            </a:r>
            <a:r>
              <a:rPr lang="en" sz="2200">
                <a:solidFill>
                  <a:srgbClr val="000000"/>
                </a:solidFill>
              </a:rPr>
              <a:t> like Red </a:t>
            </a:r>
            <a:r>
              <a:rPr lang="en" sz="2200">
                <a:solidFill>
                  <a:srgbClr val="000000"/>
                </a:solidFill>
              </a:rPr>
              <a:t>Cross</a:t>
            </a:r>
            <a:r>
              <a:rPr lang="en" sz="2200">
                <a:solidFill>
                  <a:srgbClr val="000000"/>
                </a:solidFill>
              </a:rPr>
              <a:t> supplement </a:t>
            </a:r>
            <a:r>
              <a:rPr lang="en" sz="2200">
                <a:solidFill>
                  <a:srgbClr val="000000"/>
                </a:solidFill>
              </a:rPr>
              <a:t>services</a:t>
            </a:r>
            <a:endParaRPr sz="2200">
              <a:solidFill>
                <a:srgbClr val="000000"/>
              </a:solidFill>
            </a:endParaRPr>
          </a:p>
          <a:p>
            <a:pPr indent="-368300" lvl="0" marL="457200" rtl="0" algn="l">
              <a:spcBef>
                <a:spcPts val="1600"/>
              </a:spcBef>
              <a:spcAft>
                <a:spcPts val="1600"/>
              </a:spcAft>
              <a:buClr>
                <a:srgbClr val="000000"/>
              </a:buClr>
              <a:buSzPts val="2200"/>
              <a:buChar char="●"/>
            </a:pPr>
            <a:r>
              <a:rPr lang="en" sz="2200">
                <a:solidFill>
                  <a:srgbClr val="000000"/>
                </a:solidFill>
              </a:rPr>
              <a:t>Pop-up shelters</a:t>
            </a:r>
            <a:endParaRPr sz="2200">
              <a:solidFill>
                <a:srgbClr val="000000"/>
              </a:solidFill>
            </a:endParaRPr>
          </a:p>
        </p:txBody>
      </p:sp>
      <p:pic>
        <p:nvPicPr>
          <p:cNvPr id="282" name="Google Shape;282;p45"/>
          <p:cNvPicPr preferRelativeResize="0"/>
          <p:nvPr/>
        </p:nvPicPr>
        <p:blipFill>
          <a:blip r:embed="rId3">
            <a:alphaModFix/>
          </a:blip>
          <a:stretch>
            <a:fillRect/>
          </a:stretch>
        </p:blipFill>
        <p:spPr>
          <a:xfrm>
            <a:off x="7669050" y="3839175"/>
            <a:ext cx="1301848" cy="1304327"/>
          </a:xfrm>
          <a:prstGeom prst="rect">
            <a:avLst/>
          </a:prstGeom>
          <a:noFill/>
          <a:ln>
            <a:noFill/>
          </a:ln>
        </p:spPr>
      </p:pic>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6" name="Shape 286"/>
        <p:cNvGrpSpPr/>
        <p:nvPr/>
      </p:nvGrpSpPr>
      <p:grpSpPr>
        <a:xfrm>
          <a:off x="0" y="0"/>
          <a:ext cx="0" cy="0"/>
          <a:chOff x="0" y="0"/>
          <a:chExt cx="0" cy="0"/>
        </a:xfrm>
      </p:grpSpPr>
      <p:sp>
        <p:nvSpPr>
          <p:cNvPr id="287" name="Google Shape;287;p46"/>
          <p:cNvSpPr txBox="1"/>
          <p:nvPr>
            <p:ph type="title"/>
          </p:nvPr>
        </p:nvSpPr>
        <p:spPr>
          <a:xfrm>
            <a:off x="311700" y="9455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4300">
                <a:solidFill>
                  <a:srgbClr val="1155CC"/>
                </a:solidFill>
              </a:rPr>
              <a:t>Emergency Support Function #8</a:t>
            </a:r>
            <a:endParaRPr sz="4300">
              <a:solidFill>
                <a:srgbClr val="1155CC"/>
              </a:solidFill>
            </a:endParaRPr>
          </a:p>
        </p:txBody>
      </p:sp>
      <p:sp>
        <p:nvSpPr>
          <p:cNvPr id="288" name="Google Shape;288;p46"/>
          <p:cNvSpPr txBox="1"/>
          <p:nvPr/>
        </p:nvSpPr>
        <p:spPr>
          <a:xfrm>
            <a:off x="311700" y="863550"/>
            <a:ext cx="8520600" cy="3416400"/>
          </a:xfrm>
          <a:prstGeom prst="rect">
            <a:avLst/>
          </a:prstGeom>
          <a:noFill/>
          <a:ln>
            <a:noFill/>
          </a:ln>
        </p:spPr>
        <p:txBody>
          <a:bodyPr anchorCtr="0" anchor="t" bIns="91425" lIns="91425" spcFirstLastPara="1" rIns="91425" wrap="square" tIns="91425">
            <a:noAutofit/>
          </a:bodyPr>
          <a:lstStyle/>
          <a:p>
            <a:pPr indent="-352425" lvl="0" marL="457200" rtl="0" algn="l">
              <a:lnSpc>
                <a:spcPct val="115000"/>
              </a:lnSpc>
              <a:spcBef>
                <a:spcPts val="600"/>
              </a:spcBef>
              <a:spcAft>
                <a:spcPts val="0"/>
              </a:spcAft>
              <a:buSzPts val="1950"/>
              <a:buChar char="●"/>
            </a:pPr>
            <a:r>
              <a:rPr lang="en" sz="1950"/>
              <a:t>P</a:t>
            </a:r>
            <a:r>
              <a:rPr lang="en" sz="1950">
                <a:solidFill>
                  <a:schemeClr val="dk1"/>
                </a:solidFill>
              </a:rPr>
              <a:t>rovides planning and coordination of Federal public health, healthcare delivery, and emergency response systems to minimize and/or prevent health emergencies from occurring;</a:t>
            </a:r>
            <a:endParaRPr sz="1950">
              <a:solidFill>
                <a:schemeClr val="dk1"/>
              </a:solidFill>
            </a:endParaRPr>
          </a:p>
          <a:p>
            <a:pPr indent="-352425" lvl="0" marL="457200" rtl="0" algn="l">
              <a:lnSpc>
                <a:spcPct val="115000"/>
              </a:lnSpc>
              <a:spcBef>
                <a:spcPts val="0"/>
              </a:spcBef>
              <a:spcAft>
                <a:spcPts val="0"/>
              </a:spcAft>
              <a:buClr>
                <a:schemeClr val="dk1"/>
              </a:buClr>
              <a:buSzPts val="1950"/>
              <a:buChar char="●"/>
            </a:pPr>
            <a:r>
              <a:rPr lang="en" sz="1950">
                <a:solidFill>
                  <a:schemeClr val="dk1"/>
                </a:solidFill>
              </a:rPr>
              <a:t>detect and characterize health incidents; </a:t>
            </a:r>
            <a:endParaRPr sz="1950">
              <a:solidFill>
                <a:schemeClr val="dk1"/>
              </a:solidFill>
            </a:endParaRPr>
          </a:p>
          <a:p>
            <a:pPr indent="-352425" lvl="0" marL="457200" rtl="0" algn="l">
              <a:lnSpc>
                <a:spcPct val="115000"/>
              </a:lnSpc>
              <a:spcBef>
                <a:spcPts val="0"/>
              </a:spcBef>
              <a:spcAft>
                <a:spcPts val="0"/>
              </a:spcAft>
              <a:buClr>
                <a:schemeClr val="dk1"/>
              </a:buClr>
              <a:buSzPts val="1950"/>
              <a:buChar char="●"/>
            </a:pPr>
            <a:r>
              <a:rPr lang="en" sz="1950">
                <a:solidFill>
                  <a:schemeClr val="dk1"/>
                </a:solidFill>
              </a:rPr>
              <a:t>provide medical care and human services to those affected; </a:t>
            </a:r>
            <a:endParaRPr sz="1950">
              <a:solidFill>
                <a:schemeClr val="dk1"/>
              </a:solidFill>
            </a:endParaRPr>
          </a:p>
          <a:p>
            <a:pPr indent="-352425" lvl="0" marL="457200" rtl="0" algn="l">
              <a:lnSpc>
                <a:spcPct val="115000"/>
              </a:lnSpc>
              <a:spcBef>
                <a:spcPts val="0"/>
              </a:spcBef>
              <a:spcAft>
                <a:spcPts val="0"/>
              </a:spcAft>
              <a:buClr>
                <a:schemeClr val="dk1"/>
              </a:buClr>
              <a:buSzPts val="1950"/>
              <a:buChar char="●"/>
            </a:pPr>
            <a:r>
              <a:rPr lang="en" sz="1950">
                <a:solidFill>
                  <a:schemeClr val="dk1"/>
                </a:solidFill>
              </a:rPr>
              <a:t>reduce the public health and human service effects on the community;</a:t>
            </a:r>
            <a:endParaRPr sz="1950">
              <a:solidFill>
                <a:schemeClr val="dk1"/>
              </a:solidFill>
            </a:endParaRPr>
          </a:p>
          <a:p>
            <a:pPr indent="-352425" lvl="0" marL="457200" rtl="0" algn="l">
              <a:lnSpc>
                <a:spcPct val="115000"/>
              </a:lnSpc>
              <a:spcBef>
                <a:spcPts val="0"/>
              </a:spcBef>
              <a:spcAft>
                <a:spcPts val="0"/>
              </a:spcAft>
              <a:buClr>
                <a:schemeClr val="dk1"/>
              </a:buClr>
              <a:buSzPts val="1950"/>
              <a:buChar char="●"/>
            </a:pPr>
            <a:r>
              <a:rPr lang="en" sz="1950">
                <a:solidFill>
                  <a:schemeClr val="dk1"/>
                </a:solidFill>
              </a:rPr>
              <a:t>and enhance community resiliency to respond to a disaster</a:t>
            </a:r>
            <a:endParaRPr sz="2650"/>
          </a:p>
          <a:p>
            <a:pPr indent="0" lvl="0" marL="0" rtl="0" algn="l">
              <a:lnSpc>
                <a:spcPct val="115000"/>
              </a:lnSpc>
              <a:spcBef>
                <a:spcPts val="600"/>
              </a:spcBef>
              <a:spcAft>
                <a:spcPts val="0"/>
              </a:spcAft>
              <a:buNone/>
            </a:pPr>
            <a:r>
              <a:t/>
            </a:r>
            <a:endParaRPr sz="750"/>
          </a:p>
          <a:p>
            <a:pPr indent="0" lvl="0" marL="0" rtl="0" algn="l">
              <a:lnSpc>
                <a:spcPct val="115000"/>
              </a:lnSpc>
              <a:spcBef>
                <a:spcPts val="600"/>
              </a:spcBef>
              <a:spcAft>
                <a:spcPts val="100"/>
              </a:spcAft>
              <a:buNone/>
            </a:pPr>
            <a:r>
              <a:t/>
            </a:r>
            <a:endParaRPr sz="1250">
              <a:solidFill>
                <a:srgbClr val="202122"/>
              </a:solidFill>
            </a:endParaRPr>
          </a:p>
        </p:txBody>
      </p:sp>
      <p:pic>
        <p:nvPicPr>
          <p:cNvPr id="289" name="Google Shape;289;p46"/>
          <p:cNvPicPr preferRelativeResize="0"/>
          <p:nvPr/>
        </p:nvPicPr>
        <p:blipFill>
          <a:blip r:embed="rId3">
            <a:alphaModFix/>
          </a:blip>
          <a:stretch>
            <a:fillRect/>
          </a:stretch>
        </p:blipFill>
        <p:spPr>
          <a:xfrm>
            <a:off x="7681050" y="3686775"/>
            <a:ext cx="1301848" cy="1304327"/>
          </a:xfrm>
          <a:prstGeom prst="rect">
            <a:avLst/>
          </a:prstGeom>
          <a:noFill/>
          <a:ln>
            <a:noFill/>
          </a:ln>
        </p:spPr>
      </p:pic>
      <p:sp>
        <p:nvSpPr>
          <p:cNvPr id="290" name="Google Shape;290;p46"/>
          <p:cNvSpPr txBox="1"/>
          <p:nvPr/>
        </p:nvSpPr>
        <p:spPr>
          <a:xfrm>
            <a:off x="385000" y="3454200"/>
            <a:ext cx="5867400" cy="1304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600"/>
              </a:spcBef>
              <a:spcAft>
                <a:spcPts val="0"/>
              </a:spcAft>
              <a:buClr>
                <a:schemeClr val="dk1"/>
              </a:buClr>
              <a:buSzPts val="1100"/>
              <a:buFont typeface="Arial"/>
              <a:buNone/>
            </a:pPr>
            <a:r>
              <a:rPr b="1" lang="en">
                <a:solidFill>
                  <a:schemeClr val="dk1"/>
                </a:solidFill>
              </a:rPr>
              <a:t>Sources: </a:t>
            </a:r>
            <a:r>
              <a:rPr lang="en" u="sng">
                <a:solidFill>
                  <a:schemeClr val="accent5"/>
                </a:solidFill>
                <a:hlinkClick r:id="rId4"/>
              </a:rPr>
              <a:t>https://www.fema.gov/media-library-data/1470149644671-642ccad05d19449d2d13b1b0952328ed/ESF_8_Public_Health_Medical_20160705_508.pdf</a:t>
            </a:r>
            <a:endParaRPr sz="1700">
              <a:solidFill>
                <a:srgbClr val="202122"/>
              </a:solidFill>
            </a:endParaRPr>
          </a:p>
          <a:p>
            <a:pPr indent="0" lvl="0" marL="0" rtl="0" algn="l">
              <a:lnSpc>
                <a:spcPct val="115000"/>
              </a:lnSpc>
              <a:spcBef>
                <a:spcPts val="600"/>
              </a:spcBef>
              <a:spcAft>
                <a:spcPts val="0"/>
              </a:spcAft>
              <a:buClr>
                <a:schemeClr val="dk1"/>
              </a:buClr>
              <a:buSzPts val="1100"/>
              <a:buFont typeface="Arial"/>
              <a:buNone/>
            </a:pPr>
            <a:r>
              <a:rPr lang="en" u="sng">
                <a:solidFill>
                  <a:schemeClr val="accent5"/>
                </a:solidFill>
                <a:hlinkClick r:id="rId5"/>
              </a:rPr>
              <a:t>https://mil.wa.gov/asset/5bac12ac9c3ed</a:t>
            </a:r>
            <a:endParaRPr>
              <a:solidFill>
                <a:srgbClr val="202122"/>
              </a:solidFill>
            </a:endParaRPr>
          </a:p>
          <a:p>
            <a:pPr indent="0" lvl="0" marL="0" rtl="0" algn="l">
              <a:lnSpc>
                <a:spcPct val="115000"/>
              </a:lnSpc>
              <a:spcBef>
                <a:spcPts val="600"/>
              </a:spcBef>
              <a:spcAft>
                <a:spcPts val="0"/>
              </a:spcAft>
              <a:buClr>
                <a:schemeClr val="dk1"/>
              </a:buClr>
              <a:buSzPts val="1100"/>
              <a:buFont typeface="Arial"/>
              <a:buNone/>
            </a:pPr>
            <a:r>
              <a:t/>
            </a:r>
            <a:endParaRPr sz="1250">
              <a:solidFill>
                <a:srgbClr val="202122"/>
              </a:solidFill>
            </a:endParaRPr>
          </a:p>
          <a:p>
            <a:pPr indent="0" lvl="0" marL="0" rtl="0" algn="l">
              <a:spcBef>
                <a:spcPts val="100"/>
              </a:spcBef>
              <a:spcAft>
                <a:spcPts val="0"/>
              </a:spcAft>
              <a:buNone/>
            </a:pPr>
            <a:r>
              <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4" name="Shape 294"/>
        <p:cNvGrpSpPr/>
        <p:nvPr/>
      </p:nvGrpSpPr>
      <p:grpSpPr>
        <a:xfrm>
          <a:off x="0" y="0"/>
          <a:ext cx="0" cy="0"/>
          <a:chOff x="0" y="0"/>
          <a:chExt cx="0" cy="0"/>
        </a:xfrm>
      </p:grpSpPr>
      <p:sp>
        <p:nvSpPr>
          <p:cNvPr id="295" name="Google Shape;295;p47"/>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6300">
                <a:solidFill>
                  <a:srgbClr val="1155CC"/>
                </a:solidFill>
              </a:rPr>
              <a:t>Civil Rights Obligations</a:t>
            </a:r>
            <a:endParaRPr sz="3800"/>
          </a:p>
        </p:txBody>
      </p:sp>
      <p:pic>
        <p:nvPicPr>
          <p:cNvPr id="296" name="Google Shape;296;p47"/>
          <p:cNvPicPr preferRelativeResize="0"/>
          <p:nvPr/>
        </p:nvPicPr>
        <p:blipFill>
          <a:blip r:embed="rId3">
            <a:alphaModFix/>
          </a:blip>
          <a:stretch>
            <a:fillRect/>
          </a:stretch>
        </p:blipFill>
        <p:spPr>
          <a:xfrm>
            <a:off x="3921075" y="3378775"/>
            <a:ext cx="1301848" cy="1304327"/>
          </a:xfrm>
          <a:prstGeom prst="rect">
            <a:avLst/>
          </a:prstGeom>
          <a:noFill/>
          <a:ln>
            <a:noFill/>
          </a:ln>
        </p:spPr>
      </p:pic>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0" name="Shape 300"/>
        <p:cNvGrpSpPr/>
        <p:nvPr/>
      </p:nvGrpSpPr>
      <p:grpSpPr>
        <a:xfrm>
          <a:off x="0" y="0"/>
          <a:ext cx="0" cy="0"/>
          <a:chOff x="0" y="0"/>
          <a:chExt cx="0" cy="0"/>
        </a:xfrm>
      </p:grpSpPr>
      <p:sp>
        <p:nvSpPr>
          <p:cNvPr id="301" name="Google Shape;301;p48"/>
          <p:cNvSpPr txBox="1"/>
          <p:nvPr>
            <p:ph type="title"/>
          </p:nvPr>
        </p:nvSpPr>
        <p:spPr>
          <a:xfrm>
            <a:off x="311700" y="3699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4100">
                <a:solidFill>
                  <a:srgbClr val="1155CC"/>
                </a:solidFill>
              </a:rPr>
              <a:t>Civil Rights Laws &amp; Court Decisions </a:t>
            </a:r>
            <a:endParaRPr sz="3000">
              <a:solidFill>
                <a:srgbClr val="1155CC"/>
              </a:solidFill>
            </a:endParaRPr>
          </a:p>
        </p:txBody>
      </p:sp>
      <p:sp>
        <p:nvSpPr>
          <p:cNvPr id="302" name="Google Shape;302;p48"/>
          <p:cNvSpPr txBox="1"/>
          <p:nvPr>
            <p:ph idx="1" type="body"/>
          </p:nvPr>
        </p:nvSpPr>
        <p:spPr>
          <a:xfrm>
            <a:off x="311700" y="1002575"/>
            <a:ext cx="8520600" cy="320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rtl="0" algn="ctr">
              <a:lnSpc>
                <a:spcPct val="100000"/>
              </a:lnSpc>
              <a:spcBef>
                <a:spcPts val="1600"/>
              </a:spcBef>
              <a:spcAft>
                <a:spcPts val="0"/>
              </a:spcAft>
              <a:buNone/>
            </a:pPr>
            <a:r>
              <a:rPr b="1" lang="en" sz="3800">
                <a:solidFill>
                  <a:srgbClr val="000000"/>
                </a:solidFill>
              </a:rPr>
              <a:t>Americans with Disabilities Act</a:t>
            </a:r>
            <a:endParaRPr b="1" sz="3800">
              <a:solidFill>
                <a:srgbClr val="000000"/>
              </a:solidFill>
            </a:endParaRPr>
          </a:p>
          <a:p>
            <a:pPr indent="0" lvl="0" marL="0" rtl="0" algn="ctr">
              <a:lnSpc>
                <a:spcPct val="100000"/>
              </a:lnSpc>
              <a:spcBef>
                <a:spcPts val="0"/>
              </a:spcBef>
              <a:spcAft>
                <a:spcPts val="0"/>
              </a:spcAft>
              <a:buNone/>
            </a:pPr>
            <a:r>
              <a:rPr b="1" lang="en" sz="3500">
                <a:solidFill>
                  <a:srgbClr val="000000"/>
                </a:solidFill>
              </a:rPr>
              <a:t> </a:t>
            </a:r>
            <a:r>
              <a:rPr b="1" lang="en" sz="4500">
                <a:solidFill>
                  <a:srgbClr val="000000"/>
                </a:solidFill>
              </a:rPr>
              <a:t>(ADA)</a:t>
            </a:r>
            <a:endParaRPr b="1" sz="4500">
              <a:solidFill>
                <a:srgbClr val="000000"/>
              </a:solidFill>
            </a:endParaRPr>
          </a:p>
          <a:p>
            <a:pPr indent="0" lvl="0" marL="0" rtl="0" algn="ctr">
              <a:lnSpc>
                <a:spcPct val="100000"/>
              </a:lnSpc>
              <a:spcBef>
                <a:spcPts val="0"/>
              </a:spcBef>
              <a:spcAft>
                <a:spcPts val="0"/>
              </a:spcAft>
              <a:buNone/>
            </a:pPr>
            <a:r>
              <a:t/>
            </a:r>
            <a:endParaRPr sz="2700">
              <a:solidFill>
                <a:srgbClr val="000000"/>
              </a:solidFill>
            </a:endParaRPr>
          </a:p>
          <a:p>
            <a:pPr indent="0" lvl="0" marL="0" rtl="0" algn="ctr">
              <a:lnSpc>
                <a:spcPct val="100000"/>
              </a:lnSpc>
              <a:spcBef>
                <a:spcPts val="0"/>
              </a:spcBef>
              <a:spcAft>
                <a:spcPts val="0"/>
              </a:spcAft>
              <a:buNone/>
            </a:pPr>
            <a:r>
              <a:rPr lang="en" sz="3100">
                <a:solidFill>
                  <a:srgbClr val="000000"/>
                </a:solidFill>
              </a:rPr>
              <a:t>Protects the rights of people with disabilities </a:t>
            </a:r>
            <a:endParaRPr sz="3100">
              <a:solidFill>
                <a:srgbClr val="000000"/>
              </a:solidFill>
            </a:endParaRPr>
          </a:p>
          <a:p>
            <a:pPr indent="0" lvl="0" marL="0" rtl="0" algn="ctr">
              <a:lnSpc>
                <a:spcPct val="100000"/>
              </a:lnSpc>
              <a:spcBef>
                <a:spcPts val="0"/>
              </a:spcBef>
              <a:spcAft>
                <a:spcPts val="0"/>
              </a:spcAft>
              <a:buNone/>
            </a:pPr>
            <a:r>
              <a:rPr b="1" lang="en" sz="3100">
                <a:solidFill>
                  <a:srgbClr val="000000"/>
                </a:solidFill>
              </a:rPr>
              <a:t>Including during </a:t>
            </a:r>
            <a:r>
              <a:rPr b="1" lang="en" sz="3100">
                <a:solidFill>
                  <a:srgbClr val="000000"/>
                </a:solidFill>
              </a:rPr>
              <a:t>disasters</a:t>
            </a:r>
            <a:r>
              <a:rPr lang="en" sz="3100">
                <a:solidFill>
                  <a:srgbClr val="000000"/>
                </a:solidFill>
              </a:rPr>
              <a:t>.</a:t>
            </a:r>
            <a:endParaRPr sz="3100">
              <a:solidFill>
                <a:srgbClr val="000000"/>
              </a:solidFill>
            </a:endParaRPr>
          </a:p>
          <a:p>
            <a:pPr indent="0" lvl="0" marL="0" rtl="0" algn="l">
              <a:spcBef>
                <a:spcPts val="0"/>
              </a:spcBef>
              <a:spcAft>
                <a:spcPts val="0"/>
              </a:spcAft>
              <a:buNone/>
            </a:pPr>
            <a:r>
              <a:t/>
            </a:r>
            <a:endParaRPr>
              <a:solidFill>
                <a:srgbClr val="000000"/>
              </a:solidFill>
            </a:endParaRPr>
          </a:p>
          <a:p>
            <a:pPr indent="0" lvl="0" marL="0" rtl="0" algn="l">
              <a:spcBef>
                <a:spcPts val="1600"/>
              </a:spcBef>
              <a:spcAft>
                <a:spcPts val="0"/>
              </a:spcAft>
              <a:buClr>
                <a:schemeClr val="dk1"/>
              </a:buClr>
              <a:buSzPts val="1100"/>
              <a:buFont typeface="Arial"/>
              <a:buNone/>
            </a:pPr>
            <a:r>
              <a:t/>
            </a:r>
            <a:endParaRPr/>
          </a:p>
          <a:p>
            <a:pPr indent="0" lvl="0" marL="0" rtl="0" algn="l">
              <a:spcBef>
                <a:spcPts val="1600"/>
              </a:spcBef>
              <a:spcAft>
                <a:spcPts val="1600"/>
              </a:spcAft>
              <a:buNone/>
            </a:pPr>
            <a:r>
              <a:t/>
            </a:r>
            <a:endParaRPr/>
          </a:p>
        </p:txBody>
      </p:sp>
      <p:pic>
        <p:nvPicPr>
          <p:cNvPr id="303" name="Google Shape;303;p48"/>
          <p:cNvPicPr preferRelativeResize="0"/>
          <p:nvPr/>
        </p:nvPicPr>
        <p:blipFill>
          <a:blip r:embed="rId3">
            <a:alphaModFix/>
          </a:blip>
          <a:stretch>
            <a:fillRect/>
          </a:stretch>
        </p:blipFill>
        <p:spPr>
          <a:xfrm>
            <a:off x="7681050" y="3793775"/>
            <a:ext cx="1301848" cy="1304327"/>
          </a:xfrm>
          <a:prstGeom prst="rect">
            <a:avLst/>
          </a:prstGeom>
          <a:noFill/>
          <a:ln>
            <a:noFill/>
          </a:ln>
        </p:spPr>
      </p:pic>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7" name="Shape 307"/>
        <p:cNvGrpSpPr/>
        <p:nvPr/>
      </p:nvGrpSpPr>
      <p:grpSpPr>
        <a:xfrm>
          <a:off x="0" y="0"/>
          <a:ext cx="0" cy="0"/>
          <a:chOff x="0" y="0"/>
          <a:chExt cx="0" cy="0"/>
        </a:xfrm>
      </p:grpSpPr>
      <p:sp>
        <p:nvSpPr>
          <p:cNvPr id="308" name="Google Shape;308;p4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4100">
                <a:solidFill>
                  <a:srgbClr val="1155CC"/>
                </a:solidFill>
              </a:rPr>
              <a:t>Civil Rights Laws &amp; Court Decisions </a:t>
            </a:r>
            <a:endParaRPr sz="3000">
              <a:solidFill>
                <a:srgbClr val="1155CC"/>
              </a:solidFill>
            </a:endParaRPr>
          </a:p>
          <a:p>
            <a:pPr indent="0" lvl="0" marL="0" rtl="0" algn="l">
              <a:spcBef>
                <a:spcPts val="0"/>
              </a:spcBef>
              <a:spcAft>
                <a:spcPts val="0"/>
              </a:spcAft>
              <a:buNone/>
            </a:pPr>
            <a:r>
              <a:t/>
            </a:r>
            <a:endParaRPr/>
          </a:p>
        </p:txBody>
      </p:sp>
      <p:sp>
        <p:nvSpPr>
          <p:cNvPr id="309" name="Google Shape;309;p4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b="1" sz="3100"/>
          </a:p>
          <a:p>
            <a:pPr indent="0" lvl="0" marL="0" rtl="0" algn="ctr">
              <a:spcBef>
                <a:spcPts val="1600"/>
              </a:spcBef>
              <a:spcAft>
                <a:spcPts val="0"/>
              </a:spcAft>
              <a:buNone/>
            </a:pPr>
            <a:r>
              <a:rPr b="1" lang="en" sz="4600">
                <a:solidFill>
                  <a:srgbClr val="000000"/>
                </a:solidFill>
              </a:rPr>
              <a:t>Olmstead Decision</a:t>
            </a:r>
            <a:endParaRPr b="1" sz="4600">
              <a:solidFill>
                <a:srgbClr val="000000"/>
              </a:solidFill>
            </a:endParaRPr>
          </a:p>
          <a:p>
            <a:pPr indent="0" lvl="0" marL="0" rtl="0" algn="ctr">
              <a:spcBef>
                <a:spcPts val="1600"/>
              </a:spcBef>
              <a:spcAft>
                <a:spcPts val="0"/>
              </a:spcAft>
              <a:buClr>
                <a:schemeClr val="dk1"/>
              </a:buClr>
              <a:buSzPts val="1100"/>
              <a:buFont typeface="Arial"/>
              <a:buNone/>
            </a:pPr>
            <a:r>
              <a:t/>
            </a:r>
            <a:endParaRPr sz="3400">
              <a:solidFill>
                <a:srgbClr val="000000"/>
              </a:solidFill>
            </a:endParaRPr>
          </a:p>
          <a:p>
            <a:pPr indent="0" lvl="0" marL="0" rtl="0" algn="ctr">
              <a:spcBef>
                <a:spcPts val="1600"/>
              </a:spcBef>
              <a:spcAft>
                <a:spcPts val="1600"/>
              </a:spcAft>
              <a:buNone/>
            </a:pPr>
            <a:r>
              <a:t/>
            </a:r>
            <a:endParaRPr sz="2100">
              <a:solidFill>
                <a:srgbClr val="000000"/>
              </a:solidFill>
            </a:endParaRPr>
          </a:p>
        </p:txBody>
      </p:sp>
      <p:pic>
        <p:nvPicPr>
          <p:cNvPr id="310" name="Google Shape;310;p49"/>
          <p:cNvPicPr preferRelativeResize="0"/>
          <p:nvPr/>
        </p:nvPicPr>
        <p:blipFill>
          <a:blip r:embed="rId3">
            <a:alphaModFix/>
          </a:blip>
          <a:stretch>
            <a:fillRect/>
          </a:stretch>
        </p:blipFill>
        <p:spPr>
          <a:xfrm>
            <a:off x="7681050" y="3686775"/>
            <a:ext cx="1301848" cy="1304327"/>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9">
                                            <p:txEl>
                                              <p:pRg end="0" st="0"/>
                                            </p:txEl>
                                          </p:spTgt>
                                        </p:tgtEl>
                                        <p:attrNameLst>
                                          <p:attrName>style.visibility</p:attrName>
                                        </p:attrNameLst>
                                      </p:cBhvr>
                                      <p:to>
                                        <p:strVal val="visible"/>
                                      </p:to>
                                    </p:set>
                                    <p:animEffect filter="fade" transition="in">
                                      <p:cBhvr>
                                        <p:cTn dur="1000"/>
                                        <p:tgtEl>
                                          <p:spTgt spid="30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9">
                                            <p:txEl>
                                              <p:pRg end="1" st="1"/>
                                            </p:txEl>
                                          </p:spTgt>
                                        </p:tgtEl>
                                        <p:attrNameLst>
                                          <p:attrName>style.visibility</p:attrName>
                                        </p:attrNameLst>
                                      </p:cBhvr>
                                      <p:to>
                                        <p:strVal val="visible"/>
                                      </p:to>
                                    </p:set>
                                    <p:animEffect filter="fade" transition="in">
                                      <p:cBhvr>
                                        <p:cTn dur="1000"/>
                                        <p:tgtEl>
                                          <p:spTgt spid="30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9">
                                            <p:txEl>
                                              <p:pRg end="2" st="2"/>
                                            </p:txEl>
                                          </p:spTgt>
                                        </p:tgtEl>
                                        <p:attrNameLst>
                                          <p:attrName>style.visibility</p:attrName>
                                        </p:attrNameLst>
                                      </p:cBhvr>
                                      <p:to>
                                        <p:strVal val="visible"/>
                                      </p:to>
                                    </p:set>
                                    <p:animEffect filter="fade" transition="in">
                                      <p:cBhvr>
                                        <p:cTn dur="1000"/>
                                        <p:tgtEl>
                                          <p:spTgt spid="30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9">
                                            <p:txEl>
                                              <p:pRg end="3" st="3"/>
                                            </p:txEl>
                                          </p:spTgt>
                                        </p:tgtEl>
                                        <p:attrNameLst>
                                          <p:attrName>style.visibility</p:attrName>
                                        </p:attrNameLst>
                                      </p:cBhvr>
                                      <p:to>
                                        <p:strVal val="visible"/>
                                      </p:to>
                                    </p:set>
                                    <p:animEffect filter="fade" transition="in">
                                      <p:cBhvr>
                                        <p:cTn dur="1000"/>
                                        <p:tgtEl>
                                          <p:spTgt spid="309">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14" name="Shape 314"/>
        <p:cNvGrpSpPr/>
        <p:nvPr/>
      </p:nvGrpSpPr>
      <p:grpSpPr>
        <a:xfrm>
          <a:off x="0" y="0"/>
          <a:ext cx="0" cy="0"/>
          <a:chOff x="0" y="0"/>
          <a:chExt cx="0" cy="0"/>
        </a:xfrm>
      </p:grpSpPr>
      <p:sp>
        <p:nvSpPr>
          <p:cNvPr id="315" name="Google Shape;315;p50"/>
          <p:cNvSpPr txBox="1"/>
          <p:nvPr>
            <p:ph type="title"/>
          </p:nvPr>
        </p:nvSpPr>
        <p:spPr>
          <a:xfrm>
            <a:off x="311700" y="470054"/>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4100">
                <a:solidFill>
                  <a:srgbClr val="1155CC"/>
                </a:solidFill>
              </a:rPr>
              <a:t>Civil Rights Laws &amp; Court Decisions </a:t>
            </a:r>
            <a:endParaRPr sz="3000">
              <a:solidFill>
                <a:srgbClr val="1155CC"/>
              </a:solidFill>
            </a:endParaRPr>
          </a:p>
          <a:p>
            <a:pPr indent="0" lvl="0" marL="0" rtl="0" algn="l">
              <a:spcBef>
                <a:spcPts val="0"/>
              </a:spcBef>
              <a:spcAft>
                <a:spcPts val="0"/>
              </a:spcAft>
              <a:buClr>
                <a:schemeClr val="dk1"/>
              </a:buClr>
              <a:buSzPts val="1100"/>
              <a:buFont typeface="Arial"/>
              <a:buNone/>
            </a:pPr>
            <a:r>
              <a:t/>
            </a:r>
            <a:endParaRPr sz="4300">
              <a:solidFill>
                <a:srgbClr val="1155CC"/>
              </a:solidFill>
            </a:endParaRPr>
          </a:p>
          <a:p>
            <a:pPr indent="0" lvl="0" marL="0" rtl="0" algn="l">
              <a:spcBef>
                <a:spcPts val="0"/>
              </a:spcBef>
              <a:spcAft>
                <a:spcPts val="0"/>
              </a:spcAft>
              <a:buNone/>
            </a:pPr>
            <a:r>
              <a:t/>
            </a:r>
            <a:endParaRPr/>
          </a:p>
        </p:txBody>
      </p:sp>
      <p:sp>
        <p:nvSpPr>
          <p:cNvPr id="316" name="Google Shape;316;p50"/>
          <p:cNvSpPr txBox="1"/>
          <p:nvPr>
            <p:ph idx="1" type="body"/>
          </p:nvPr>
        </p:nvSpPr>
        <p:spPr>
          <a:xfrm>
            <a:off x="311700" y="1429225"/>
            <a:ext cx="8520600" cy="34164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t/>
            </a:r>
            <a:endParaRPr b="1" sz="3000">
              <a:solidFill>
                <a:srgbClr val="000000"/>
              </a:solidFill>
            </a:endParaRPr>
          </a:p>
          <a:p>
            <a:pPr indent="0" lvl="0" marL="0" rtl="0" algn="l">
              <a:lnSpc>
                <a:spcPct val="105000"/>
              </a:lnSpc>
              <a:spcBef>
                <a:spcPts val="1600"/>
              </a:spcBef>
              <a:spcAft>
                <a:spcPts val="0"/>
              </a:spcAft>
              <a:buNone/>
            </a:pPr>
            <a:r>
              <a:rPr b="1" lang="en" sz="3900">
                <a:solidFill>
                  <a:srgbClr val="000000"/>
                </a:solidFill>
              </a:rPr>
              <a:t>Rehabilitation Act of 1973 </a:t>
            </a:r>
            <a:endParaRPr b="1" sz="3900">
              <a:solidFill>
                <a:srgbClr val="000000"/>
              </a:solidFill>
            </a:endParaRPr>
          </a:p>
          <a:p>
            <a:pPr indent="0" lvl="0" marL="0" rtl="0" algn="l">
              <a:lnSpc>
                <a:spcPct val="105000"/>
              </a:lnSpc>
              <a:spcBef>
                <a:spcPts val="1600"/>
              </a:spcBef>
              <a:spcAft>
                <a:spcPts val="0"/>
              </a:spcAft>
              <a:buNone/>
            </a:pPr>
            <a:r>
              <a:rPr b="1" lang="en" sz="2500">
                <a:solidFill>
                  <a:srgbClr val="000000"/>
                </a:solidFill>
              </a:rPr>
              <a:t>Section 504</a:t>
            </a:r>
            <a:endParaRPr b="1" sz="2500">
              <a:solidFill>
                <a:srgbClr val="000000"/>
              </a:solidFill>
            </a:endParaRPr>
          </a:p>
          <a:p>
            <a:pPr indent="0" lvl="0" marL="457200" rtl="0" algn="l">
              <a:spcBef>
                <a:spcPts val="1600"/>
              </a:spcBef>
              <a:spcAft>
                <a:spcPts val="0"/>
              </a:spcAft>
              <a:buNone/>
            </a:pPr>
            <a:r>
              <a:rPr lang="en" sz="2450">
                <a:solidFill>
                  <a:srgbClr val="000000"/>
                </a:solidFill>
                <a:highlight>
                  <a:srgbClr val="FFFFFF"/>
                </a:highlight>
                <a:latin typeface="Roboto"/>
                <a:ea typeface="Roboto"/>
                <a:cs typeface="Roboto"/>
                <a:sym typeface="Roboto"/>
              </a:rPr>
              <a:t>Recipients and subrecipients of Federal funds have obligations under the Rehab Act to provide program and facility accessibility.</a:t>
            </a:r>
            <a:endParaRPr sz="2450">
              <a:solidFill>
                <a:srgbClr val="000000"/>
              </a:solidFill>
              <a:highlight>
                <a:srgbClr val="FFFFFF"/>
              </a:highlight>
              <a:latin typeface="Roboto"/>
              <a:ea typeface="Roboto"/>
              <a:cs typeface="Roboto"/>
              <a:sym typeface="Roboto"/>
            </a:endParaRPr>
          </a:p>
          <a:p>
            <a:pPr indent="-400050" lvl="1" marL="914400" rtl="0" algn="l">
              <a:spcBef>
                <a:spcPts val="1600"/>
              </a:spcBef>
              <a:spcAft>
                <a:spcPts val="0"/>
              </a:spcAft>
              <a:buClr>
                <a:srgbClr val="000000"/>
              </a:buClr>
              <a:buSzPts val="2700"/>
              <a:buChar char="○"/>
            </a:pPr>
            <a:r>
              <a:rPr lang="en" sz="2450">
                <a:solidFill>
                  <a:srgbClr val="000000"/>
                </a:solidFill>
                <a:highlight>
                  <a:srgbClr val="FFFFFF"/>
                </a:highlight>
                <a:latin typeface="Roboto"/>
                <a:ea typeface="Roboto"/>
                <a:cs typeface="Roboto"/>
                <a:sym typeface="Roboto"/>
              </a:rPr>
              <a:t>Applies to FEMA </a:t>
            </a:r>
            <a:endParaRPr sz="2450">
              <a:solidFill>
                <a:srgbClr val="000000"/>
              </a:solidFill>
              <a:highlight>
                <a:srgbClr val="FFFFFF"/>
              </a:highlight>
              <a:latin typeface="Roboto"/>
              <a:ea typeface="Roboto"/>
              <a:cs typeface="Roboto"/>
              <a:sym typeface="Roboto"/>
            </a:endParaRPr>
          </a:p>
          <a:p>
            <a:pPr indent="0" lvl="0" marL="0" rtl="0" algn="l">
              <a:spcBef>
                <a:spcPts val="1600"/>
              </a:spcBef>
              <a:spcAft>
                <a:spcPts val="1600"/>
              </a:spcAft>
              <a:buNone/>
            </a:pPr>
            <a:r>
              <a:t/>
            </a:r>
            <a:endParaRPr>
              <a:solidFill>
                <a:srgbClr val="000000"/>
              </a:solidFill>
            </a:endParaRPr>
          </a:p>
        </p:txBody>
      </p:sp>
      <p:pic>
        <p:nvPicPr>
          <p:cNvPr id="317" name="Google Shape;317;p50"/>
          <p:cNvPicPr preferRelativeResize="0"/>
          <p:nvPr/>
        </p:nvPicPr>
        <p:blipFill>
          <a:blip r:embed="rId3">
            <a:alphaModFix/>
          </a:blip>
          <a:stretch>
            <a:fillRect/>
          </a:stretch>
        </p:blipFill>
        <p:spPr>
          <a:xfrm>
            <a:off x="7530450" y="3777575"/>
            <a:ext cx="1301848" cy="1304327"/>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6">
                                            <p:txEl>
                                              <p:pRg end="0" st="0"/>
                                            </p:txEl>
                                          </p:spTgt>
                                        </p:tgtEl>
                                        <p:attrNameLst>
                                          <p:attrName>style.visibility</p:attrName>
                                        </p:attrNameLst>
                                      </p:cBhvr>
                                      <p:to>
                                        <p:strVal val="visible"/>
                                      </p:to>
                                    </p:set>
                                    <p:animEffect filter="fade" transition="in">
                                      <p:cBhvr>
                                        <p:cTn dur="1000"/>
                                        <p:tgtEl>
                                          <p:spTgt spid="31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6">
                                            <p:txEl>
                                              <p:pRg end="1" st="1"/>
                                            </p:txEl>
                                          </p:spTgt>
                                        </p:tgtEl>
                                        <p:attrNameLst>
                                          <p:attrName>style.visibility</p:attrName>
                                        </p:attrNameLst>
                                      </p:cBhvr>
                                      <p:to>
                                        <p:strVal val="visible"/>
                                      </p:to>
                                    </p:set>
                                    <p:animEffect filter="fade" transition="in">
                                      <p:cBhvr>
                                        <p:cTn dur="1000"/>
                                        <p:tgtEl>
                                          <p:spTgt spid="31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6">
                                            <p:txEl>
                                              <p:pRg end="2" st="2"/>
                                            </p:txEl>
                                          </p:spTgt>
                                        </p:tgtEl>
                                        <p:attrNameLst>
                                          <p:attrName>style.visibility</p:attrName>
                                        </p:attrNameLst>
                                      </p:cBhvr>
                                      <p:to>
                                        <p:strVal val="visible"/>
                                      </p:to>
                                    </p:set>
                                    <p:animEffect filter="fade" transition="in">
                                      <p:cBhvr>
                                        <p:cTn dur="1000"/>
                                        <p:tgtEl>
                                          <p:spTgt spid="316">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6">
                                            <p:txEl>
                                              <p:pRg end="3" st="3"/>
                                            </p:txEl>
                                          </p:spTgt>
                                        </p:tgtEl>
                                        <p:attrNameLst>
                                          <p:attrName>style.visibility</p:attrName>
                                        </p:attrNameLst>
                                      </p:cBhvr>
                                      <p:to>
                                        <p:strVal val="visible"/>
                                      </p:to>
                                    </p:set>
                                    <p:animEffect filter="fade" transition="in">
                                      <p:cBhvr>
                                        <p:cTn dur="1000"/>
                                        <p:tgtEl>
                                          <p:spTgt spid="316">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6">
                                            <p:txEl>
                                              <p:pRg end="4" st="4"/>
                                            </p:txEl>
                                          </p:spTgt>
                                        </p:tgtEl>
                                        <p:attrNameLst>
                                          <p:attrName>style.visibility</p:attrName>
                                        </p:attrNameLst>
                                      </p:cBhvr>
                                      <p:to>
                                        <p:strVal val="visible"/>
                                      </p:to>
                                    </p:set>
                                    <p:animEffect filter="fade" transition="in">
                                      <p:cBhvr>
                                        <p:cTn dur="1000"/>
                                        <p:tgtEl>
                                          <p:spTgt spid="316">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6">
                                            <p:txEl>
                                              <p:pRg end="5" st="5"/>
                                            </p:txEl>
                                          </p:spTgt>
                                        </p:tgtEl>
                                        <p:attrNameLst>
                                          <p:attrName>style.visibility</p:attrName>
                                        </p:attrNameLst>
                                      </p:cBhvr>
                                      <p:to>
                                        <p:strVal val="visible"/>
                                      </p:to>
                                    </p:set>
                                    <p:animEffect filter="fade" transition="in">
                                      <p:cBhvr>
                                        <p:cTn dur="1000"/>
                                        <p:tgtEl>
                                          <p:spTgt spid="316">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6">
                                            <p:txEl>
                                              <p:pRg end="0" st="0"/>
                                            </p:txEl>
                                          </p:spTgt>
                                        </p:tgtEl>
                                        <p:attrNameLst>
                                          <p:attrName>style.visibility</p:attrName>
                                        </p:attrNameLst>
                                      </p:cBhvr>
                                      <p:to>
                                        <p:strVal val="visible"/>
                                      </p:to>
                                    </p:set>
                                    <p:animEffect filter="fade" transition="in">
                                      <p:cBhvr>
                                        <p:cTn dur="1000"/>
                                        <p:tgtEl>
                                          <p:spTgt spid="31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6">
                                            <p:txEl>
                                              <p:pRg end="1" st="1"/>
                                            </p:txEl>
                                          </p:spTgt>
                                        </p:tgtEl>
                                        <p:attrNameLst>
                                          <p:attrName>style.visibility</p:attrName>
                                        </p:attrNameLst>
                                      </p:cBhvr>
                                      <p:to>
                                        <p:strVal val="visible"/>
                                      </p:to>
                                    </p:set>
                                    <p:animEffect filter="fade" transition="in">
                                      <p:cBhvr>
                                        <p:cTn dur="1000"/>
                                        <p:tgtEl>
                                          <p:spTgt spid="31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6">
                                            <p:txEl>
                                              <p:pRg end="2" st="2"/>
                                            </p:txEl>
                                          </p:spTgt>
                                        </p:tgtEl>
                                        <p:attrNameLst>
                                          <p:attrName>style.visibility</p:attrName>
                                        </p:attrNameLst>
                                      </p:cBhvr>
                                      <p:to>
                                        <p:strVal val="visible"/>
                                      </p:to>
                                    </p:set>
                                    <p:animEffect filter="fade" transition="in">
                                      <p:cBhvr>
                                        <p:cTn dur="1000"/>
                                        <p:tgtEl>
                                          <p:spTgt spid="316">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6">
                                            <p:txEl>
                                              <p:pRg end="3" st="3"/>
                                            </p:txEl>
                                          </p:spTgt>
                                        </p:tgtEl>
                                        <p:attrNameLst>
                                          <p:attrName>style.visibility</p:attrName>
                                        </p:attrNameLst>
                                      </p:cBhvr>
                                      <p:to>
                                        <p:strVal val="visible"/>
                                      </p:to>
                                    </p:set>
                                    <p:animEffect filter="fade" transition="in">
                                      <p:cBhvr>
                                        <p:cTn dur="1000"/>
                                        <p:tgtEl>
                                          <p:spTgt spid="316">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6">
                                            <p:txEl>
                                              <p:pRg end="4" st="4"/>
                                            </p:txEl>
                                          </p:spTgt>
                                        </p:tgtEl>
                                        <p:attrNameLst>
                                          <p:attrName>style.visibility</p:attrName>
                                        </p:attrNameLst>
                                      </p:cBhvr>
                                      <p:to>
                                        <p:strVal val="visible"/>
                                      </p:to>
                                    </p:set>
                                    <p:animEffect filter="fade" transition="in">
                                      <p:cBhvr>
                                        <p:cTn dur="1000"/>
                                        <p:tgtEl>
                                          <p:spTgt spid="316">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6">
                                            <p:txEl>
                                              <p:pRg end="5" st="5"/>
                                            </p:txEl>
                                          </p:spTgt>
                                        </p:tgtEl>
                                        <p:attrNameLst>
                                          <p:attrName>style.visibility</p:attrName>
                                        </p:attrNameLst>
                                      </p:cBhvr>
                                      <p:to>
                                        <p:strVal val="visible"/>
                                      </p:to>
                                    </p:set>
                                    <p:animEffect filter="fade" transition="in">
                                      <p:cBhvr>
                                        <p:cTn dur="1000"/>
                                        <p:tgtEl>
                                          <p:spTgt spid="316">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1" name="Shape 321"/>
        <p:cNvGrpSpPr/>
        <p:nvPr/>
      </p:nvGrpSpPr>
      <p:grpSpPr>
        <a:xfrm>
          <a:off x="0" y="0"/>
          <a:ext cx="0" cy="0"/>
          <a:chOff x="0" y="0"/>
          <a:chExt cx="0" cy="0"/>
        </a:xfrm>
      </p:grpSpPr>
      <p:sp>
        <p:nvSpPr>
          <p:cNvPr id="322" name="Google Shape;322;p5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3800">
                <a:solidFill>
                  <a:srgbClr val="1155CC"/>
                </a:solidFill>
              </a:rPr>
              <a:t>Civil Rights Laws &amp; Court Decisions</a:t>
            </a:r>
            <a:endParaRPr sz="3000"/>
          </a:p>
        </p:txBody>
      </p:sp>
      <p:sp>
        <p:nvSpPr>
          <p:cNvPr id="323" name="Google Shape;323;p51"/>
          <p:cNvSpPr txBox="1"/>
          <p:nvPr>
            <p:ph idx="1" type="body"/>
          </p:nvPr>
        </p:nvSpPr>
        <p:spPr>
          <a:xfrm>
            <a:off x="311700" y="1152475"/>
            <a:ext cx="8520600" cy="3416400"/>
          </a:xfrm>
          <a:prstGeom prst="rect">
            <a:avLst/>
          </a:prstGeom>
        </p:spPr>
        <p:txBody>
          <a:bodyPr anchorCtr="0" anchor="ctr" bIns="91425" lIns="91425" spcFirstLastPara="1" rIns="91425" wrap="square" tIns="91425">
            <a:noAutofit/>
          </a:bodyPr>
          <a:lstStyle/>
          <a:p>
            <a:pPr indent="0" lvl="0" marL="165100" marR="165100" rtl="0" algn="ctr">
              <a:lnSpc>
                <a:spcPct val="100000"/>
              </a:lnSpc>
              <a:spcBef>
                <a:spcPts val="0"/>
              </a:spcBef>
              <a:spcAft>
                <a:spcPts val="0"/>
              </a:spcAft>
              <a:buNone/>
            </a:pPr>
            <a:r>
              <a:rPr b="1" lang="en" sz="3400">
                <a:solidFill>
                  <a:srgbClr val="000000"/>
                </a:solidFill>
              </a:rPr>
              <a:t>21st Century Communications </a:t>
            </a:r>
            <a:endParaRPr b="1" sz="3400">
              <a:solidFill>
                <a:srgbClr val="000000"/>
              </a:solidFill>
            </a:endParaRPr>
          </a:p>
          <a:p>
            <a:pPr indent="0" lvl="0" marL="165100" marR="165100" rtl="0" algn="ctr">
              <a:lnSpc>
                <a:spcPct val="100000"/>
              </a:lnSpc>
              <a:spcBef>
                <a:spcPts val="0"/>
              </a:spcBef>
              <a:spcAft>
                <a:spcPts val="0"/>
              </a:spcAft>
              <a:buNone/>
            </a:pPr>
            <a:r>
              <a:rPr b="1" lang="en" sz="3400">
                <a:solidFill>
                  <a:srgbClr val="000000"/>
                </a:solidFill>
              </a:rPr>
              <a:t>and Video Accessibility Act </a:t>
            </a:r>
            <a:endParaRPr b="1" sz="3400">
              <a:solidFill>
                <a:srgbClr val="000000"/>
              </a:solidFill>
            </a:endParaRPr>
          </a:p>
          <a:p>
            <a:pPr indent="0" lvl="0" marL="165100" marR="165100" rtl="0" algn="ctr">
              <a:lnSpc>
                <a:spcPct val="100000"/>
              </a:lnSpc>
              <a:spcBef>
                <a:spcPts val="0"/>
              </a:spcBef>
              <a:spcAft>
                <a:spcPts val="0"/>
              </a:spcAft>
              <a:buNone/>
            </a:pPr>
            <a:r>
              <a:rPr b="1" lang="en" sz="4500">
                <a:solidFill>
                  <a:srgbClr val="000000"/>
                </a:solidFill>
              </a:rPr>
              <a:t>(CVAA)</a:t>
            </a:r>
            <a:endParaRPr b="1" sz="4500">
              <a:solidFill>
                <a:srgbClr val="000000"/>
              </a:solidFill>
            </a:endParaRPr>
          </a:p>
          <a:p>
            <a:pPr indent="0" lvl="0" marL="0" rtl="0" algn="l">
              <a:spcBef>
                <a:spcPts val="0"/>
              </a:spcBef>
              <a:spcAft>
                <a:spcPts val="1600"/>
              </a:spcAft>
              <a:buNone/>
            </a:pPr>
            <a:r>
              <a:t/>
            </a:r>
            <a:endParaRPr/>
          </a:p>
        </p:txBody>
      </p:sp>
      <p:pic>
        <p:nvPicPr>
          <p:cNvPr id="324" name="Google Shape;324;p51"/>
          <p:cNvPicPr preferRelativeResize="0"/>
          <p:nvPr/>
        </p:nvPicPr>
        <p:blipFill>
          <a:blip r:embed="rId3">
            <a:alphaModFix/>
          </a:blip>
          <a:stretch>
            <a:fillRect/>
          </a:stretch>
        </p:blipFill>
        <p:spPr>
          <a:xfrm>
            <a:off x="7681050" y="3686775"/>
            <a:ext cx="1301848" cy="1304327"/>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4" name="Shape 74"/>
        <p:cNvGrpSpPr/>
        <p:nvPr/>
      </p:nvGrpSpPr>
      <p:grpSpPr>
        <a:xfrm>
          <a:off x="0" y="0"/>
          <a:ext cx="0" cy="0"/>
          <a:chOff x="0" y="0"/>
          <a:chExt cx="0" cy="0"/>
        </a:xfrm>
      </p:grpSpPr>
      <p:sp>
        <p:nvSpPr>
          <p:cNvPr id="75" name="Google Shape;75;p16"/>
          <p:cNvSpPr txBox="1"/>
          <p:nvPr>
            <p:ph type="title"/>
          </p:nvPr>
        </p:nvSpPr>
        <p:spPr>
          <a:xfrm>
            <a:off x="204600" y="292600"/>
            <a:ext cx="7818600" cy="693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850">
                <a:solidFill>
                  <a:srgbClr val="1155CC"/>
                </a:solidFill>
              </a:rPr>
              <a:t>Overview</a:t>
            </a:r>
            <a:r>
              <a:rPr lang="en" sz="2850">
                <a:solidFill>
                  <a:srgbClr val="1155CC"/>
                </a:solidFill>
              </a:rPr>
              <a:t> of Community Resilience Initiative </a:t>
            </a:r>
            <a:endParaRPr sz="2850">
              <a:solidFill>
                <a:srgbClr val="1155CC"/>
              </a:solidFill>
            </a:endParaRPr>
          </a:p>
        </p:txBody>
      </p:sp>
      <p:sp>
        <p:nvSpPr>
          <p:cNvPr id="76" name="Google Shape;76;p16"/>
          <p:cNvSpPr txBox="1"/>
          <p:nvPr>
            <p:ph idx="1" type="body"/>
          </p:nvPr>
        </p:nvSpPr>
        <p:spPr>
          <a:xfrm>
            <a:off x="311700" y="1152475"/>
            <a:ext cx="8520600" cy="391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200">
                <a:solidFill>
                  <a:srgbClr val="000000"/>
                </a:solidFill>
              </a:rPr>
              <a:t>Four 90-minute trainings</a:t>
            </a:r>
            <a:endParaRPr b="1" sz="2200">
              <a:solidFill>
                <a:srgbClr val="000000"/>
              </a:solidFill>
            </a:endParaRPr>
          </a:p>
          <a:p>
            <a:pPr indent="-400050" lvl="0" marL="457200" rtl="0" algn="l">
              <a:spcBef>
                <a:spcPts val="1600"/>
              </a:spcBef>
              <a:spcAft>
                <a:spcPts val="0"/>
              </a:spcAft>
              <a:buClr>
                <a:srgbClr val="000000"/>
              </a:buClr>
              <a:buSzPts val="2700"/>
              <a:buChar char="●"/>
            </a:pPr>
            <a:r>
              <a:rPr b="1" lang="en" sz="2700">
                <a:solidFill>
                  <a:srgbClr val="000000"/>
                </a:solidFill>
              </a:rPr>
              <a:t>Emergency Management B</a:t>
            </a:r>
            <a:r>
              <a:rPr b="1" lang="en" sz="2700">
                <a:solidFill>
                  <a:srgbClr val="000000"/>
                </a:solidFill>
              </a:rPr>
              <a:t>asics</a:t>
            </a:r>
            <a:endParaRPr b="1" sz="2700">
              <a:solidFill>
                <a:srgbClr val="000000"/>
              </a:solidFill>
            </a:endParaRPr>
          </a:p>
          <a:p>
            <a:pPr indent="0" lvl="0" marL="914400" rtl="0" algn="l">
              <a:spcBef>
                <a:spcPts val="0"/>
              </a:spcBef>
              <a:spcAft>
                <a:spcPts val="0"/>
              </a:spcAft>
              <a:buNone/>
            </a:pPr>
            <a:r>
              <a:t/>
            </a:r>
            <a:endParaRPr sz="1100">
              <a:solidFill>
                <a:srgbClr val="000000"/>
              </a:solidFill>
            </a:endParaRPr>
          </a:p>
          <a:p>
            <a:pPr indent="0" lvl="0" marL="914400" rtl="0" algn="l">
              <a:spcBef>
                <a:spcPts val="0"/>
              </a:spcBef>
              <a:spcAft>
                <a:spcPts val="0"/>
              </a:spcAft>
              <a:buNone/>
            </a:pPr>
            <a:r>
              <a:t/>
            </a:r>
            <a:endParaRPr sz="100">
              <a:solidFill>
                <a:srgbClr val="000000"/>
              </a:solidFill>
            </a:endParaRPr>
          </a:p>
          <a:p>
            <a:pPr indent="-400050" lvl="0" marL="457200" rtl="0" algn="l">
              <a:spcBef>
                <a:spcPts val="0"/>
              </a:spcBef>
              <a:spcAft>
                <a:spcPts val="0"/>
              </a:spcAft>
              <a:buClr>
                <a:srgbClr val="000000"/>
              </a:buClr>
              <a:buSzPts val="2700"/>
              <a:buChar char="●"/>
            </a:pPr>
            <a:r>
              <a:rPr lang="en" sz="2700">
                <a:solidFill>
                  <a:srgbClr val="000000"/>
                </a:solidFill>
              </a:rPr>
              <a:t>Emergency Management During a Pandemic</a:t>
            </a:r>
            <a:endParaRPr sz="2700">
              <a:solidFill>
                <a:srgbClr val="000000"/>
              </a:solidFill>
            </a:endParaRPr>
          </a:p>
          <a:p>
            <a:pPr indent="0" lvl="0" marL="914400" rtl="0" algn="l">
              <a:spcBef>
                <a:spcPts val="0"/>
              </a:spcBef>
              <a:spcAft>
                <a:spcPts val="0"/>
              </a:spcAft>
              <a:buNone/>
            </a:pPr>
            <a:r>
              <a:t/>
            </a:r>
            <a:endParaRPr sz="1200">
              <a:solidFill>
                <a:srgbClr val="000000"/>
              </a:solidFill>
            </a:endParaRPr>
          </a:p>
          <a:p>
            <a:pPr indent="-400050" lvl="0" marL="457200" rtl="0" algn="l">
              <a:spcBef>
                <a:spcPts val="0"/>
              </a:spcBef>
              <a:spcAft>
                <a:spcPts val="0"/>
              </a:spcAft>
              <a:buClr>
                <a:srgbClr val="000000"/>
              </a:buClr>
              <a:buSzPts val="2700"/>
              <a:buChar char="●"/>
            </a:pPr>
            <a:r>
              <a:rPr lang="en" sz="2700">
                <a:solidFill>
                  <a:srgbClr val="000000"/>
                </a:solidFill>
              </a:rPr>
              <a:t>Continuing IL Work During a Pandemic</a:t>
            </a:r>
            <a:endParaRPr sz="2700">
              <a:solidFill>
                <a:srgbClr val="000000"/>
              </a:solidFill>
            </a:endParaRPr>
          </a:p>
          <a:p>
            <a:pPr indent="0" lvl="0" marL="914400" rtl="0" algn="l">
              <a:spcBef>
                <a:spcPts val="0"/>
              </a:spcBef>
              <a:spcAft>
                <a:spcPts val="0"/>
              </a:spcAft>
              <a:buNone/>
            </a:pPr>
            <a:r>
              <a:t/>
            </a:r>
            <a:endParaRPr sz="1300">
              <a:solidFill>
                <a:srgbClr val="000000"/>
              </a:solidFill>
            </a:endParaRPr>
          </a:p>
          <a:p>
            <a:pPr indent="-400050" lvl="0" marL="457200" rtl="0" algn="l">
              <a:spcBef>
                <a:spcPts val="0"/>
              </a:spcBef>
              <a:spcAft>
                <a:spcPts val="0"/>
              </a:spcAft>
              <a:buClr>
                <a:srgbClr val="000000"/>
              </a:buClr>
              <a:buSzPts val="2700"/>
              <a:buChar char="●"/>
            </a:pPr>
            <a:r>
              <a:rPr lang="en" sz="2700">
                <a:solidFill>
                  <a:srgbClr val="000000"/>
                </a:solidFill>
              </a:rPr>
              <a:t>The Hard Truth Staff Need to Know to Prepare</a:t>
            </a:r>
            <a:endParaRPr sz="2700">
              <a:solidFill>
                <a:srgbClr val="000000"/>
              </a:solidFill>
            </a:endParaRPr>
          </a:p>
          <a:p>
            <a:pPr indent="457200" lvl="0" marL="0" rtl="0" algn="l">
              <a:spcBef>
                <a:spcPts val="0"/>
              </a:spcBef>
              <a:spcAft>
                <a:spcPts val="1600"/>
              </a:spcAft>
              <a:buNone/>
            </a:pPr>
            <a:r>
              <a:rPr lang="en"/>
              <a:t> </a:t>
            </a:r>
            <a:endParaRPr/>
          </a:p>
        </p:txBody>
      </p:sp>
      <p:sp>
        <p:nvSpPr>
          <p:cNvPr id="77" name="Google Shape;77;p16"/>
          <p:cNvSpPr txBox="1"/>
          <p:nvPr/>
        </p:nvSpPr>
        <p:spPr>
          <a:xfrm>
            <a:off x="7857075" y="5571075"/>
            <a:ext cx="3000000" cy="3000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78" name="Google Shape;78;p16"/>
          <p:cNvPicPr preferRelativeResize="0"/>
          <p:nvPr/>
        </p:nvPicPr>
        <p:blipFill>
          <a:blip r:embed="rId3">
            <a:alphaModFix/>
          </a:blip>
          <a:stretch>
            <a:fillRect/>
          </a:stretch>
        </p:blipFill>
        <p:spPr>
          <a:xfrm>
            <a:off x="7622850" y="138625"/>
            <a:ext cx="1301848" cy="1304327"/>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6"/>
                                        </p:tgtEl>
                                        <p:attrNameLst>
                                          <p:attrName>style.visibility</p:attrName>
                                        </p:attrNameLst>
                                      </p:cBhvr>
                                      <p:to>
                                        <p:strVal val="visible"/>
                                      </p:to>
                                    </p:set>
                                    <p:animEffect filter="fade" transition="in">
                                      <p:cBhvr>
                                        <p:cTn dur="1000"/>
                                        <p:tgtEl>
                                          <p:spTgt spid="7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8" name="Shape 328"/>
        <p:cNvGrpSpPr/>
        <p:nvPr/>
      </p:nvGrpSpPr>
      <p:grpSpPr>
        <a:xfrm>
          <a:off x="0" y="0"/>
          <a:ext cx="0" cy="0"/>
          <a:chOff x="0" y="0"/>
          <a:chExt cx="0" cy="0"/>
        </a:xfrm>
      </p:grpSpPr>
      <p:sp>
        <p:nvSpPr>
          <p:cNvPr id="329" name="Google Shape;329;p5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3900">
                <a:solidFill>
                  <a:srgbClr val="1155CC"/>
                </a:solidFill>
              </a:rPr>
              <a:t>Civil Rights Laws &amp; Court Decisions </a:t>
            </a:r>
            <a:endParaRPr>
              <a:solidFill>
                <a:srgbClr val="1155CC"/>
              </a:solidFill>
            </a:endParaRPr>
          </a:p>
          <a:p>
            <a:pPr indent="0" lvl="0" marL="0" rtl="0" algn="l">
              <a:spcBef>
                <a:spcPts val="0"/>
              </a:spcBef>
              <a:spcAft>
                <a:spcPts val="0"/>
              </a:spcAft>
              <a:buNone/>
            </a:pPr>
            <a:r>
              <a:t/>
            </a:r>
            <a:endParaRPr/>
          </a:p>
        </p:txBody>
      </p:sp>
      <p:sp>
        <p:nvSpPr>
          <p:cNvPr id="330" name="Google Shape;330;p52"/>
          <p:cNvSpPr txBox="1"/>
          <p:nvPr>
            <p:ph idx="1" type="body"/>
          </p:nvPr>
        </p:nvSpPr>
        <p:spPr>
          <a:xfrm>
            <a:off x="311700" y="923450"/>
            <a:ext cx="8520600" cy="3416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b="1" sz="3100"/>
          </a:p>
          <a:p>
            <a:pPr indent="0" lvl="0" marL="0" rtl="0" algn="ctr">
              <a:lnSpc>
                <a:spcPct val="100000"/>
              </a:lnSpc>
              <a:spcBef>
                <a:spcPts val="1600"/>
              </a:spcBef>
              <a:spcAft>
                <a:spcPts val="0"/>
              </a:spcAft>
              <a:buNone/>
            </a:pPr>
            <a:r>
              <a:rPr b="1" lang="en" sz="3200">
                <a:solidFill>
                  <a:srgbClr val="000000"/>
                </a:solidFill>
              </a:rPr>
              <a:t>Individuals with Disabilities Education Act</a:t>
            </a:r>
            <a:endParaRPr b="1" sz="3200">
              <a:solidFill>
                <a:srgbClr val="000000"/>
              </a:solidFill>
            </a:endParaRPr>
          </a:p>
          <a:p>
            <a:pPr indent="0" lvl="0" marL="0" rtl="0" algn="ctr">
              <a:lnSpc>
                <a:spcPct val="100000"/>
              </a:lnSpc>
              <a:spcBef>
                <a:spcPts val="0"/>
              </a:spcBef>
              <a:spcAft>
                <a:spcPts val="0"/>
              </a:spcAft>
              <a:buNone/>
            </a:pPr>
            <a:r>
              <a:rPr b="1" lang="en" sz="4600">
                <a:solidFill>
                  <a:srgbClr val="000000"/>
                </a:solidFill>
              </a:rPr>
              <a:t>(IDEA)</a:t>
            </a:r>
            <a:endParaRPr b="1" sz="4600">
              <a:solidFill>
                <a:srgbClr val="000000"/>
              </a:solidFill>
            </a:endParaRPr>
          </a:p>
          <a:p>
            <a:pPr indent="0" lvl="0" marL="0" rtl="0" algn="ctr">
              <a:spcBef>
                <a:spcPts val="0"/>
              </a:spcBef>
              <a:spcAft>
                <a:spcPts val="0"/>
              </a:spcAft>
              <a:buClr>
                <a:schemeClr val="dk1"/>
              </a:buClr>
              <a:buSzPts val="1100"/>
              <a:buFont typeface="Arial"/>
              <a:buNone/>
            </a:pPr>
            <a:r>
              <a:t/>
            </a:r>
            <a:endParaRPr sz="3400"/>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pic>
        <p:nvPicPr>
          <p:cNvPr id="331" name="Google Shape;331;p52"/>
          <p:cNvPicPr preferRelativeResize="0"/>
          <p:nvPr/>
        </p:nvPicPr>
        <p:blipFill>
          <a:blip r:embed="rId3">
            <a:alphaModFix/>
          </a:blip>
          <a:stretch>
            <a:fillRect/>
          </a:stretch>
        </p:blipFill>
        <p:spPr>
          <a:xfrm>
            <a:off x="7681050" y="3686775"/>
            <a:ext cx="1301848" cy="1304327"/>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0">
                                            <p:txEl>
                                              <p:pRg end="0" st="0"/>
                                            </p:txEl>
                                          </p:spTgt>
                                        </p:tgtEl>
                                        <p:attrNameLst>
                                          <p:attrName>style.visibility</p:attrName>
                                        </p:attrNameLst>
                                      </p:cBhvr>
                                      <p:to>
                                        <p:strVal val="visible"/>
                                      </p:to>
                                    </p:set>
                                    <p:animEffect filter="fade" transition="in">
                                      <p:cBhvr>
                                        <p:cTn dur="1000"/>
                                        <p:tgtEl>
                                          <p:spTgt spid="330">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0">
                                            <p:txEl>
                                              <p:pRg end="1" st="1"/>
                                            </p:txEl>
                                          </p:spTgt>
                                        </p:tgtEl>
                                        <p:attrNameLst>
                                          <p:attrName>style.visibility</p:attrName>
                                        </p:attrNameLst>
                                      </p:cBhvr>
                                      <p:to>
                                        <p:strVal val="visible"/>
                                      </p:to>
                                    </p:set>
                                    <p:animEffect filter="fade" transition="in">
                                      <p:cBhvr>
                                        <p:cTn dur="1000"/>
                                        <p:tgtEl>
                                          <p:spTgt spid="330">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0">
                                            <p:txEl>
                                              <p:pRg end="2" st="2"/>
                                            </p:txEl>
                                          </p:spTgt>
                                        </p:tgtEl>
                                        <p:attrNameLst>
                                          <p:attrName>style.visibility</p:attrName>
                                        </p:attrNameLst>
                                      </p:cBhvr>
                                      <p:to>
                                        <p:strVal val="visible"/>
                                      </p:to>
                                    </p:set>
                                    <p:animEffect filter="fade" transition="in">
                                      <p:cBhvr>
                                        <p:cTn dur="1000"/>
                                        <p:tgtEl>
                                          <p:spTgt spid="330">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0">
                                            <p:txEl>
                                              <p:pRg end="3" st="3"/>
                                            </p:txEl>
                                          </p:spTgt>
                                        </p:tgtEl>
                                        <p:attrNameLst>
                                          <p:attrName>style.visibility</p:attrName>
                                        </p:attrNameLst>
                                      </p:cBhvr>
                                      <p:to>
                                        <p:strVal val="visible"/>
                                      </p:to>
                                    </p:set>
                                    <p:animEffect filter="fade" transition="in">
                                      <p:cBhvr>
                                        <p:cTn dur="1000"/>
                                        <p:tgtEl>
                                          <p:spTgt spid="330">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0">
                                            <p:txEl>
                                              <p:pRg end="4" st="4"/>
                                            </p:txEl>
                                          </p:spTgt>
                                        </p:tgtEl>
                                        <p:attrNameLst>
                                          <p:attrName>style.visibility</p:attrName>
                                        </p:attrNameLst>
                                      </p:cBhvr>
                                      <p:to>
                                        <p:strVal val="visible"/>
                                      </p:to>
                                    </p:set>
                                    <p:animEffect filter="fade" transition="in">
                                      <p:cBhvr>
                                        <p:cTn dur="1000"/>
                                        <p:tgtEl>
                                          <p:spTgt spid="330">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0">
                                            <p:txEl>
                                              <p:pRg end="5" st="5"/>
                                            </p:txEl>
                                          </p:spTgt>
                                        </p:tgtEl>
                                        <p:attrNameLst>
                                          <p:attrName>style.visibility</p:attrName>
                                        </p:attrNameLst>
                                      </p:cBhvr>
                                      <p:to>
                                        <p:strVal val="visible"/>
                                      </p:to>
                                    </p:set>
                                    <p:animEffect filter="fade" transition="in">
                                      <p:cBhvr>
                                        <p:cTn dur="1000"/>
                                        <p:tgtEl>
                                          <p:spTgt spid="330">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35" name="Shape 335"/>
        <p:cNvGrpSpPr/>
        <p:nvPr/>
      </p:nvGrpSpPr>
      <p:grpSpPr>
        <a:xfrm>
          <a:off x="0" y="0"/>
          <a:ext cx="0" cy="0"/>
          <a:chOff x="0" y="0"/>
          <a:chExt cx="0" cy="0"/>
        </a:xfrm>
      </p:grpSpPr>
      <p:sp>
        <p:nvSpPr>
          <p:cNvPr id="336" name="Google Shape;336;p53"/>
          <p:cNvSpPr txBox="1"/>
          <p:nvPr>
            <p:ph type="title"/>
          </p:nvPr>
        </p:nvSpPr>
        <p:spPr>
          <a:xfrm>
            <a:off x="311700" y="37670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3900">
                <a:solidFill>
                  <a:srgbClr val="1155CC"/>
                </a:solidFill>
              </a:rPr>
              <a:t>Civil Rights Laws &amp; Court Decisions </a:t>
            </a:r>
            <a:endParaRPr>
              <a:solidFill>
                <a:srgbClr val="1155CC"/>
              </a:solidFill>
            </a:endParaRPr>
          </a:p>
          <a:p>
            <a:pPr indent="0" lvl="0" marL="0" rtl="0" algn="l">
              <a:spcBef>
                <a:spcPts val="0"/>
              </a:spcBef>
              <a:spcAft>
                <a:spcPts val="0"/>
              </a:spcAft>
              <a:buNone/>
            </a:pPr>
            <a:r>
              <a:t/>
            </a:r>
            <a:endParaRPr/>
          </a:p>
        </p:txBody>
      </p:sp>
      <p:sp>
        <p:nvSpPr>
          <p:cNvPr id="337" name="Google Shape;337;p53"/>
          <p:cNvSpPr txBox="1"/>
          <p:nvPr>
            <p:ph idx="1" type="body"/>
          </p:nvPr>
        </p:nvSpPr>
        <p:spPr>
          <a:xfrm>
            <a:off x="350750" y="757150"/>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b="1" sz="1900"/>
          </a:p>
          <a:p>
            <a:pPr indent="0" lvl="0" marL="0" rtl="0" algn="ctr">
              <a:lnSpc>
                <a:spcPct val="100000"/>
              </a:lnSpc>
              <a:spcBef>
                <a:spcPts val="1600"/>
              </a:spcBef>
              <a:spcAft>
                <a:spcPts val="0"/>
              </a:spcAft>
              <a:buClr>
                <a:schemeClr val="dk1"/>
              </a:buClr>
              <a:buSzPts val="1100"/>
              <a:buFont typeface="Arial"/>
              <a:buNone/>
            </a:pPr>
            <a:r>
              <a:rPr b="1" lang="en" sz="3800">
                <a:solidFill>
                  <a:srgbClr val="000000"/>
                </a:solidFill>
              </a:rPr>
              <a:t>Other Laws</a:t>
            </a:r>
            <a:endParaRPr b="1" sz="3800">
              <a:solidFill>
                <a:srgbClr val="000000"/>
              </a:solidFill>
            </a:endParaRPr>
          </a:p>
          <a:p>
            <a:pPr indent="0" lvl="0" marL="0" rtl="0" algn="l">
              <a:lnSpc>
                <a:spcPct val="100000"/>
              </a:lnSpc>
              <a:spcBef>
                <a:spcPts val="0"/>
              </a:spcBef>
              <a:spcAft>
                <a:spcPts val="0"/>
              </a:spcAft>
              <a:buClr>
                <a:schemeClr val="dk1"/>
              </a:buClr>
              <a:buSzPts val="1100"/>
              <a:buFont typeface="Arial"/>
              <a:buNone/>
            </a:pPr>
            <a:r>
              <a:t/>
            </a:r>
            <a:endParaRPr sz="900">
              <a:solidFill>
                <a:srgbClr val="000000"/>
              </a:solidFill>
            </a:endParaRPr>
          </a:p>
          <a:p>
            <a:pPr indent="0" lvl="0" marL="0" rtl="0" algn="l">
              <a:lnSpc>
                <a:spcPct val="100000"/>
              </a:lnSpc>
              <a:spcBef>
                <a:spcPts val="0"/>
              </a:spcBef>
              <a:spcAft>
                <a:spcPts val="0"/>
              </a:spcAft>
              <a:buClr>
                <a:schemeClr val="dk1"/>
              </a:buClr>
              <a:buSzPts val="1100"/>
              <a:buFont typeface="Arial"/>
              <a:buNone/>
            </a:pPr>
            <a:r>
              <a:rPr lang="en" sz="2400">
                <a:solidFill>
                  <a:srgbClr val="000000"/>
                </a:solidFill>
              </a:rPr>
              <a:t>Stafford Act</a:t>
            </a:r>
            <a:endParaRPr sz="2400">
              <a:solidFill>
                <a:srgbClr val="000000"/>
              </a:solidFill>
            </a:endParaRPr>
          </a:p>
          <a:p>
            <a:pPr indent="0" lvl="0" marL="0" rtl="0" algn="l">
              <a:lnSpc>
                <a:spcPct val="100000"/>
              </a:lnSpc>
              <a:spcBef>
                <a:spcPts val="0"/>
              </a:spcBef>
              <a:spcAft>
                <a:spcPts val="0"/>
              </a:spcAft>
              <a:buClr>
                <a:schemeClr val="dk1"/>
              </a:buClr>
              <a:buSzPts val="1100"/>
              <a:buFont typeface="Arial"/>
              <a:buNone/>
            </a:pPr>
            <a:r>
              <a:t/>
            </a:r>
            <a:endParaRPr sz="1500">
              <a:solidFill>
                <a:srgbClr val="000000"/>
              </a:solidFill>
            </a:endParaRPr>
          </a:p>
          <a:p>
            <a:pPr indent="-368300" lvl="0" marL="457200" rtl="0" algn="l">
              <a:spcBef>
                <a:spcPts val="0"/>
              </a:spcBef>
              <a:spcAft>
                <a:spcPts val="0"/>
              </a:spcAft>
              <a:buClr>
                <a:srgbClr val="000000"/>
              </a:buClr>
              <a:buSzPts val="2200"/>
              <a:buChar char="●"/>
            </a:pPr>
            <a:r>
              <a:rPr lang="en" sz="2200">
                <a:solidFill>
                  <a:srgbClr val="000000"/>
                </a:solidFill>
                <a:highlight>
                  <a:srgbClr val="FFFFFF"/>
                </a:highlight>
                <a:uFill>
                  <a:noFill/>
                </a:uFill>
                <a:latin typeface="Roboto"/>
                <a:ea typeface="Roboto"/>
                <a:cs typeface="Roboto"/>
                <a:sym typeface="Roboto"/>
                <a:hlinkClick r:id="rId3"/>
              </a:rPr>
              <a:t>Post-Katrina Emergency Management Reform Act</a:t>
            </a:r>
            <a:r>
              <a:rPr lang="en" sz="2200">
                <a:solidFill>
                  <a:srgbClr val="000000"/>
                </a:solidFill>
              </a:rPr>
              <a:t> of 2006    (PKEMRA)</a:t>
            </a:r>
            <a:endParaRPr sz="2200">
              <a:solidFill>
                <a:srgbClr val="000000"/>
              </a:solidFill>
            </a:endParaRPr>
          </a:p>
          <a:p>
            <a:pPr indent="-368300" lvl="0" marL="457200" rtl="0" algn="l">
              <a:spcBef>
                <a:spcPts val="1000"/>
              </a:spcBef>
              <a:spcAft>
                <a:spcPts val="0"/>
              </a:spcAft>
              <a:buClr>
                <a:srgbClr val="000000"/>
              </a:buClr>
              <a:buSzPts val="2200"/>
              <a:buChar char="●"/>
            </a:pPr>
            <a:r>
              <a:rPr lang="en" sz="2200">
                <a:solidFill>
                  <a:srgbClr val="000000"/>
                </a:solidFill>
              </a:rPr>
              <a:t>In</a:t>
            </a:r>
            <a:r>
              <a:rPr lang="en" sz="2400">
                <a:solidFill>
                  <a:srgbClr val="000000"/>
                </a:solidFill>
              </a:rPr>
              <a:t>tegrated Public Alerts and Warnings Systems Act</a:t>
            </a:r>
            <a:endParaRPr sz="2200">
              <a:solidFill>
                <a:srgbClr val="000000"/>
              </a:solidFill>
            </a:endParaRPr>
          </a:p>
          <a:p>
            <a:pPr indent="-368300" lvl="0" marL="457200" rtl="0" algn="l">
              <a:spcBef>
                <a:spcPts val="1000"/>
              </a:spcBef>
              <a:spcAft>
                <a:spcPts val="0"/>
              </a:spcAft>
              <a:buClr>
                <a:srgbClr val="000000"/>
              </a:buClr>
              <a:buSzPts val="2200"/>
              <a:buChar char="●"/>
            </a:pPr>
            <a:r>
              <a:rPr lang="en" sz="2400">
                <a:solidFill>
                  <a:srgbClr val="000000"/>
                </a:solidFill>
              </a:rPr>
              <a:t>Fair Housing Amendments Act</a:t>
            </a:r>
            <a:endParaRPr sz="2200">
              <a:solidFill>
                <a:srgbClr val="000000"/>
              </a:solidFill>
            </a:endParaRPr>
          </a:p>
          <a:p>
            <a:pPr indent="0" lvl="0" marL="0" rtl="0" algn="l">
              <a:spcBef>
                <a:spcPts val="1000"/>
              </a:spcBef>
              <a:spcAft>
                <a:spcPts val="0"/>
              </a:spcAft>
              <a:buNone/>
            </a:pPr>
            <a:r>
              <a:t/>
            </a:r>
            <a:endParaRPr/>
          </a:p>
          <a:p>
            <a:pPr indent="0" lvl="0" marL="0" rtl="0" algn="l">
              <a:spcBef>
                <a:spcPts val="1600"/>
              </a:spcBef>
              <a:spcAft>
                <a:spcPts val="1600"/>
              </a:spcAft>
              <a:buNone/>
            </a:pPr>
            <a:r>
              <a:t/>
            </a:r>
            <a:endParaRPr/>
          </a:p>
        </p:txBody>
      </p:sp>
      <p:pic>
        <p:nvPicPr>
          <p:cNvPr id="338" name="Google Shape;338;p53"/>
          <p:cNvPicPr preferRelativeResize="0"/>
          <p:nvPr/>
        </p:nvPicPr>
        <p:blipFill>
          <a:blip r:embed="rId4">
            <a:alphaModFix/>
          </a:blip>
          <a:stretch>
            <a:fillRect/>
          </a:stretch>
        </p:blipFill>
        <p:spPr>
          <a:xfrm>
            <a:off x="7681050" y="3686775"/>
            <a:ext cx="1301848" cy="1304327"/>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7">
                                            <p:txEl>
                                              <p:pRg end="0" st="0"/>
                                            </p:txEl>
                                          </p:spTgt>
                                        </p:tgtEl>
                                        <p:attrNameLst>
                                          <p:attrName>style.visibility</p:attrName>
                                        </p:attrNameLst>
                                      </p:cBhvr>
                                      <p:to>
                                        <p:strVal val="visible"/>
                                      </p:to>
                                    </p:set>
                                    <p:animEffect filter="fade" transition="in">
                                      <p:cBhvr>
                                        <p:cTn dur="1000"/>
                                        <p:tgtEl>
                                          <p:spTgt spid="33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7">
                                            <p:txEl>
                                              <p:pRg end="1" st="1"/>
                                            </p:txEl>
                                          </p:spTgt>
                                        </p:tgtEl>
                                        <p:attrNameLst>
                                          <p:attrName>style.visibility</p:attrName>
                                        </p:attrNameLst>
                                      </p:cBhvr>
                                      <p:to>
                                        <p:strVal val="visible"/>
                                      </p:to>
                                    </p:set>
                                    <p:animEffect filter="fade" transition="in">
                                      <p:cBhvr>
                                        <p:cTn dur="1000"/>
                                        <p:tgtEl>
                                          <p:spTgt spid="33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7">
                                            <p:txEl>
                                              <p:pRg end="2" st="2"/>
                                            </p:txEl>
                                          </p:spTgt>
                                        </p:tgtEl>
                                        <p:attrNameLst>
                                          <p:attrName>style.visibility</p:attrName>
                                        </p:attrNameLst>
                                      </p:cBhvr>
                                      <p:to>
                                        <p:strVal val="visible"/>
                                      </p:to>
                                    </p:set>
                                    <p:animEffect filter="fade" transition="in">
                                      <p:cBhvr>
                                        <p:cTn dur="1000"/>
                                        <p:tgtEl>
                                          <p:spTgt spid="33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7">
                                            <p:txEl>
                                              <p:pRg end="3" st="3"/>
                                            </p:txEl>
                                          </p:spTgt>
                                        </p:tgtEl>
                                        <p:attrNameLst>
                                          <p:attrName>style.visibility</p:attrName>
                                        </p:attrNameLst>
                                      </p:cBhvr>
                                      <p:to>
                                        <p:strVal val="visible"/>
                                      </p:to>
                                    </p:set>
                                    <p:animEffect filter="fade" transition="in">
                                      <p:cBhvr>
                                        <p:cTn dur="1000"/>
                                        <p:tgtEl>
                                          <p:spTgt spid="337">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7">
                                            <p:txEl>
                                              <p:pRg end="4" st="4"/>
                                            </p:txEl>
                                          </p:spTgt>
                                        </p:tgtEl>
                                        <p:attrNameLst>
                                          <p:attrName>style.visibility</p:attrName>
                                        </p:attrNameLst>
                                      </p:cBhvr>
                                      <p:to>
                                        <p:strVal val="visible"/>
                                      </p:to>
                                    </p:set>
                                    <p:animEffect filter="fade" transition="in">
                                      <p:cBhvr>
                                        <p:cTn dur="1000"/>
                                        <p:tgtEl>
                                          <p:spTgt spid="337">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7">
                                            <p:txEl>
                                              <p:pRg end="5" st="5"/>
                                            </p:txEl>
                                          </p:spTgt>
                                        </p:tgtEl>
                                        <p:attrNameLst>
                                          <p:attrName>style.visibility</p:attrName>
                                        </p:attrNameLst>
                                      </p:cBhvr>
                                      <p:to>
                                        <p:strVal val="visible"/>
                                      </p:to>
                                    </p:set>
                                    <p:animEffect filter="fade" transition="in">
                                      <p:cBhvr>
                                        <p:cTn dur="1000"/>
                                        <p:tgtEl>
                                          <p:spTgt spid="337">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7">
                                            <p:txEl>
                                              <p:pRg end="6" st="6"/>
                                            </p:txEl>
                                          </p:spTgt>
                                        </p:tgtEl>
                                        <p:attrNameLst>
                                          <p:attrName>style.visibility</p:attrName>
                                        </p:attrNameLst>
                                      </p:cBhvr>
                                      <p:to>
                                        <p:strVal val="visible"/>
                                      </p:to>
                                    </p:set>
                                    <p:animEffect filter="fade" transition="in">
                                      <p:cBhvr>
                                        <p:cTn dur="1000"/>
                                        <p:tgtEl>
                                          <p:spTgt spid="337">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7">
                                            <p:txEl>
                                              <p:pRg end="7" st="7"/>
                                            </p:txEl>
                                          </p:spTgt>
                                        </p:tgtEl>
                                        <p:attrNameLst>
                                          <p:attrName>style.visibility</p:attrName>
                                        </p:attrNameLst>
                                      </p:cBhvr>
                                      <p:to>
                                        <p:strVal val="visible"/>
                                      </p:to>
                                    </p:set>
                                    <p:animEffect filter="fade" transition="in">
                                      <p:cBhvr>
                                        <p:cTn dur="1000"/>
                                        <p:tgtEl>
                                          <p:spTgt spid="337">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7">
                                            <p:txEl>
                                              <p:pRg end="8" st="8"/>
                                            </p:txEl>
                                          </p:spTgt>
                                        </p:tgtEl>
                                        <p:attrNameLst>
                                          <p:attrName>style.visibility</p:attrName>
                                        </p:attrNameLst>
                                      </p:cBhvr>
                                      <p:to>
                                        <p:strVal val="visible"/>
                                      </p:to>
                                    </p:set>
                                    <p:animEffect filter="fade" transition="in">
                                      <p:cBhvr>
                                        <p:cTn dur="1000"/>
                                        <p:tgtEl>
                                          <p:spTgt spid="337">
                                            <p:txEl>
                                              <p:pRg end="8" st="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7">
                                            <p:txEl>
                                              <p:pRg end="9" st="9"/>
                                            </p:txEl>
                                          </p:spTgt>
                                        </p:tgtEl>
                                        <p:attrNameLst>
                                          <p:attrName>style.visibility</p:attrName>
                                        </p:attrNameLst>
                                      </p:cBhvr>
                                      <p:to>
                                        <p:strVal val="visible"/>
                                      </p:to>
                                    </p:set>
                                    <p:animEffect filter="fade" transition="in">
                                      <p:cBhvr>
                                        <p:cTn dur="1000"/>
                                        <p:tgtEl>
                                          <p:spTgt spid="337">
                                            <p:txEl>
                                              <p:pRg end="9" st="9"/>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42" name="Shape 342"/>
        <p:cNvGrpSpPr/>
        <p:nvPr/>
      </p:nvGrpSpPr>
      <p:grpSpPr>
        <a:xfrm>
          <a:off x="0" y="0"/>
          <a:ext cx="0" cy="0"/>
          <a:chOff x="0" y="0"/>
          <a:chExt cx="0" cy="0"/>
        </a:xfrm>
      </p:grpSpPr>
      <p:sp>
        <p:nvSpPr>
          <p:cNvPr id="343" name="Google Shape;343;p54"/>
          <p:cNvSpPr txBox="1"/>
          <p:nvPr>
            <p:ph type="title"/>
          </p:nvPr>
        </p:nvSpPr>
        <p:spPr>
          <a:xfrm>
            <a:off x="311700" y="5278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4700">
                <a:solidFill>
                  <a:srgbClr val="1155CC"/>
                </a:solidFill>
              </a:rPr>
              <a:t>Civil Rights Obligations</a:t>
            </a:r>
            <a:endParaRPr sz="4700">
              <a:solidFill>
                <a:srgbClr val="1155CC"/>
              </a:solidFill>
            </a:endParaRPr>
          </a:p>
        </p:txBody>
      </p:sp>
      <p:sp>
        <p:nvSpPr>
          <p:cNvPr id="344" name="Google Shape;344;p54"/>
          <p:cNvSpPr txBox="1"/>
          <p:nvPr>
            <p:ph idx="1" type="body"/>
          </p:nvPr>
        </p:nvSpPr>
        <p:spPr>
          <a:xfrm>
            <a:off x="311700" y="1188925"/>
            <a:ext cx="8520600" cy="3416400"/>
          </a:xfrm>
          <a:prstGeom prst="rect">
            <a:avLst/>
          </a:prstGeom>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b="1" sz="3500"/>
          </a:p>
          <a:p>
            <a:pPr indent="0" lvl="0" marL="0" rtl="0" algn="ctr">
              <a:lnSpc>
                <a:spcPct val="100000"/>
              </a:lnSpc>
              <a:spcBef>
                <a:spcPts val="1600"/>
              </a:spcBef>
              <a:spcAft>
                <a:spcPts val="0"/>
              </a:spcAft>
              <a:buNone/>
            </a:pPr>
            <a:r>
              <a:rPr b="1" lang="en" sz="3600">
                <a:solidFill>
                  <a:srgbClr val="000000"/>
                </a:solidFill>
              </a:rPr>
              <a:t>Civil </a:t>
            </a:r>
            <a:r>
              <a:rPr b="1" lang="en" sz="3600">
                <a:solidFill>
                  <a:srgbClr val="000000"/>
                </a:solidFill>
              </a:rPr>
              <a:t>Rights</a:t>
            </a:r>
            <a:r>
              <a:rPr b="1" lang="en" sz="3600">
                <a:solidFill>
                  <a:srgbClr val="000000"/>
                </a:solidFill>
              </a:rPr>
              <a:t> of people with </a:t>
            </a:r>
            <a:r>
              <a:rPr b="1" lang="en" sz="3600">
                <a:solidFill>
                  <a:srgbClr val="000000"/>
                </a:solidFill>
              </a:rPr>
              <a:t>disabilities</a:t>
            </a:r>
            <a:r>
              <a:rPr b="1" lang="en" sz="3600">
                <a:solidFill>
                  <a:srgbClr val="000000"/>
                </a:solidFill>
              </a:rPr>
              <a:t> </a:t>
            </a:r>
            <a:endParaRPr b="1" sz="3600">
              <a:solidFill>
                <a:srgbClr val="000000"/>
              </a:solidFill>
            </a:endParaRPr>
          </a:p>
          <a:p>
            <a:pPr indent="0" lvl="0" marL="0" rtl="0" algn="ctr">
              <a:lnSpc>
                <a:spcPct val="100000"/>
              </a:lnSpc>
              <a:spcBef>
                <a:spcPts val="0"/>
              </a:spcBef>
              <a:spcAft>
                <a:spcPts val="0"/>
              </a:spcAft>
              <a:buNone/>
            </a:pPr>
            <a:r>
              <a:rPr b="1" lang="en" sz="3600">
                <a:solidFill>
                  <a:srgbClr val="000000"/>
                </a:solidFill>
              </a:rPr>
              <a:t>are NEVER suspended,</a:t>
            </a:r>
            <a:endParaRPr b="1" sz="3600">
              <a:solidFill>
                <a:srgbClr val="000000"/>
              </a:solidFill>
            </a:endParaRPr>
          </a:p>
          <a:p>
            <a:pPr indent="0" lvl="0" marL="0" rtl="0" algn="ctr">
              <a:lnSpc>
                <a:spcPct val="100000"/>
              </a:lnSpc>
              <a:spcBef>
                <a:spcPts val="0"/>
              </a:spcBef>
              <a:spcAft>
                <a:spcPts val="0"/>
              </a:spcAft>
              <a:buNone/>
            </a:pPr>
            <a:r>
              <a:rPr b="1" lang="en" sz="3600">
                <a:solidFill>
                  <a:srgbClr val="000000"/>
                </a:solidFill>
              </a:rPr>
              <a:t>including during disasters!</a:t>
            </a:r>
            <a:endParaRPr b="1" sz="3600">
              <a:solidFill>
                <a:srgbClr val="000000"/>
              </a:solidFill>
            </a:endParaRPr>
          </a:p>
          <a:p>
            <a:pPr indent="0" lvl="0" marL="0" rtl="0" algn="l">
              <a:spcBef>
                <a:spcPts val="0"/>
              </a:spcBef>
              <a:spcAft>
                <a:spcPts val="1600"/>
              </a:spcAft>
              <a:buNone/>
            </a:pPr>
            <a:r>
              <a:t/>
            </a:r>
            <a:endParaRPr sz="1900">
              <a:solidFill>
                <a:srgbClr val="000000"/>
              </a:solidFill>
            </a:endParaRPr>
          </a:p>
        </p:txBody>
      </p:sp>
      <p:pic>
        <p:nvPicPr>
          <p:cNvPr id="345" name="Google Shape;345;p54"/>
          <p:cNvPicPr preferRelativeResize="0"/>
          <p:nvPr/>
        </p:nvPicPr>
        <p:blipFill>
          <a:blip r:embed="rId3">
            <a:alphaModFix/>
          </a:blip>
          <a:stretch>
            <a:fillRect/>
          </a:stretch>
        </p:blipFill>
        <p:spPr>
          <a:xfrm>
            <a:off x="7681050" y="3686775"/>
            <a:ext cx="1301848" cy="1304327"/>
          </a:xfrm>
          <a:prstGeom prst="rect">
            <a:avLst/>
          </a:prstGeom>
          <a:noFill/>
          <a:ln>
            <a:noFill/>
          </a:ln>
        </p:spPr>
      </p:pic>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49" name="Shape 349"/>
        <p:cNvGrpSpPr/>
        <p:nvPr/>
      </p:nvGrpSpPr>
      <p:grpSpPr>
        <a:xfrm>
          <a:off x="0" y="0"/>
          <a:ext cx="0" cy="0"/>
          <a:chOff x="0" y="0"/>
          <a:chExt cx="0" cy="0"/>
        </a:xfrm>
      </p:grpSpPr>
      <p:sp>
        <p:nvSpPr>
          <p:cNvPr id="350" name="Google Shape;350;p55"/>
          <p:cNvSpPr txBox="1"/>
          <p:nvPr>
            <p:ph type="title"/>
          </p:nvPr>
        </p:nvSpPr>
        <p:spPr>
          <a:xfrm>
            <a:off x="243375" y="1858050"/>
            <a:ext cx="8520600" cy="84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3800">
                <a:solidFill>
                  <a:srgbClr val="1155CC"/>
                </a:solidFill>
              </a:rPr>
              <a:t>Equal Access to Emergency and</a:t>
            </a:r>
            <a:endParaRPr sz="3800">
              <a:solidFill>
                <a:srgbClr val="1155CC"/>
              </a:solidFill>
            </a:endParaRPr>
          </a:p>
          <a:p>
            <a:pPr indent="0" lvl="0" marL="0" rtl="0" algn="ctr">
              <a:spcBef>
                <a:spcPts val="0"/>
              </a:spcBef>
              <a:spcAft>
                <a:spcPts val="0"/>
              </a:spcAft>
              <a:buClr>
                <a:schemeClr val="dk1"/>
              </a:buClr>
              <a:buSzPts val="1100"/>
              <a:buFont typeface="Arial"/>
              <a:buNone/>
            </a:pPr>
            <a:r>
              <a:rPr lang="en" sz="3800">
                <a:solidFill>
                  <a:srgbClr val="1155CC"/>
                </a:solidFill>
              </a:rPr>
              <a:t>Disaster-Related Programs &amp; Services</a:t>
            </a:r>
            <a:endParaRPr sz="4200"/>
          </a:p>
        </p:txBody>
      </p:sp>
      <p:pic>
        <p:nvPicPr>
          <p:cNvPr id="351" name="Google Shape;351;p55"/>
          <p:cNvPicPr preferRelativeResize="0"/>
          <p:nvPr/>
        </p:nvPicPr>
        <p:blipFill>
          <a:blip r:embed="rId3">
            <a:alphaModFix/>
          </a:blip>
          <a:stretch>
            <a:fillRect/>
          </a:stretch>
        </p:blipFill>
        <p:spPr>
          <a:xfrm>
            <a:off x="3921075" y="3486600"/>
            <a:ext cx="1301848" cy="1304327"/>
          </a:xfrm>
          <a:prstGeom prst="rect">
            <a:avLst/>
          </a:prstGeom>
          <a:noFill/>
          <a:ln>
            <a:noFill/>
          </a:ln>
        </p:spPr>
      </p:pic>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55" name="Shape 355"/>
        <p:cNvGrpSpPr/>
        <p:nvPr/>
      </p:nvGrpSpPr>
      <p:grpSpPr>
        <a:xfrm>
          <a:off x="0" y="0"/>
          <a:ext cx="0" cy="0"/>
          <a:chOff x="0" y="0"/>
          <a:chExt cx="0" cy="0"/>
        </a:xfrm>
      </p:grpSpPr>
      <p:sp>
        <p:nvSpPr>
          <p:cNvPr id="356" name="Google Shape;356;p56"/>
          <p:cNvSpPr txBox="1"/>
          <p:nvPr>
            <p:ph type="title"/>
          </p:nvPr>
        </p:nvSpPr>
        <p:spPr>
          <a:xfrm>
            <a:off x="146400" y="445025"/>
            <a:ext cx="86859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700">
                <a:solidFill>
                  <a:srgbClr val="1155CC"/>
                </a:solidFill>
              </a:rPr>
              <a:t>Equal Access to Disaster-Related Programs &amp; Services</a:t>
            </a:r>
            <a:endParaRPr sz="2700">
              <a:solidFill>
                <a:srgbClr val="1155CC"/>
              </a:solidFill>
            </a:endParaRPr>
          </a:p>
        </p:txBody>
      </p:sp>
      <p:sp>
        <p:nvSpPr>
          <p:cNvPr id="357" name="Google Shape;357;p5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t/>
            </a:r>
            <a:endParaRPr b="1" sz="1100">
              <a:solidFill>
                <a:srgbClr val="000000"/>
              </a:solidFill>
            </a:endParaRPr>
          </a:p>
          <a:p>
            <a:pPr indent="0" lvl="0" marL="0" rtl="0" algn="l">
              <a:lnSpc>
                <a:spcPct val="115000"/>
              </a:lnSpc>
              <a:spcBef>
                <a:spcPts val="1600"/>
              </a:spcBef>
              <a:spcAft>
                <a:spcPts val="0"/>
              </a:spcAft>
              <a:buNone/>
            </a:pPr>
            <a:r>
              <a:rPr b="1" lang="en" sz="3400">
                <a:solidFill>
                  <a:srgbClr val="000000"/>
                </a:solidFill>
              </a:rPr>
              <a:t>Disaster-related programs and services:</a:t>
            </a:r>
            <a:endParaRPr b="1" sz="3400">
              <a:solidFill>
                <a:srgbClr val="000000"/>
              </a:solidFill>
            </a:endParaRPr>
          </a:p>
          <a:p>
            <a:pPr indent="0" lvl="0" marL="0" rtl="0" algn="l">
              <a:lnSpc>
                <a:spcPct val="115000"/>
              </a:lnSpc>
              <a:spcBef>
                <a:spcPts val="1600"/>
              </a:spcBef>
              <a:spcAft>
                <a:spcPts val="0"/>
              </a:spcAft>
              <a:buNone/>
            </a:pPr>
            <a:r>
              <a:t/>
            </a:r>
            <a:endParaRPr sz="100">
              <a:solidFill>
                <a:srgbClr val="000000"/>
              </a:solidFill>
            </a:endParaRPr>
          </a:p>
          <a:p>
            <a:pPr indent="0" lvl="0" marL="0" rtl="0" algn="ctr">
              <a:lnSpc>
                <a:spcPct val="115000"/>
              </a:lnSpc>
              <a:spcBef>
                <a:spcPts val="1600"/>
              </a:spcBef>
              <a:spcAft>
                <a:spcPts val="0"/>
              </a:spcAft>
              <a:buNone/>
            </a:pPr>
            <a:r>
              <a:rPr lang="en" sz="3400">
                <a:solidFill>
                  <a:srgbClr val="000000"/>
                </a:solidFill>
              </a:rPr>
              <a:t>Must not discriminate against   </a:t>
            </a:r>
            <a:endParaRPr sz="3400">
              <a:solidFill>
                <a:srgbClr val="000000"/>
              </a:solidFill>
            </a:endParaRPr>
          </a:p>
          <a:p>
            <a:pPr indent="0" lvl="0" marL="0" rtl="0" algn="ctr">
              <a:lnSpc>
                <a:spcPct val="100000"/>
              </a:lnSpc>
              <a:spcBef>
                <a:spcPts val="0"/>
              </a:spcBef>
              <a:spcAft>
                <a:spcPts val="0"/>
              </a:spcAft>
              <a:buNone/>
            </a:pPr>
            <a:r>
              <a:rPr lang="en" sz="3400">
                <a:solidFill>
                  <a:srgbClr val="000000"/>
                </a:solidFill>
              </a:rPr>
              <a:t>people with disabilities</a:t>
            </a:r>
            <a:r>
              <a:rPr lang="en" sz="3000">
                <a:solidFill>
                  <a:srgbClr val="000000"/>
                </a:solidFill>
              </a:rPr>
              <a:t> </a:t>
            </a:r>
            <a:endParaRPr sz="3000">
              <a:solidFill>
                <a:srgbClr val="000000"/>
              </a:solidFill>
            </a:endParaRPr>
          </a:p>
          <a:p>
            <a:pPr indent="0" lvl="0" marL="457200" rtl="0" algn="l">
              <a:spcBef>
                <a:spcPts val="0"/>
              </a:spcBef>
              <a:spcAft>
                <a:spcPts val="0"/>
              </a:spcAft>
              <a:buNone/>
            </a:pPr>
            <a:r>
              <a:t/>
            </a:r>
            <a:endParaRPr/>
          </a:p>
          <a:p>
            <a:pPr indent="0" lvl="0" marL="914400" rtl="0" algn="l">
              <a:spcBef>
                <a:spcPts val="1600"/>
              </a:spcBef>
              <a:spcAft>
                <a:spcPts val="0"/>
              </a:spcAft>
              <a:buNone/>
            </a:pPr>
            <a:r>
              <a:t/>
            </a:r>
            <a:endParaRPr/>
          </a:p>
          <a:p>
            <a:pPr indent="0" lvl="0" marL="914400" rtl="0" algn="l">
              <a:spcBef>
                <a:spcPts val="1600"/>
              </a:spcBef>
              <a:spcAft>
                <a:spcPts val="1600"/>
              </a:spcAft>
              <a:buNone/>
            </a:pPr>
            <a:r>
              <a:t/>
            </a:r>
            <a:endParaRPr/>
          </a:p>
        </p:txBody>
      </p:sp>
      <p:pic>
        <p:nvPicPr>
          <p:cNvPr id="358" name="Google Shape;358;p56"/>
          <p:cNvPicPr preferRelativeResize="0"/>
          <p:nvPr/>
        </p:nvPicPr>
        <p:blipFill>
          <a:blip r:embed="rId3">
            <a:alphaModFix/>
          </a:blip>
          <a:stretch>
            <a:fillRect/>
          </a:stretch>
        </p:blipFill>
        <p:spPr>
          <a:xfrm>
            <a:off x="7681050" y="3686775"/>
            <a:ext cx="1301848" cy="1304327"/>
          </a:xfrm>
          <a:prstGeom prst="rect">
            <a:avLst/>
          </a:prstGeom>
          <a:noFill/>
          <a:ln>
            <a:noFill/>
          </a:ln>
        </p:spPr>
      </p:pic>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62" name="Shape 362"/>
        <p:cNvGrpSpPr/>
        <p:nvPr/>
      </p:nvGrpSpPr>
      <p:grpSpPr>
        <a:xfrm>
          <a:off x="0" y="0"/>
          <a:ext cx="0" cy="0"/>
          <a:chOff x="0" y="0"/>
          <a:chExt cx="0" cy="0"/>
        </a:xfrm>
      </p:grpSpPr>
      <p:sp>
        <p:nvSpPr>
          <p:cNvPr id="363" name="Google Shape;363;p57"/>
          <p:cNvSpPr txBox="1"/>
          <p:nvPr>
            <p:ph type="title"/>
          </p:nvPr>
        </p:nvSpPr>
        <p:spPr>
          <a:xfrm>
            <a:off x="199500" y="454800"/>
            <a:ext cx="8745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1155CC"/>
                </a:solidFill>
              </a:rPr>
              <a:t>Access to Emergency &amp; Disaster-Related Programs &amp; Services</a:t>
            </a:r>
            <a:endParaRPr sz="2400">
              <a:solidFill>
                <a:srgbClr val="1155CC"/>
              </a:solidFill>
            </a:endParaRPr>
          </a:p>
        </p:txBody>
      </p:sp>
      <p:sp>
        <p:nvSpPr>
          <p:cNvPr id="364" name="Google Shape;364;p5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200">
                <a:solidFill>
                  <a:srgbClr val="000000"/>
                </a:solidFill>
              </a:rPr>
              <a:t>Programs and services must  </a:t>
            </a:r>
            <a:endParaRPr b="1" sz="2200">
              <a:solidFill>
                <a:srgbClr val="000000"/>
              </a:solidFill>
            </a:endParaRPr>
          </a:p>
          <a:p>
            <a:pPr indent="-368300" lvl="0" marL="457200" rtl="0" algn="l">
              <a:spcBef>
                <a:spcPts val="1600"/>
              </a:spcBef>
              <a:spcAft>
                <a:spcPts val="0"/>
              </a:spcAft>
              <a:buClr>
                <a:srgbClr val="000000"/>
              </a:buClr>
              <a:buSzPts val="2200"/>
              <a:buChar char="●"/>
            </a:pPr>
            <a:r>
              <a:rPr lang="en" sz="2200">
                <a:solidFill>
                  <a:srgbClr val="000000"/>
                </a:solidFill>
              </a:rPr>
              <a:t>Be p</a:t>
            </a:r>
            <a:r>
              <a:rPr lang="en" sz="2200">
                <a:solidFill>
                  <a:srgbClr val="000000"/>
                </a:solidFill>
              </a:rPr>
              <a:t>hysically accessible including</a:t>
            </a:r>
            <a:endParaRPr sz="2200">
              <a:solidFill>
                <a:srgbClr val="000000"/>
              </a:solidFill>
            </a:endParaRPr>
          </a:p>
          <a:p>
            <a:pPr indent="-368300" lvl="1" marL="914400" rtl="0" algn="l">
              <a:spcBef>
                <a:spcPts val="0"/>
              </a:spcBef>
              <a:spcAft>
                <a:spcPts val="0"/>
              </a:spcAft>
              <a:buClr>
                <a:srgbClr val="000000"/>
              </a:buClr>
              <a:buSzPts val="2200"/>
              <a:buChar char="○"/>
            </a:pPr>
            <a:r>
              <a:rPr lang="en" sz="2200">
                <a:solidFill>
                  <a:srgbClr val="000000"/>
                </a:solidFill>
              </a:rPr>
              <a:t>Shelters</a:t>
            </a:r>
            <a:endParaRPr sz="2200">
              <a:solidFill>
                <a:srgbClr val="000000"/>
              </a:solidFill>
            </a:endParaRPr>
          </a:p>
          <a:p>
            <a:pPr indent="-368300" lvl="1" marL="914400" rtl="0" algn="l">
              <a:spcBef>
                <a:spcPts val="0"/>
              </a:spcBef>
              <a:spcAft>
                <a:spcPts val="0"/>
              </a:spcAft>
              <a:buClr>
                <a:srgbClr val="000000"/>
              </a:buClr>
              <a:buSzPts val="2200"/>
              <a:buChar char="○"/>
            </a:pPr>
            <a:r>
              <a:rPr lang="en" sz="2200">
                <a:solidFill>
                  <a:srgbClr val="000000"/>
                </a:solidFill>
              </a:rPr>
              <a:t>Disaster</a:t>
            </a:r>
            <a:r>
              <a:rPr lang="en" sz="2200">
                <a:solidFill>
                  <a:srgbClr val="000000"/>
                </a:solidFill>
              </a:rPr>
              <a:t> Recovery Centers</a:t>
            </a:r>
            <a:endParaRPr sz="2200">
              <a:solidFill>
                <a:srgbClr val="000000"/>
              </a:solidFill>
            </a:endParaRPr>
          </a:p>
          <a:p>
            <a:pPr indent="-368300" lvl="1" marL="914400" rtl="0" algn="l">
              <a:spcBef>
                <a:spcPts val="0"/>
              </a:spcBef>
              <a:spcAft>
                <a:spcPts val="0"/>
              </a:spcAft>
              <a:buClr>
                <a:srgbClr val="000000"/>
              </a:buClr>
              <a:buSzPts val="2200"/>
              <a:buChar char="○"/>
            </a:pPr>
            <a:r>
              <a:rPr lang="en" sz="2200">
                <a:solidFill>
                  <a:srgbClr val="000000"/>
                </a:solidFill>
              </a:rPr>
              <a:t>Transportation</a:t>
            </a:r>
            <a:endParaRPr sz="2200">
              <a:solidFill>
                <a:srgbClr val="000000"/>
              </a:solidFill>
            </a:endParaRPr>
          </a:p>
          <a:p>
            <a:pPr indent="-368300" lvl="1" marL="914400" rtl="0" algn="l">
              <a:spcBef>
                <a:spcPts val="0"/>
              </a:spcBef>
              <a:spcAft>
                <a:spcPts val="0"/>
              </a:spcAft>
              <a:buClr>
                <a:srgbClr val="000000"/>
              </a:buClr>
              <a:buSzPts val="2200"/>
              <a:buChar char="○"/>
            </a:pPr>
            <a:r>
              <a:rPr lang="en" sz="2200">
                <a:solidFill>
                  <a:srgbClr val="000000"/>
                </a:solidFill>
              </a:rPr>
              <a:t>Exercises</a:t>
            </a:r>
            <a:endParaRPr sz="2200">
              <a:solidFill>
                <a:srgbClr val="000000"/>
              </a:solidFill>
            </a:endParaRPr>
          </a:p>
          <a:p>
            <a:pPr indent="-368300" lvl="1" marL="914400" rtl="0" algn="l">
              <a:spcBef>
                <a:spcPts val="0"/>
              </a:spcBef>
              <a:spcAft>
                <a:spcPts val="0"/>
              </a:spcAft>
              <a:buClr>
                <a:srgbClr val="000000"/>
              </a:buClr>
              <a:buSzPts val="2200"/>
              <a:buChar char="○"/>
            </a:pPr>
            <a:r>
              <a:rPr lang="en" sz="2200">
                <a:solidFill>
                  <a:srgbClr val="000000"/>
                </a:solidFill>
              </a:rPr>
              <a:t>Planning meetings</a:t>
            </a:r>
            <a:endParaRPr sz="2200">
              <a:solidFill>
                <a:srgbClr val="000000"/>
              </a:solidFill>
            </a:endParaRPr>
          </a:p>
          <a:p>
            <a:pPr indent="0" lvl="0" marL="914400" rtl="0" algn="l">
              <a:spcBef>
                <a:spcPts val="1600"/>
              </a:spcBef>
              <a:spcAft>
                <a:spcPts val="0"/>
              </a:spcAft>
              <a:buNone/>
            </a:pPr>
            <a:r>
              <a:t/>
            </a:r>
            <a:endParaRPr sz="1400"/>
          </a:p>
          <a:p>
            <a:pPr indent="0" lvl="0" marL="914400" rtl="0" algn="l">
              <a:spcBef>
                <a:spcPts val="1600"/>
              </a:spcBef>
              <a:spcAft>
                <a:spcPts val="1600"/>
              </a:spcAft>
              <a:buNone/>
            </a:pPr>
            <a:r>
              <a:t/>
            </a:r>
            <a:endParaRPr sz="1400"/>
          </a:p>
        </p:txBody>
      </p:sp>
      <p:pic>
        <p:nvPicPr>
          <p:cNvPr id="365" name="Google Shape;365;p57"/>
          <p:cNvPicPr preferRelativeResize="0"/>
          <p:nvPr/>
        </p:nvPicPr>
        <p:blipFill>
          <a:blip r:embed="rId3">
            <a:alphaModFix/>
          </a:blip>
          <a:stretch>
            <a:fillRect/>
          </a:stretch>
        </p:blipFill>
        <p:spPr>
          <a:xfrm>
            <a:off x="7681050" y="3686775"/>
            <a:ext cx="1301848" cy="1304327"/>
          </a:xfrm>
          <a:prstGeom prst="rect">
            <a:avLst/>
          </a:prstGeom>
          <a:noFill/>
          <a:ln>
            <a:noFill/>
          </a:ln>
        </p:spPr>
      </p:pic>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69" name="Shape 369"/>
        <p:cNvGrpSpPr/>
        <p:nvPr/>
      </p:nvGrpSpPr>
      <p:grpSpPr>
        <a:xfrm>
          <a:off x="0" y="0"/>
          <a:ext cx="0" cy="0"/>
          <a:chOff x="0" y="0"/>
          <a:chExt cx="0" cy="0"/>
        </a:xfrm>
      </p:grpSpPr>
      <p:sp>
        <p:nvSpPr>
          <p:cNvPr id="370" name="Google Shape;370;p58"/>
          <p:cNvSpPr txBox="1"/>
          <p:nvPr>
            <p:ph type="title"/>
          </p:nvPr>
        </p:nvSpPr>
        <p:spPr>
          <a:xfrm>
            <a:off x="224475" y="445025"/>
            <a:ext cx="8823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2400">
                <a:solidFill>
                  <a:srgbClr val="1155CC"/>
                </a:solidFill>
              </a:rPr>
              <a:t>Access to Emergency &amp; Disaster-Related Programs &amp; Services</a:t>
            </a:r>
            <a:endParaRPr sz="2400">
              <a:solidFill>
                <a:srgbClr val="1155CC"/>
              </a:solidFill>
            </a:endParaRPr>
          </a:p>
          <a:p>
            <a:pPr indent="0" lvl="0" marL="0" rtl="0" algn="l">
              <a:spcBef>
                <a:spcPts val="0"/>
              </a:spcBef>
              <a:spcAft>
                <a:spcPts val="0"/>
              </a:spcAft>
              <a:buNone/>
            </a:pPr>
            <a:r>
              <a:t/>
            </a:r>
            <a:endParaRPr/>
          </a:p>
        </p:txBody>
      </p:sp>
      <p:sp>
        <p:nvSpPr>
          <p:cNvPr id="371" name="Google Shape;371;p5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200">
                <a:solidFill>
                  <a:schemeClr val="dk1"/>
                </a:solidFill>
              </a:rPr>
              <a:t>Programs and services must  </a:t>
            </a:r>
            <a:endParaRPr sz="2200">
              <a:solidFill>
                <a:schemeClr val="dk1"/>
              </a:solidFill>
            </a:endParaRPr>
          </a:p>
          <a:p>
            <a:pPr indent="-387350" lvl="0" marL="457200" rtl="0" algn="l">
              <a:spcBef>
                <a:spcPts val="1600"/>
              </a:spcBef>
              <a:spcAft>
                <a:spcPts val="0"/>
              </a:spcAft>
              <a:buClr>
                <a:schemeClr val="dk1"/>
              </a:buClr>
              <a:buSzPts val="2500"/>
              <a:buChar char="●"/>
            </a:pPr>
            <a:r>
              <a:rPr lang="en" sz="2500">
                <a:solidFill>
                  <a:schemeClr val="dk1"/>
                </a:solidFill>
              </a:rPr>
              <a:t>Provide equally effective communication including using</a:t>
            </a:r>
            <a:endParaRPr sz="2500">
              <a:solidFill>
                <a:schemeClr val="dk1"/>
              </a:solidFill>
            </a:endParaRPr>
          </a:p>
          <a:p>
            <a:pPr indent="-361950" lvl="1" marL="914400" rtl="0" algn="l">
              <a:spcBef>
                <a:spcPts val="0"/>
              </a:spcBef>
              <a:spcAft>
                <a:spcPts val="0"/>
              </a:spcAft>
              <a:buClr>
                <a:schemeClr val="dk1"/>
              </a:buClr>
              <a:buSzPts val="2100"/>
              <a:buChar char="○"/>
            </a:pPr>
            <a:r>
              <a:rPr lang="en" sz="2100">
                <a:solidFill>
                  <a:schemeClr val="dk1"/>
                </a:solidFill>
              </a:rPr>
              <a:t>Sign-language including tactile interpreters </a:t>
            </a:r>
            <a:endParaRPr sz="2100">
              <a:solidFill>
                <a:schemeClr val="dk1"/>
              </a:solidFill>
            </a:endParaRPr>
          </a:p>
          <a:p>
            <a:pPr indent="-361950" lvl="1" marL="914400" rtl="0" algn="l">
              <a:spcBef>
                <a:spcPts val="0"/>
              </a:spcBef>
              <a:spcAft>
                <a:spcPts val="0"/>
              </a:spcAft>
              <a:buClr>
                <a:schemeClr val="dk1"/>
              </a:buClr>
              <a:buSzPts val="2100"/>
              <a:buChar char="○"/>
            </a:pPr>
            <a:r>
              <a:rPr lang="en" sz="2100">
                <a:solidFill>
                  <a:schemeClr val="dk1"/>
                </a:solidFill>
              </a:rPr>
              <a:t>Video Relay Interpreting (VRI) </a:t>
            </a:r>
            <a:endParaRPr sz="2100">
              <a:solidFill>
                <a:schemeClr val="dk1"/>
              </a:solidFill>
            </a:endParaRPr>
          </a:p>
          <a:p>
            <a:pPr indent="-361950" lvl="1" marL="914400" rtl="0" algn="l">
              <a:spcBef>
                <a:spcPts val="0"/>
              </a:spcBef>
              <a:spcAft>
                <a:spcPts val="0"/>
              </a:spcAft>
              <a:buClr>
                <a:schemeClr val="dk1"/>
              </a:buClr>
              <a:buSzPts val="2100"/>
              <a:buChar char="○"/>
            </a:pPr>
            <a:r>
              <a:rPr lang="en" sz="2100">
                <a:solidFill>
                  <a:schemeClr val="dk1"/>
                </a:solidFill>
              </a:rPr>
              <a:t>Electronic material that is Section 508 compliant </a:t>
            </a:r>
            <a:endParaRPr sz="2100">
              <a:solidFill>
                <a:schemeClr val="dk1"/>
              </a:solidFill>
            </a:endParaRPr>
          </a:p>
          <a:p>
            <a:pPr indent="-361950" lvl="1" marL="914400" rtl="0" algn="l">
              <a:spcBef>
                <a:spcPts val="0"/>
              </a:spcBef>
              <a:spcAft>
                <a:spcPts val="0"/>
              </a:spcAft>
              <a:buClr>
                <a:schemeClr val="dk1"/>
              </a:buClr>
              <a:buSzPts val="2100"/>
              <a:buChar char="○"/>
            </a:pPr>
            <a:r>
              <a:rPr lang="en" sz="2100">
                <a:solidFill>
                  <a:schemeClr val="dk1"/>
                </a:solidFill>
              </a:rPr>
              <a:t>Large Print </a:t>
            </a:r>
            <a:endParaRPr sz="2100">
              <a:solidFill>
                <a:schemeClr val="dk1"/>
              </a:solidFill>
            </a:endParaRPr>
          </a:p>
          <a:p>
            <a:pPr indent="-361950" lvl="1" marL="914400" rtl="0" algn="l">
              <a:spcBef>
                <a:spcPts val="0"/>
              </a:spcBef>
              <a:spcAft>
                <a:spcPts val="0"/>
              </a:spcAft>
              <a:buClr>
                <a:schemeClr val="dk1"/>
              </a:buClr>
              <a:buSzPts val="2100"/>
              <a:buChar char="○"/>
            </a:pPr>
            <a:r>
              <a:rPr lang="en" sz="2100">
                <a:solidFill>
                  <a:schemeClr val="dk1"/>
                </a:solidFill>
              </a:rPr>
              <a:t>Plain language and pictograms </a:t>
            </a:r>
            <a:endParaRPr sz="2100">
              <a:solidFill>
                <a:schemeClr val="dk1"/>
              </a:solidFill>
            </a:endParaRPr>
          </a:p>
          <a:p>
            <a:pPr indent="0" lvl="0" marL="0" rtl="0" algn="l">
              <a:spcBef>
                <a:spcPts val="1600"/>
              </a:spcBef>
              <a:spcAft>
                <a:spcPts val="0"/>
              </a:spcAft>
              <a:buNone/>
            </a:pPr>
            <a:r>
              <a:t/>
            </a:r>
            <a:endParaRPr sz="1800">
              <a:solidFill>
                <a:schemeClr val="dk1"/>
              </a:solidFill>
            </a:endParaRPr>
          </a:p>
          <a:p>
            <a:pPr indent="0" lvl="0" marL="0" rtl="0" algn="l">
              <a:spcBef>
                <a:spcPts val="1600"/>
              </a:spcBef>
              <a:spcAft>
                <a:spcPts val="1600"/>
              </a:spcAft>
              <a:buNone/>
            </a:pPr>
            <a:r>
              <a:t/>
            </a:r>
            <a:endParaRPr/>
          </a:p>
        </p:txBody>
      </p:sp>
      <p:pic>
        <p:nvPicPr>
          <p:cNvPr id="372" name="Google Shape;372;p58"/>
          <p:cNvPicPr preferRelativeResize="0"/>
          <p:nvPr/>
        </p:nvPicPr>
        <p:blipFill>
          <a:blip r:embed="rId3">
            <a:alphaModFix/>
          </a:blip>
          <a:stretch>
            <a:fillRect/>
          </a:stretch>
        </p:blipFill>
        <p:spPr>
          <a:xfrm>
            <a:off x="7681050" y="3686775"/>
            <a:ext cx="1301848" cy="1304327"/>
          </a:xfrm>
          <a:prstGeom prst="rect">
            <a:avLst/>
          </a:prstGeom>
          <a:noFill/>
          <a:ln>
            <a:noFill/>
          </a:ln>
        </p:spPr>
      </p:pic>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76" name="Shape 376"/>
        <p:cNvGrpSpPr/>
        <p:nvPr/>
      </p:nvGrpSpPr>
      <p:grpSpPr>
        <a:xfrm>
          <a:off x="0" y="0"/>
          <a:ext cx="0" cy="0"/>
          <a:chOff x="0" y="0"/>
          <a:chExt cx="0" cy="0"/>
        </a:xfrm>
      </p:grpSpPr>
      <p:sp>
        <p:nvSpPr>
          <p:cNvPr id="377" name="Google Shape;377;p59"/>
          <p:cNvSpPr txBox="1"/>
          <p:nvPr>
            <p:ph type="title"/>
          </p:nvPr>
        </p:nvSpPr>
        <p:spPr>
          <a:xfrm>
            <a:off x="92100" y="396200"/>
            <a:ext cx="89598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1155CC"/>
                </a:solidFill>
              </a:rPr>
              <a:t>Equal Access to </a:t>
            </a:r>
            <a:r>
              <a:rPr lang="en">
                <a:solidFill>
                  <a:srgbClr val="1155CC"/>
                </a:solidFill>
              </a:rPr>
              <a:t>Disaster Related Programs &amp; </a:t>
            </a:r>
            <a:r>
              <a:rPr lang="en">
                <a:solidFill>
                  <a:srgbClr val="1155CC"/>
                </a:solidFill>
              </a:rPr>
              <a:t>Services</a:t>
            </a:r>
            <a:endParaRPr>
              <a:solidFill>
                <a:srgbClr val="1155CC"/>
              </a:solidFill>
            </a:endParaRPr>
          </a:p>
        </p:txBody>
      </p:sp>
      <p:sp>
        <p:nvSpPr>
          <p:cNvPr id="378" name="Google Shape;378;p5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3200">
                <a:solidFill>
                  <a:srgbClr val="000000"/>
                </a:solidFill>
              </a:rPr>
              <a:t>Notification</a:t>
            </a:r>
            <a:endParaRPr b="1" sz="3200">
              <a:solidFill>
                <a:srgbClr val="000000"/>
              </a:solidFill>
            </a:endParaRPr>
          </a:p>
          <a:p>
            <a:pPr indent="-393700" lvl="0" marL="457200" rtl="0" algn="l">
              <a:lnSpc>
                <a:spcPct val="100000"/>
              </a:lnSpc>
              <a:spcBef>
                <a:spcPts val="1600"/>
              </a:spcBef>
              <a:spcAft>
                <a:spcPts val="0"/>
              </a:spcAft>
              <a:buClr>
                <a:srgbClr val="000000"/>
              </a:buClr>
              <a:buSzPts val="2600"/>
              <a:buChar char="●"/>
            </a:pPr>
            <a:r>
              <a:rPr lang="en" sz="2600">
                <a:solidFill>
                  <a:srgbClr val="000000"/>
                </a:solidFill>
              </a:rPr>
              <a:t>Notifications</a:t>
            </a:r>
            <a:r>
              <a:rPr lang="en" sz="2600">
                <a:solidFill>
                  <a:srgbClr val="000000"/>
                </a:solidFill>
              </a:rPr>
              <a:t> </a:t>
            </a:r>
            <a:r>
              <a:rPr b="1" lang="en" sz="2600">
                <a:solidFill>
                  <a:srgbClr val="000000"/>
                </a:solidFill>
              </a:rPr>
              <a:t>should</a:t>
            </a:r>
            <a:r>
              <a:rPr lang="en" sz="2600">
                <a:solidFill>
                  <a:srgbClr val="000000"/>
                </a:solidFill>
              </a:rPr>
              <a:t> be ASL interpreted and </a:t>
            </a:r>
            <a:r>
              <a:rPr b="1" lang="en" sz="2600">
                <a:solidFill>
                  <a:srgbClr val="000000"/>
                </a:solidFill>
              </a:rPr>
              <a:t>must</a:t>
            </a:r>
            <a:r>
              <a:rPr lang="en" sz="2600">
                <a:solidFill>
                  <a:srgbClr val="000000"/>
                </a:solidFill>
              </a:rPr>
              <a:t> be </a:t>
            </a:r>
            <a:r>
              <a:rPr lang="en" sz="2600">
                <a:solidFill>
                  <a:srgbClr val="000000"/>
                </a:solidFill>
              </a:rPr>
              <a:t>captioned</a:t>
            </a:r>
            <a:endParaRPr sz="2600">
              <a:solidFill>
                <a:srgbClr val="000000"/>
              </a:solidFill>
            </a:endParaRPr>
          </a:p>
          <a:p>
            <a:pPr indent="-393700" lvl="0" marL="457200" rtl="0" algn="l">
              <a:lnSpc>
                <a:spcPct val="150000"/>
              </a:lnSpc>
              <a:spcBef>
                <a:spcPts val="1000"/>
              </a:spcBef>
              <a:spcAft>
                <a:spcPts val="0"/>
              </a:spcAft>
              <a:buClr>
                <a:srgbClr val="000000"/>
              </a:buClr>
              <a:buSzPts val="2600"/>
              <a:buChar char="●"/>
            </a:pPr>
            <a:r>
              <a:rPr lang="en" sz="2600">
                <a:solidFill>
                  <a:srgbClr val="000000"/>
                </a:solidFill>
              </a:rPr>
              <a:t>Alternatives to door knocks must be used</a:t>
            </a:r>
            <a:endParaRPr sz="2600">
              <a:solidFill>
                <a:srgbClr val="000000"/>
              </a:solidFill>
            </a:endParaRPr>
          </a:p>
          <a:p>
            <a:pPr indent="-393700" lvl="0" marL="457200" rtl="0" algn="l">
              <a:lnSpc>
                <a:spcPct val="150000"/>
              </a:lnSpc>
              <a:spcBef>
                <a:spcPts val="1000"/>
              </a:spcBef>
              <a:spcAft>
                <a:spcPts val="0"/>
              </a:spcAft>
              <a:buClr>
                <a:srgbClr val="000000"/>
              </a:buClr>
              <a:buSzPts val="2600"/>
              <a:buChar char="●"/>
            </a:pPr>
            <a:r>
              <a:rPr lang="en" sz="2600">
                <a:solidFill>
                  <a:srgbClr val="000000"/>
                </a:solidFill>
              </a:rPr>
              <a:t>Maps must be accessible</a:t>
            </a:r>
            <a:endParaRPr sz="2600">
              <a:solidFill>
                <a:srgbClr val="000000"/>
              </a:solidFill>
            </a:endParaRPr>
          </a:p>
          <a:p>
            <a:pPr indent="0" lvl="0" marL="457200" rtl="0" algn="l">
              <a:lnSpc>
                <a:spcPct val="150000"/>
              </a:lnSpc>
              <a:spcBef>
                <a:spcPts val="1000"/>
              </a:spcBef>
              <a:spcAft>
                <a:spcPts val="0"/>
              </a:spcAft>
              <a:buNone/>
            </a:pPr>
            <a:r>
              <a:t/>
            </a:r>
            <a:endParaRPr sz="2800">
              <a:solidFill>
                <a:srgbClr val="000000"/>
              </a:solidFill>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1600"/>
              </a:spcAft>
              <a:buClr>
                <a:schemeClr val="dk1"/>
              </a:buClr>
              <a:buSzPts val="1100"/>
              <a:buFont typeface="Arial"/>
              <a:buNone/>
            </a:pPr>
            <a:r>
              <a:t/>
            </a:r>
            <a:endParaRPr/>
          </a:p>
        </p:txBody>
      </p:sp>
      <p:pic>
        <p:nvPicPr>
          <p:cNvPr id="379" name="Google Shape;379;p59"/>
          <p:cNvPicPr preferRelativeResize="0"/>
          <p:nvPr/>
        </p:nvPicPr>
        <p:blipFill>
          <a:blip r:embed="rId3">
            <a:alphaModFix/>
          </a:blip>
          <a:stretch>
            <a:fillRect/>
          </a:stretch>
        </p:blipFill>
        <p:spPr>
          <a:xfrm>
            <a:off x="7681050" y="3686775"/>
            <a:ext cx="1301848" cy="1304327"/>
          </a:xfrm>
          <a:prstGeom prst="rect">
            <a:avLst/>
          </a:prstGeom>
          <a:noFill/>
          <a:ln>
            <a:noFill/>
          </a:ln>
        </p:spPr>
      </p:pic>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83" name="Shape 383"/>
        <p:cNvGrpSpPr/>
        <p:nvPr/>
      </p:nvGrpSpPr>
      <p:grpSpPr>
        <a:xfrm>
          <a:off x="0" y="0"/>
          <a:ext cx="0" cy="0"/>
          <a:chOff x="0" y="0"/>
          <a:chExt cx="0" cy="0"/>
        </a:xfrm>
      </p:grpSpPr>
      <p:sp>
        <p:nvSpPr>
          <p:cNvPr id="384" name="Google Shape;384;p60"/>
          <p:cNvSpPr txBox="1"/>
          <p:nvPr>
            <p:ph type="title"/>
          </p:nvPr>
        </p:nvSpPr>
        <p:spPr>
          <a:xfrm>
            <a:off x="185450" y="445025"/>
            <a:ext cx="8823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700">
                <a:solidFill>
                  <a:srgbClr val="1155CC"/>
                </a:solidFill>
              </a:rPr>
              <a:t>Equal Access to </a:t>
            </a:r>
            <a:r>
              <a:rPr lang="en" sz="2700">
                <a:solidFill>
                  <a:srgbClr val="1155CC"/>
                </a:solidFill>
              </a:rPr>
              <a:t>Disaster Related Programs &amp; Services </a:t>
            </a:r>
            <a:endParaRPr sz="2700">
              <a:solidFill>
                <a:srgbClr val="1155CC"/>
              </a:solidFill>
            </a:endParaRPr>
          </a:p>
        </p:txBody>
      </p:sp>
      <p:sp>
        <p:nvSpPr>
          <p:cNvPr id="385" name="Google Shape;385;p60"/>
          <p:cNvSpPr txBox="1"/>
          <p:nvPr>
            <p:ph idx="1" type="body"/>
          </p:nvPr>
        </p:nvSpPr>
        <p:spPr>
          <a:xfrm>
            <a:off x="546575" y="114042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3100">
                <a:solidFill>
                  <a:srgbClr val="000000"/>
                </a:solidFill>
              </a:rPr>
              <a:t>Evacuation</a:t>
            </a:r>
            <a:endParaRPr b="1" sz="3100">
              <a:solidFill>
                <a:srgbClr val="000000"/>
              </a:solidFill>
            </a:endParaRPr>
          </a:p>
          <a:p>
            <a:pPr indent="-412750" lvl="0" marL="457200" rtl="0" algn="l">
              <a:spcBef>
                <a:spcPts val="1600"/>
              </a:spcBef>
              <a:spcAft>
                <a:spcPts val="0"/>
              </a:spcAft>
              <a:buClr>
                <a:srgbClr val="000000"/>
              </a:buClr>
              <a:buSzPts val="2900"/>
              <a:buChar char="●"/>
            </a:pPr>
            <a:r>
              <a:rPr lang="en" sz="2900">
                <a:solidFill>
                  <a:srgbClr val="000000"/>
                </a:solidFill>
              </a:rPr>
              <a:t>Building evacuation</a:t>
            </a:r>
            <a:endParaRPr sz="2900">
              <a:solidFill>
                <a:srgbClr val="000000"/>
              </a:solidFill>
            </a:endParaRPr>
          </a:p>
          <a:p>
            <a:pPr indent="-412750" lvl="0" marL="457200" rtl="0" algn="l">
              <a:spcBef>
                <a:spcPts val="1000"/>
              </a:spcBef>
              <a:spcAft>
                <a:spcPts val="0"/>
              </a:spcAft>
              <a:buClr>
                <a:srgbClr val="000000"/>
              </a:buClr>
              <a:buSzPts val="2900"/>
              <a:buChar char="●"/>
            </a:pPr>
            <a:r>
              <a:rPr lang="en" sz="2900">
                <a:solidFill>
                  <a:srgbClr val="000000"/>
                </a:solidFill>
              </a:rPr>
              <a:t>Geographic</a:t>
            </a:r>
            <a:r>
              <a:rPr lang="en" sz="2900">
                <a:solidFill>
                  <a:srgbClr val="000000"/>
                </a:solidFill>
              </a:rPr>
              <a:t> area evacuation</a:t>
            </a:r>
            <a:endParaRPr sz="2900">
              <a:solidFill>
                <a:srgbClr val="000000"/>
              </a:solidFill>
            </a:endParaRPr>
          </a:p>
          <a:p>
            <a:pPr indent="0" lvl="0" marL="0" rtl="0" algn="l">
              <a:spcBef>
                <a:spcPts val="10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1600"/>
              </a:spcAft>
              <a:buClr>
                <a:schemeClr val="dk1"/>
              </a:buClr>
              <a:buSzPts val="1100"/>
              <a:buFont typeface="Arial"/>
              <a:buNone/>
            </a:pPr>
            <a:r>
              <a:t/>
            </a:r>
            <a:endParaRPr/>
          </a:p>
        </p:txBody>
      </p:sp>
      <p:pic>
        <p:nvPicPr>
          <p:cNvPr id="386" name="Google Shape;386;p60"/>
          <p:cNvPicPr preferRelativeResize="0"/>
          <p:nvPr/>
        </p:nvPicPr>
        <p:blipFill>
          <a:blip r:embed="rId3">
            <a:alphaModFix/>
          </a:blip>
          <a:stretch>
            <a:fillRect/>
          </a:stretch>
        </p:blipFill>
        <p:spPr>
          <a:xfrm>
            <a:off x="7681050" y="3686775"/>
            <a:ext cx="1301848" cy="1304327"/>
          </a:xfrm>
          <a:prstGeom prst="rect">
            <a:avLst/>
          </a:prstGeom>
          <a:noFill/>
          <a:ln>
            <a:noFill/>
          </a:ln>
        </p:spPr>
      </p:pic>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90" name="Shape 390"/>
        <p:cNvGrpSpPr/>
        <p:nvPr/>
      </p:nvGrpSpPr>
      <p:grpSpPr>
        <a:xfrm>
          <a:off x="0" y="0"/>
          <a:ext cx="0" cy="0"/>
          <a:chOff x="0" y="0"/>
          <a:chExt cx="0" cy="0"/>
        </a:xfrm>
      </p:grpSpPr>
      <p:sp>
        <p:nvSpPr>
          <p:cNvPr id="391" name="Google Shape;391;p61"/>
          <p:cNvSpPr txBox="1"/>
          <p:nvPr>
            <p:ph type="title"/>
          </p:nvPr>
        </p:nvSpPr>
        <p:spPr>
          <a:xfrm>
            <a:off x="154575" y="445025"/>
            <a:ext cx="89211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1155CC"/>
                </a:solidFill>
              </a:rPr>
              <a:t>Equal Access to </a:t>
            </a:r>
            <a:r>
              <a:rPr lang="en">
                <a:solidFill>
                  <a:srgbClr val="1155CC"/>
                </a:solidFill>
              </a:rPr>
              <a:t>Disaster Related Programs &amp; Services </a:t>
            </a:r>
            <a:endParaRPr>
              <a:solidFill>
                <a:srgbClr val="1155CC"/>
              </a:solidFill>
            </a:endParaRPr>
          </a:p>
          <a:p>
            <a:pPr indent="0" lvl="0" marL="0" rtl="0" algn="l">
              <a:spcBef>
                <a:spcPts val="0"/>
              </a:spcBef>
              <a:spcAft>
                <a:spcPts val="0"/>
              </a:spcAft>
              <a:buClr>
                <a:schemeClr val="dk1"/>
              </a:buClr>
              <a:buSzPts val="1100"/>
              <a:buFont typeface="Arial"/>
              <a:buNone/>
            </a:pPr>
            <a:r>
              <a:t/>
            </a:r>
            <a:endParaRPr/>
          </a:p>
        </p:txBody>
      </p:sp>
      <p:sp>
        <p:nvSpPr>
          <p:cNvPr id="392" name="Google Shape;392;p61"/>
          <p:cNvSpPr txBox="1"/>
          <p:nvPr>
            <p:ph idx="1" type="body"/>
          </p:nvPr>
        </p:nvSpPr>
        <p:spPr>
          <a:xfrm>
            <a:off x="154575" y="1093375"/>
            <a:ext cx="8677800" cy="39507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2800">
                <a:solidFill>
                  <a:srgbClr val="000000"/>
                </a:solidFill>
              </a:rPr>
              <a:t>Sheltering</a:t>
            </a:r>
            <a:endParaRPr b="1" sz="2800">
              <a:solidFill>
                <a:srgbClr val="000000"/>
              </a:solidFill>
            </a:endParaRPr>
          </a:p>
          <a:p>
            <a:pPr indent="0" lvl="0" marL="0" rtl="0" algn="l">
              <a:lnSpc>
                <a:spcPct val="100000"/>
              </a:lnSpc>
              <a:spcBef>
                <a:spcPts val="0"/>
              </a:spcBef>
              <a:spcAft>
                <a:spcPts val="0"/>
              </a:spcAft>
              <a:buNone/>
            </a:pPr>
            <a:r>
              <a:t/>
            </a:r>
            <a:endParaRPr b="1" sz="800">
              <a:solidFill>
                <a:srgbClr val="000000"/>
              </a:solidFill>
            </a:endParaRPr>
          </a:p>
          <a:p>
            <a:pPr indent="0" lvl="0" marL="0" rtl="0" algn="l">
              <a:lnSpc>
                <a:spcPct val="100000"/>
              </a:lnSpc>
              <a:spcBef>
                <a:spcPts val="0"/>
              </a:spcBef>
              <a:spcAft>
                <a:spcPts val="0"/>
              </a:spcAft>
              <a:buNone/>
            </a:pPr>
            <a:r>
              <a:rPr b="1" lang="en" sz="1900">
                <a:solidFill>
                  <a:srgbClr val="000000"/>
                </a:solidFill>
              </a:rPr>
              <a:t>There must be physical accessibility and equally effective communication throughout. </a:t>
            </a:r>
            <a:endParaRPr b="1" sz="2300">
              <a:solidFill>
                <a:srgbClr val="000000"/>
              </a:solidFill>
            </a:endParaRPr>
          </a:p>
          <a:p>
            <a:pPr indent="0" lvl="0" marL="0" rtl="0" algn="l">
              <a:lnSpc>
                <a:spcPct val="100000"/>
              </a:lnSpc>
              <a:spcBef>
                <a:spcPts val="0"/>
              </a:spcBef>
              <a:spcAft>
                <a:spcPts val="0"/>
              </a:spcAft>
              <a:buNone/>
            </a:pPr>
            <a:r>
              <a:t/>
            </a:r>
            <a:endParaRPr b="1" sz="1100">
              <a:solidFill>
                <a:srgbClr val="000000"/>
              </a:solidFill>
            </a:endParaRPr>
          </a:p>
          <a:p>
            <a:pPr indent="-368300" lvl="0" marL="457200" marR="0" rtl="0" algn="l">
              <a:lnSpc>
                <a:spcPct val="100000"/>
              </a:lnSpc>
              <a:spcBef>
                <a:spcPts val="0"/>
              </a:spcBef>
              <a:spcAft>
                <a:spcPts val="0"/>
              </a:spcAft>
              <a:buClr>
                <a:srgbClr val="000000"/>
              </a:buClr>
              <a:buSzPts val="2200"/>
              <a:buChar char="●"/>
            </a:pPr>
            <a:r>
              <a:rPr lang="en" sz="2200">
                <a:solidFill>
                  <a:srgbClr val="000000"/>
                </a:solidFill>
              </a:rPr>
              <a:t>Includes ADA compliant path of travel, toilets and shower, cots, registration and all spaces </a:t>
            </a:r>
            <a:endParaRPr sz="2200">
              <a:solidFill>
                <a:srgbClr val="000000"/>
              </a:solidFill>
            </a:endParaRPr>
          </a:p>
          <a:p>
            <a:pPr indent="-368300" lvl="0" marL="457200" marR="0" rtl="0" algn="l">
              <a:lnSpc>
                <a:spcPct val="100000"/>
              </a:lnSpc>
              <a:spcBef>
                <a:spcPts val="1000"/>
              </a:spcBef>
              <a:spcAft>
                <a:spcPts val="0"/>
              </a:spcAft>
              <a:buClr>
                <a:srgbClr val="000000"/>
              </a:buClr>
              <a:buSzPts val="2200"/>
              <a:buChar char="●"/>
            </a:pPr>
            <a:r>
              <a:rPr lang="en" sz="2200">
                <a:solidFill>
                  <a:srgbClr val="000000"/>
                </a:solidFill>
              </a:rPr>
              <a:t>Equally effective communication must be provided</a:t>
            </a:r>
            <a:endParaRPr sz="2200">
              <a:solidFill>
                <a:srgbClr val="000000"/>
              </a:solidFill>
            </a:endParaRPr>
          </a:p>
          <a:p>
            <a:pPr indent="-368300" lvl="1" marL="1371600" marR="0" rtl="0" algn="l">
              <a:lnSpc>
                <a:spcPct val="100000"/>
              </a:lnSpc>
              <a:spcBef>
                <a:spcPts val="1000"/>
              </a:spcBef>
              <a:spcAft>
                <a:spcPts val="0"/>
              </a:spcAft>
              <a:buClr>
                <a:srgbClr val="000000"/>
              </a:buClr>
              <a:buSzPts val="2200"/>
              <a:buChar char="○"/>
            </a:pPr>
            <a:r>
              <a:rPr lang="en" sz="2200">
                <a:solidFill>
                  <a:srgbClr val="000000"/>
                </a:solidFill>
              </a:rPr>
              <a:t>Relay/on-site Interpreters, print material in multiple formats, signage alternatives, announcements, </a:t>
            </a:r>
            <a:endParaRPr sz="2200">
              <a:solidFill>
                <a:srgbClr val="000000"/>
              </a:solidFill>
            </a:endParaRPr>
          </a:p>
          <a:p>
            <a:pPr indent="0" lvl="0" marL="0" marR="0" rtl="0" algn="l">
              <a:lnSpc>
                <a:spcPct val="100000"/>
              </a:lnSpc>
              <a:spcBef>
                <a:spcPts val="1000"/>
              </a:spcBef>
              <a:spcAft>
                <a:spcPts val="0"/>
              </a:spcAft>
              <a:buNone/>
            </a:pPr>
            <a:r>
              <a:rPr lang="en" sz="1100" u="sng">
                <a:solidFill>
                  <a:schemeClr val="hlink"/>
                </a:solidFill>
                <a:hlinkClick r:id="rId3"/>
              </a:rPr>
              <a:t>https://www.fema.gov/pdf/emergency/disasterhousing/ADA_ShelterRequirements.pdf</a:t>
            </a:r>
            <a:endParaRPr sz="2400">
              <a:solidFill>
                <a:srgbClr val="000000"/>
              </a:solidFill>
            </a:endParaRPr>
          </a:p>
          <a:p>
            <a:pPr indent="0" lvl="0" marL="914400" marR="0" rtl="0" algn="l">
              <a:lnSpc>
                <a:spcPct val="115000"/>
              </a:lnSpc>
              <a:spcBef>
                <a:spcPts val="1000"/>
              </a:spcBef>
              <a:spcAft>
                <a:spcPts val="1600"/>
              </a:spcAft>
              <a:buNone/>
            </a:pPr>
            <a:r>
              <a:t/>
            </a:r>
            <a:endParaRPr sz="2600"/>
          </a:p>
        </p:txBody>
      </p:sp>
      <p:pic>
        <p:nvPicPr>
          <p:cNvPr id="393" name="Google Shape;393;p61"/>
          <p:cNvPicPr preferRelativeResize="0"/>
          <p:nvPr/>
        </p:nvPicPr>
        <p:blipFill>
          <a:blip r:embed="rId4">
            <a:alphaModFix/>
          </a:blip>
          <a:stretch>
            <a:fillRect/>
          </a:stretch>
        </p:blipFill>
        <p:spPr>
          <a:xfrm>
            <a:off x="7842150" y="3839175"/>
            <a:ext cx="1301848" cy="1304327"/>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2" name="Shape 82"/>
        <p:cNvGrpSpPr/>
        <p:nvPr/>
      </p:nvGrpSpPr>
      <p:grpSpPr>
        <a:xfrm>
          <a:off x="0" y="0"/>
          <a:ext cx="0" cy="0"/>
          <a:chOff x="0" y="0"/>
          <a:chExt cx="0" cy="0"/>
        </a:xfrm>
      </p:grpSpPr>
      <p:sp>
        <p:nvSpPr>
          <p:cNvPr id="83" name="Google Shape;83;p17"/>
          <p:cNvSpPr txBox="1"/>
          <p:nvPr>
            <p:ph type="title"/>
          </p:nvPr>
        </p:nvSpPr>
        <p:spPr>
          <a:xfrm>
            <a:off x="311700" y="22547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5500">
                <a:solidFill>
                  <a:srgbClr val="1155CC"/>
                </a:solidFill>
              </a:rPr>
              <a:t>Community Resilience</a:t>
            </a:r>
            <a:endParaRPr sz="5500">
              <a:solidFill>
                <a:srgbClr val="1155CC"/>
              </a:solidFill>
            </a:endParaRPr>
          </a:p>
        </p:txBody>
      </p:sp>
      <p:sp>
        <p:nvSpPr>
          <p:cNvPr id="84" name="Google Shape;84;p17"/>
          <p:cNvSpPr txBox="1"/>
          <p:nvPr>
            <p:ph idx="1" type="body"/>
          </p:nvPr>
        </p:nvSpPr>
        <p:spPr>
          <a:xfrm>
            <a:off x="433775" y="1163550"/>
            <a:ext cx="8520600" cy="3817500"/>
          </a:xfrm>
          <a:prstGeom prst="rect">
            <a:avLst/>
          </a:prstGeom>
        </p:spPr>
        <p:txBody>
          <a:bodyPr anchorCtr="0" anchor="t" bIns="91425" lIns="91425" spcFirstLastPara="1" rIns="91425" wrap="square" tIns="91425">
            <a:noAutofit/>
          </a:bodyPr>
          <a:lstStyle/>
          <a:p>
            <a:pPr indent="0" lvl="0" marL="0" rtl="0" algn="just">
              <a:lnSpc>
                <a:spcPct val="100000"/>
              </a:lnSpc>
              <a:spcBef>
                <a:spcPts val="1900"/>
              </a:spcBef>
              <a:spcAft>
                <a:spcPts val="0"/>
              </a:spcAft>
              <a:buNone/>
            </a:pPr>
            <a:r>
              <a:rPr b="1" lang="en" sz="3050">
                <a:solidFill>
                  <a:srgbClr val="000000"/>
                </a:solidFill>
                <a:highlight>
                  <a:srgbClr val="FFFFFF"/>
                </a:highlight>
              </a:rPr>
              <a:t>Ability to Bounce Back</a:t>
            </a:r>
            <a:endParaRPr b="1" sz="3050">
              <a:solidFill>
                <a:srgbClr val="000000"/>
              </a:solidFill>
              <a:highlight>
                <a:srgbClr val="FFFFFF"/>
              </a:highlight>
            </a:endParaRPr>
          </a:p>
          <a:p>
            <a:pPr indent="-422275" lvl="0" marL="457200" rtl="0" algn="just">
              <a:lnSpc>
                <a:spcPct val="100000"/>
              </a:lnSpc>
              <a:spcBef>
                <a:spcPts val="1900"/>
              </a:spcBef>
              <a:spcAft>
                <a:spcPts val="0"/>
              </a:spcAft>
              <a:buClr>
                <a:srgbClr val="000000"/>
              </a:buClr>
              <a:buSzPts val="3050"/>
              <a:buChar char="●"/>
            </a:pPr>
            <a:r>
              <a:rPr b="1" lang="en" sz="3050">
                <a:solidFill>
                  <a:srgbClr val="000000"/>
                </a:solidFill>
                <a:highlight>
                  <a:srgbClr val="FFFFFF"/>
                </a:highlight>
              </a:rPr>
              <a:t>Requires full commitment to</a:t>
            </a:r>
            <a:endParaRPr b="1" sz="3050">
              <a:solidFill>
                <a:srgbClr val="000000"/>
              </a:solidFill>
              <a:highlight>
                <a:srgbClr val="FFFFFF"/>
              </a:highlight>
            </a:endParaRPr>
          </a:p>
          <a:p>
            <a:pPr indent="-422275" lvl="1" marL="914400" rtl="0" algn="just">
              <a:lnSpc>
                <a:spcPct val="100000"/>
              </a:lnSpc>
              <a:spcBef>
                <a:spcPts val="0"/>
              </a:spcBef>
              <a:spcAft>
                <a:spcPts val="0"/>
              </a:spcAft>
              <a:buClr>
                <a:srgbClr val="000000"/>
              </a:buClr>
              <a:buSzPts val="3050"/>
              <a:buChar char="○"/>
            </a:pPr>
            <a:r>
              <a:rPr lang="en" sz="2650">
                <a:solidFill>
                  <a:srgbClr val="000000"/>
                </a:solidFill>
                <a:highlight>
                  <a:srgbClr val="FFFFFF"/>
                </a:highlight>
              </a:rPr>
              <a:t>Universal design</a:t>
            </a:r>
            <a:endParaRPr sz="2650">
              <a:solidFill>
                <a:srgbClr val="000000"/>
              </a:solidFill>
              <a:highlight>
                <a:srgbClr val="FFFFFF"/>
              </a:highlight>
            </a:endParaRPr>
          </a:p>
          <a:p>
            <a:pPr indent="-422275" lvl="1" marL="914400" rtl="0" algn="just">
              <a:lnSpc>
                <a:spcPct val="100000"/>
              </a:lnSpc>
              <a:spcBef>
                <a:spcPts val="0"/>
              </a:spcBef>
              <a:spcAft>
                <a:spcPts val="0"/>
              </a:spcAft>
              <a:buClr>
                <a:srgbClr val="000000"/>
              </a:buClr>
              <a:buSzPts val="3050"/>
              <a:buChar char="○"/>
            </a:pPr>
            <a:r>
              <a:rPr lang="en" sz="2350">
                <a:solidFill>
                  <a:srgbClr val="000000"/>
                </a:solidFill>
                <a:highlight>
                  <a:srgbClr val="FFFFFF"/>
                </a:highlight>
              </a:rPr>
              <a:t>E</a:t>
            </a:r>
            <a:r>
              <a:rPr lang="en" sz="2650">
                <a:solidFill>
                  <a:srgbClr val="000000"/>
                </a:solidFill>
                <a:highlight>
                  <a:srgbClr val="FFFFFF"/>
                </a:highlight>
              </a:rPr>
              <a:t>qual access</a:t>
            </a:r>
            <a:endParaRPr sz="2150">
              <a:solidFill>
                <a:srgbClr val="000000"/>
              </a:solidFill>
              <a:highlight>
                <a:srgbClr val="FFFFFF"/>
              </a:highlight>
            </a:endParaRPr>
          </a:p>
          <a:p>
            <a:pPr indent="-422275" lvl="1" marL="914400" rtl="0" algn="just">
              <a:lnSpc>
                <a:spcPct val="100000"/>
              </a:lnSpc>
              <a:spcBef>
                <a:spcPts val="0"/>
              </a:spcBef>
              <a:spcAft>
                <a:spcPts val="0"/>
              </a:spcAft>
              <a:buClr>
                <a:srgbClr val="000000"/>
              </a:buClr>
              <a:buSzPts val="3050"/>
              <a:buChar char="○"/>
            </a:pPr>
            <a:r>
              <a:rPr lang="en" sz="2650">
                <a:solidFill>
                  <a:srgbClr val="000000"/>
                </a:solidFill>
                <a:highlight>
                  <a:srgbClr val="FFFFFF"/>
                </a:highlight>
              </a:rPr>
              <a:t>Accommodations and modifications as needed </a:t>
            </a:r>
            <a:endParaRPr sz="2650">
              <a:solidFill>
                <a:srgbClr val="000000"/>
              </a:solidFill>
              <a:highlight>
                <a:srgbClr val="FFFFFF"/>
              </a:highlight>
            </a:endParaRPr>
          </a:p>
          <a:p>
            <a:pPr indent="0" lvl="0" marL="914400" rtl="0" algn="just">
              <a:lnSpc>
                <a:spcPct val="100000"/>
              </a:lnSpc>
              <a:spcBef>
                <a:spcPts val="1900"/>
              </a:spcBef>
              <a:spcAft>
                <a:spcPts val="0"/>
              </a:spcAft>
              <a:buNone/>
            </a:pPr>
            <a:r>
              <a:rPr b="1" lang="en" sz="3350">
                <a:solidFill>
                  <a:srgbClr val="000000"/>
                </a:solidFill>
                <a:highlight>
                  <a:srgbClr val="FFFFFF"/>
                </a:highlight>
              </a:rPr>
              <a:t>For whole community inclusion.</a:t>
            </a:r>
            <a:endParaRPr b="1" sz="2950">
              <a:solidFill>
                <a:srgbClr val="000000"/>
              </a:solidFill>
              <a:highlight>
                <a:srgbClr val="FFFFFF"/>
              </a:highlight>
            </a:endParaRPr>
          </a:p>
          <a:p>
            <a:pPr indent="0" lvl="0" marL="0" rtl="0" algn="just">
              <a:lnSpc>
                <a:spcPct val="100000"/>
              </a:lnSpc>
              <a:spcBef>
                <a:spcPts val="1900"/>
              </a:spcBef>
              <a:spcAft>
                <a:spcPts val="0"/>
              </a:spcAft>
              <a:buNone/>
            </a:pPr>
            <a:r>
              <a:t/>
            </a:r>
            <a:endParaRPr sz="2050">
              <a:solidFill>
                <a:srgbClr val="000000"/>
              </a:solidFill>
              <a:highlight>
                <a:srgbClr val="FFFFFF"/>
              </a:highlight>
            </a:endParaRPr>
          </a:p>
          <a:p>
            <a:pPr indent="0" lvl="0" marL="0" rtl="0" algn="just">
              <a:lnSpc>
                <a:spcPct val="100000"/>
              </a:lnSpc>
              <a:spcBef>
                <a:spcPts val="1900"/>
              </a:spcBef>
              <a:spcAft>
                <a:spcPts val="0"/>
              </a:spcAft>
              <a:buNone/>
            </a:pPr>
            <a:r>
              <a:t/>
            </a:r>
            <a:endParaRPr sz="1600">
              <a:solidFill>
                <a:schemeClr val="dk1"/>
              </a:solidFill>
              <a:highlight>
                <a:schemeClr val="lt1"/>
              </a:highlight>
              <a:latin typeface="Calibri"/>
              <a:ea typeface="Calibri"/>
              <a:cs typeface="Calibri"/>
              <a:sym typeface="Calibri"/>
            </a:endParaRPr>
          </a:p>
          <a:p>
            <a:pPr indent="0" lvl="0" marL="0" rtl="0" algn="l">
              <a:spcBef>
                <a:spcPts val="1900"/>
              </a:spcBef>
              <a:spcAft>
                <a:spcPts val="1600"/>
              </a:spcAft>
              <a:buNone/>
            </a:pPr>
            <a:r>
              <a:t/>
            </a:r>
            <a:endParaRPr/>
          </a:p>
        </p:txBody>
      </p:sp>
      <p:pic>
        <p:nvPicPr>
          <p:cNvPr id="85" name="Google Shape;85;p17"/>
          <p:cNvPicPr preferRelativeResize="0"/>
          <p:nvPr/>
        </p:nvPicPr>
        <p:blipFill>
          <a:blip r:embed="rId3">
            <a:alphaModFix/>
          </a:blip>
          <a:stretch>
            <a:fillRect/>
          </a:stretch>
        </p:blipFill>
        <p:spPr>
          <a:xfrm>
            <a:off x="7652525" y="225475"/>
            <a:ext cx="1301848" cy="1304327"/>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4">
                                            <p:txEl>
                                              <p:pRg end="0" st="0"/>
                                            </p:txEl>
                                          </p:spTgt>
                                        </p:tgtEl>
                                        <p:attrNameLst>
                                          <p:attrName>style.visibility</p:attrName>
                                        </p:attrNameLst>
                                      </p:cBhvr>
                                      <p:to>
                                        <p:strVal val="visible"/>
                                      </p:to>
                                    </p:set>
                                    <p:animEffect filter="fade" transition="in">
                                      <p:cBhvr>
                                        <p:cTn dur="1000"/>
                                        <p:tgtEl>
                                          <p:spTgt spid="84">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4">
                                            <p:txEl>
                                              <p:pRg end="1" st="1"/>
                                            </p:txEl>
                                          </p:spTgt>
                                        </p:tgtEl>
                                        <p:attrNameLst>
                                          <p:attrName>style.visibility</p:attrName>
                                        </p:attrNameLst>
                                      </p:cBhvr>
                                      <p:to>
                                        <p:strVal val="visible"/>
                                      </p:to>
                                    </p:set>
                                    <p:animEffect filter="fade" transition="in">
                                      <p:cBhvr>
                                        <p:cTn dur="1000"/>
                                        <p:tgtEl>
                                          <p:spTgt spid="84">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4">
                                            <p:txEl>
                                              <p:pRg end="2" st="2"/>
                                            </p:txEl>
                                          </p:spTgt>
                                        </p:tgtEl>
                                        <p:attrNameLst>
                                          <p:attrName>style.visibility</p:attrName>
                                        </p:attrNameLst>
                                      </p:cBhvr>
                                      <p:to>
                                        <p:strVal val="visible"/>
                                      </p:to>
                                    </p:set>
                                    <p:animEffect filter="fade" transition="in">
                                      <p:cBhvr>
                                        <p:cTn dur="1000"/>
                                        <p:tgtEl>
                                          <p:spTgt spid="84">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4">
                                            <p:txEl>
                                              <p:pRg end="3" st="3"/>
                                            </p:txEl>
                                          </p:spTgt>
                                        </p:tgtEl>
                                        <p:attrNameLst>
                                          <p:attrName>style.visibility</p:attrName>
                                        </p:attrNameLst>
                                      </p:cBhvr>
                                      <p:to>
                                        <p:strVal val="visible"/>
                                      </p:to>
                                    </p:set>
                                    <p:animEffect filter="fade" transition="in">
                                      <p:cBhvr>
                                        <p:cTn dur="1000"/>
                                        <p:tgtEl>
                                          <p:spTgt spid="84">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4">
                                            <p:txEl>
                                              <p:pRg end="4" st="4"/>
                                            </p:txEl>
                                          </p:spTgt>
                                        </p:tgtEl>
                                        <p:attrNameLst>
                                          <p:attrName>style.visibility</p:attrName>
                                        </p:attrNameLst>
                                      </p:cBhvr>
                                      <p:to>
                                        <p:strVal val="visible"/>
                                      </p:to>
                                    </p:set>
                                    <p:animEffect filter="fade" transition="in">
                                      <p:cBhvr>
                                        <p:cTn dur="1000"/>
                                        <p:tgtEl>
                                          <p:spTgt spid="84">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4">
                                            <p:txEl>
                                              <p:pRg end="5" st="5"/>
                                            </p:txEl>
                                          </p:spTgt>
                                        </p:tgtEl>
                                        <p:attrNameLst>
                                          <p:attrName>style.visibility</p:attrName>
                                        </p:attrNameLst>
                                      </p:cBhvr>
                                      <p:to>
                                        <p:strVal val="visible"/>
                                      </p:to>
                                    </p:set>
                                    <p:animEffect filter="fade" transition="in">
                                      <p:cBhvr>
                                        <p:cTn dur="1000"/>
                                        <p:tgtEl>
                                          <p:spTgt spid="84">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4">
                                            <p:txEl>
                                              <p:pRg end="6" st="6"/>
                                            </p:txEl>
                                          </p:spTgt>
                                        </p:tgtEl>
                                        <p:attrNameLst>
                                          <p:attrName>style.visibility</p:attrName>
                                        </p:attrNameLst>
                                      </p:cBhvr>
                                      <p:to>
                                        <p:strVal val="visible"/>
                                      </p:to>
                                    </p:set>
                                    <p:animEffect filter="fade" transition="in">
                                      <p:cBhvr>
                                        <p:cTn dur="1000"/>
                                        <p:tgtEl>
                                          <p:spTgt spid="84">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4">
                                            <p:txEl>
                                              <p:pRg end="7" st="7"/>
                                            </p:txEl>
                                          </p:spTgt>
                                        </p:tgtEl>
                                        <p:attrNameLst>
                                          <p:attrName>style.visibility</p:attrName>
                                        </p:attrNameLst>
                                      </p:cBhvr>
                                      <p:to>
                                        <p:strVal val="visible"/>
                                      </p:to>
                                    </p:set>
                                    <p:animEffect filter="fade" transition="in">
                                      <p:cBhvr>
                                        <p:cTn dur="1000"/>
                                        <p:tgtEl>
                                          <p:spTgt spid="84">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4">
                                            <p:txEl>
                                              <p:pRg end="8" st="8"/>
                                            </p:txEl>
                                          </p:spTgt>
                                        </p:tgtEl>
                                        <p:attrNameLst>
                                          <p:attrName>style.visibility</p:attrName>
                                        </p:attrNameLst>
                                      </p:cBhvr>
                                      <p:to>
                                        <p:strVal val="visible"/>
                                      </p:to>
                                    </p:set>
                                    <p:animEffect filter="fade" transition="in">
                                      <p:cBhvr>
                                        <p:cTn dur="1000"/>
                                        <p:tgtEl>
                                          <p:spTgt spid="84">
                                            <p:txEl>
                                              <p:pRg end="8" st="8"/>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97" name="Shape 397"/>
        <p:cNvGrpSpPr/>
        <p:nvPr/>
      </p:nvGrpSpPr>
      <p:grpSpPr>
        <a:xfrm>
          <a:off x="0" y="0"/>
          <a:ext cx="0" cy="0"/>
          <a:chOff x="0" y="0"/>
          <a:chExt cx="0" cy="0"/>
        </a:xfrm>
      </p:grpSpPr>
      <p:sp>
        <p:nvSpPr>
          <p:cNvPr id="398" name="Google Shape;398;p62"/>
          <p:cNvSpPr txBox="1"/>
          <p:nvPr>
            <p:ph type="title"/>
          </p:nvPr>
        </p:nvSpPr>
        <p:spPr>
          <a:xfrm>
            <a:off x="156000" y="266250"/>
            <a:ext cx="86763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700">
                <a:solidFill>
                  <a:srgbClr val="1155CC"/>
                </a:solidFill>
              </a:rPr>
              <a:t>Equal Access to Disaster Related Programs &amp; Services </a:t>
            </a:r>
            <a:endParaRPr sz="2700">
              <a:solidFill>
                <a:srgbClr val="1155CC"/>
              </a:solidFill>
            </a:endParaRPr>
          </a:p>
          <a:p>
            <a:pPr indent="0" lvl="0" marL="0" rtl="0" algn="l">
              <a:spcBef>
                <a:spcPts val="0"/>
              </a:spcBef>
              <a:spcAft>
                <a:spcPts val="0"/>
              </a:spcAft>
              <a:buClr>
                <a:schemeClr val="dk1"/>
              </a:buClr>
              <a:buSzPts val="1100"/>
              <a:buFont typeface="Arial"/>
              <a:buNone/>
            </a:pPr>
            <a:r>
              <a:t/>
            </a:r>
            <a:endParaRPr/>
          </a:p>
        </p:txBody>
      </p:sp>
      <p:sp>
        <p:nvSpPr>
          <p:cNvPr id="399" name="Google Shape;399;p62"/>
          <p:cNvSpPr txBox="1"/>
          <p:nvPr>
            <p:ph idx="1" type="body"/>
          </p:nvPr>
        </p:nvSpPr>
        <p:spPr>
          <a:xfrm>
            <a:off x="311700" y="962700"/>
            <a:ext cx="8520600" cy="3891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3400">
                <a:solidFill>
                  <a:srgbClr val="000000"/>
                </a:solidFill>
              </a:rPr>
              <a:t>Sheltering </a:t>
            </a:r>
            <a:endParaRPr b="1" sz="3400">
              <a:solidFill>
                <a:srgbClr val="000000"/>
              </a:solidFill>
            </a:endParaRPr>
          </a:p>
          <a:p>
            <a:pPr indent="-406400" lvl="0" marL="457200" rtl="0" algn="l">
              <a:spcBef>
                <a:spcPts val="1600"/>
              </a:spcBef>
              <a:spcAft>
                <a:spcPts val="0"/>
              </a:spcAft>
              <a:buClr>
                <a:schemeClr val="dk1"/>
              </a:buClr>
              <a:buSzPts val="2800"/>
              <a:buChar char="●"/>
            </a:pPr>
            <a:r>
              <a:rPr lang="en" sz="2800">
                <a:solidFill>
                  <a:schemeClr val="dk1"/>
                </a:solidFill>
              </a:rPr>
              <a:t>Quiet areas</a:t>
            </a:r>
            <a:endParaRPr sz="2000">
              <a:solidFill>
                <a:schemeClr val="dk1"/>
              </a:solidFill>
            </a:endParaRPr>
          </a:p>
          <a:p>
            <a:pPr indent="-406400" lvl="0" marL="457200" rtl="0" algn="l">
              <a:spcBef>
                <a:spcPts val="0"/>
              </a:spcBef>
              <a:spcAft>
                <a:spcPts val="0"/>
              </a:spcAft>
              <a:buClr>
                <a:schemeClr val="dk1"/>
              </a:buClr>
              <a:buSzPts val="2800"/>
              <a:buChar char="●"/>
            </a:pPr>
            <a:r>
              <a:rPr lang="en" sz="2800">
                <a:solidFill>
                  <a:schemeClr val="dk1"/>
                </a:solidFill>
              </a:rPr>
              <a:t>Service animals must be allowed</a:t>
            </a:r>
            <a:endParaRPr sz="2800">
              <a:solidFill>
                <a:schemeClr val="dk1"/>
              </a:solidFill>
            </a:endParaRPr>
          </a:p>
          <a:p>
            <a:pPr indent="-406400" lvl="0" marL="457200" rtl="0" algn="l">
              <a:spcBef>
                <a:spcPts val="0"/>
              </a:spcBef>
              <a:spcAft>
                <a:spcPts val="0"/>
              </a:spcAft>
              <a:buClr>
                <a:schemeClr val="dk1"/>
              </a:buClr>
              <a:buSzPts val="2800"/>
              <a:buChar char="●"/>
            </a:pPr>
            <a:r>
              <a:rPr lang="en" sz="2800">
                <a:solidFill>
                  <a:schemeClr val="dk1"/>
                </a:solidFill>
              </a:rPr>
              <a:t>Personal assistants must be allowed</a:t>
            </a:r>
            <a:endParaRPr sz="2800">
              <a:solidFill>
                <a:schemeClr val="dk1"/>
              </a:solidFill>
            </a:endParaRPr>
          </a:p>
          <a:p>
            <a:pPr indent="-406400" lvl="0" marL="457200" rtl="0" algn="l">
              <a:spcBef>
                <a:spcPts val="0"/>
              </a:spcBef>
              <a:spcAft>
                <a:spcPts val="0"/>
              </a:spcAft>
              <a:buClr>
                <a:schemeClr val="dk1"/>
              </a:buClr>
              <a:buSzPts val="2800"/>
              <a:buChar char="●"/>
            </a:pPr>
            <a:r>
              <a:rPr lang="en" sz="2800">
                <a:solidFill>
                  <a:schemeClr val="dk1"/>
                </a:solidFill>
              </a:rPr>
              <a:t>Personal assistance services must be provided</a:t>
            </a:r>
            <a:endParaRPr sz="2800">
              <a:solidFill>
                <a:schemeClr val="dk1"/>
              </a:solidFill>
            </a:endParaRPr>
          </a:p>
          <a:p>
            <a:pPr indent="-406400" lvl="0" marL="457200" rtl="0" algn="l">
              <a:spcBef>
                <a:spcPts val="0"/>
              </a:spcBef>
              <a:spcAft>
                <a:spcPts val="0"/>
              </a:spcAft>
              <a:buClr>
                <a:schemeClr val="dk1"/>
              </a:buClr>
              <a:buSzPts val="2800"/>
              <a:buChar char="●"/>
            </a:pPr>
            <a:r>
              <a:rPr lang="en" sz="2800">
                <a:solidFill>
                  <a:schemeClr val="dk1"/>
                </a:solidFill>
              </a:rPr>
              <a:t>Dietary accommodations must be provided</a:t>
            </a:r>
            <a:endParaRPr sz="2800">
              <a:solidFill>
                <a:schemeClr val="dk1"/>
              </a:solidFill>
            </a:endParaRPr>
          </a:p>
          <a:p>
            <a:pPr indent="-406400" lvl="0" marL="457200" rtl="0" algn="l">
              <a:spcBef>
                <a:spcPts val="0"/>
              </a:spcBef>
              <a:spcAft>
                <a:spcPts val="0"/>
              </a:spcAft>
              <a:buClr>
                <a:schemeClr val="dk1"/>
              </a:buClr>
              <a:buSzPts val="2800"/>
              <a:buChar char="●"/>
            </a:pPr>
            <a:r>
              <a:rPr lang="en" sz="2800">
                <a:solidFill>
                  <a:schemeClr val="dk1"/>
                </a:solidFill>
              </a:rPr>
              <a:t>No segregation or separation</a:t>
            </a:r>
            <a:endParaRPr sz="2800">
              <a:solidFill>
                <a:schemeClr val="dk1"/>
              </a:solidFill>
            </a:endParaRPr>
          </a:p>
          <a:p>
            <a:pPr indent="0" lvl="0" marL="0" rtl="0" algn="l">
              <a:spcBef>
                <a:spcPts val="1600"/>
              </a:spcBef>
              <a:spcAft>
                <a:spcPts val="0"/>
              </a:spcAft>
              <a:buNone/>
            </a:pPr>
            <a:r>
              <a:t/>
            </a:r>
            <a:endParaRPr b="1" sz="3400">
              <a:solidFill>
                <a:srgbClr val="000000"/>
              </a:solidFill>
            </a:endParaRPr>
          </a:p>
          <a:p>
            <a:pPr indent="0" lvl="0" marL="914400" marR="0" rtl="0" algn="l">
              <a:lnSpc>
                <a:spcPct val="115000"/>
              </a:lnSpc>
              <a:spcBef>
                <a:spcPts val="1600"/>
              </a:spcBef>
              <a:spcAft>
                <a:spcPts val="1600"/>
              </a:spcAft>
              <a:buNone/>
            </a:pPr>
            <a:r>
              <a:t/>
            </a:r>
            <a:endParaRPr sz="2600"/>
          </a:p>
        </p:txBody>
      </p:sp>
      <p:pic>
        <p:nvPicPr>
          <p:cNvPr id="400" name="Google Shape;400;p62"/>
          <p:cNvPicPr preferRelativeResize="0"/>
          <p:nvPr/>
        </p:nvPicPr>
        <p:blipFill>
          <a:blip r:embed="rId3">
            <a:alphaModFix/>
          </a:blip>
          <a:stretch>
            <a:fillRect/>
          </a:stretch>
        </p:blipFill>
        <p:spPr>
          <a:xfrm>
            <a:off x="7711850" y="3748375"/>
            <a:ext cx="1301848" cy="1304327"/>
          </a:xfrm>
          <a:prstGeom prst="rect">
            <a:avLst/>
          </a:prstGeom>
          <a:noFill/>
          <a:ln>
            <a:noFill/>
          </a:ln>
        </p:spPr>
      </p:pic>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04" name="Shape 404"/>
        <p:cNvGrpSpPr/>
        <p:nvPr/>
      </p:nvGrpSpPr>
      <p:grpSpPr>
        <a:xfrm>
          <a:off x="0" y="0"/>
          <a:ext cx="0" cy="0"/>
          <a:chOff x="0" y="0"/>
          <a:chExt cx="0" cy="0"/>
        </a:xfrm>
      </p:grpSpPr>
      <p:sp>
        <p:nvSpPr>
          <p:cNvPr id="405" name="Google Shape;405;p63"/>
          <p:cNvSpPr txBox="1"/>
          <p:nvPr>
            <p:ph type="title"/>
          </p:nvPr>
        </p:nvSpPr>
        <p:spPr>
          <a:xfrm>
            <a:off x="204325" y="445025"/>
            <a:ext cx="88323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2700">
                <a:solidFill>
                  <a:srgbClr val="1155CC"/>
                </a:solidFill>
              </a:rPr>
              <a:t>Equal Access to </a:t>
            </a:r>
            <a:r>
              <a:rPr lang="en" sz="2700">
                <a:solidFill>
                  <a:srgbClr val="1155CC"/>
                </a:solidFill>
              </a:rPr>
              <a:t>Disaster Related Programs &amp; Services </a:t>
            </a:r>
            <a:endParaRPr sz="2700">
              <a:solidFill>
                <a:srgbClr val="1155CC"/>
              </a:solidFill>
            </a:endParaRPr>
          </a:p>
          <a:p>
            <a:pPr indent="0" lvl="0" marL="0" rtl="0" algn="l">
              <a:spcBef>
                <a:spcPts val="0"/>
              </a:spcBef>
              <a:spcAft>
                <a:spcPts val="0"/>
              </a:spcAft>
              <a:buNone/>
            </a:pPr>
            <a:r>
              <a:t/>
            </a:r>
            <a:endParaRPr/>
          </a:p>
        </p:txBody>
      </p:sp>
      <p:sp>
        <p:nvSpPr>
          <p:cNvPr id="406" name="Google Shape;406;p63"/>
          <p:cNvSpPr txBox="1"/>
          <p:nvPr>
            <p:ph idx="1" type="body"/>
          </p:nvPr>
        </p:nvSpPr>
        <p:spPr>
          <a:xfrm>
            <a:off x="311700" y="935675"/>
            <a:ext cx="8520600" cy="3416400"/>
          </a:xfrm>
          <a:prstGeom prst="rect">
            <a:avLst/>
          </a:prstGeom>
        </p:spPr>
        <p:txBody>
          <a:bodyPr anchorCtr="0" anchor="ctr" bIns="91425" lIns="91425" spcFirstLastPara="1" rIns="91425" wrap="square" tIns="91425">
            <a:noAutofit/>
          </a:bodyPr>
          <a:lstStyle/>
          <a:p>
            <a:pPr indent="0" lvl="0" marL="0" rtl="0" algn="ctr">
              <a:lnSpc>
                <a:spcPct val="100000"/>
              </a:lnSpc>
              <a:spcBef>
                <a:spcPts val="0"/>
              </a:spcBef>
              <a:spcAft>
                <a:spcPts val="0"/>
              </a:spcAft>
              <a:buClr>
                <a:schemeClr val="dk1"/>
              </a:buClr>
              <a:buSzPts val="1100"/>
              <a:buFont typeface="Arial"/>
              <a:buNone/>
            </a:pPr>
            <a:r>
              <a:rPr b="1" lang="en" sz="2200">
                <a:solidFill>
                  <a:srgbClr val="000000"/>
                </a:solidFill>
              </a:rPr>
              <a:t>Disaster-related programs and services</a:t>
            </a:r>
            <a:r>
              <a:rPr b="1" lang="en" sz="2200">
                <a:solidFill>
                  <a:srgbClr val="000000"/>
                </a:solidFill>
              </a:rPr>
              <a:t> </a:t>
            </a:r>
            <a:r>
              <a:rPr b="1" lang="en" sz="2200">
                <a:solidFill>
                  <a:srgbClr val="000000"/>
                </a:solidFill>
              </a:rPr>
              <a:t>m</a:t>
            </a:r>
            <a:r>
              <a:rPr b="1" lang="en" sz="2200">
                <a:solidFill>
                  <a:srgbClr val="000000"/>
                </a:solidFill>
              </a:rPr>
              <a:t>ust be provided in the most integrated setting most appropriate to the needs </a:t>
            </a:r>
            <a:endParaRPr b="1" sz="2200">
              <a:solidFill>
                <a:srgbClr val="000000"/>
              </a:solidFill>
            </a:endParaRPr>
          </a:p>
          <a:p>
            <a:pPr indent="0" lvl="0" marL="0" rtl="0" algn="ctr">
              <a:lnSpc>
                <a:spcPct val="100000"/>
              </a:lnSpc>
              <a:spcBef>
                <a:spcPts val="0"/>
              </a:spcBef>
              <a:spcAft>
                <a:spcPts val="0"/>
              </a:spcAft>
              <a:buClr>
                <a:schemeClr val="dk1"/>
              </a:buClr>
              <a:buSzPts val="1100"/>
              <a:buFont typeface="Arial"/>
              <a:buNone/>
            </a:pPr>
            <a:r>
              <a:rPr b="1" lang="en" sz="2200">
                <a:solidFill>
                  <a:srgbClr val="000000"/>
                </a:solidFill>
              </a:rPr>
              <a:t>of the person with a disability.</a:t>
            </a:r>
            <a:endParaRPr b="1" sz="2200">
              <a:solidFill>
                <a:srgbClr val="000000"/>
              </a:solidFill>
            </a:endParaRPr>
          </a:p>
        </p:txBody>
      </p:sp>
      <p:pic>
        <p:nvPicPr>
          <p:cNvPr id="407" name="Google Shape;407;p63"/>
          <p:cNvPicPr preferRelativeResize="0"/>
          <p:nvPr/>
        </p:nvPicPr>
        <p:blipFill>
          <a:blip r:embed="rId3">
            <a:alphaModFix/>
          </a:blip>
          <a:stretch>
            <a:fillRect/>
          </a:stretch>
        </p:blipFill>
        <p:spPr>
          <a:xfrm>
            <a:off x="7681050" y="3686775"/>
            <a:ext cx="1301848" cy="1304327"/>
          </a:xfrm>
          <a:prstGeom prst="rect">
            <a:avLst/>
          </a:prstGeom>
          <a:noFill/>
          <a:ln>
            <a:noFill/>
          </a:ln>
        </p:spPr>
      </p:pic>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11" name="Shape 411"/>
        <p:cNvGrpSpPr/>
        <p:nvPr/>
      </p:nvGrpSpPr>
      <p:grpSpPr>
        <a:xfrm>
          <a:off x="0" y="0"/>
          <a:ext cx="0" cy="0"/>
          <a:chOff x="0" y="0"/>
          <a:chExt cx="0" cy="0"/>
        </a:xfrm>
      </p:grpSpPr>
      <p:sp>
        <p:nvSpPr>
          <p:cNvPr id="412" name="Google Shape;412;p64"/>
          <p:cNvSpPr txBox="1"/>
          <p:nvPr>
            <p:ph type="title"/>
          </p:nvPr>
        </p:nvSpPr>
        <p:spPr>
          <a:xfrm>
            <a:off x="311700" y="1674625"/>
            <a:ext cx="8520600" cy="14952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900">
                <a:solidFill>
                  <a:srgbClr val="1155CC"/>
                </a:solidFill>
              </a:rPr>
              <a:t>Institutionalization </a:t>
            </a:r>
            <a:endParaRPr sz="4900">
              <a:solidFill>
                <a:srgbClr val="1155CC"/>
              </a:solidFill>
            </a:endParaRPr>
          </a:p>
          <a:p>
            <a:pPr indent="0" lvl="0" marL="0" rtl="0" algn="ctr">
              <a:spcBef>
                <a:spcPts val="0"/>
              </a:spcBef>
              <a:spcAft>
                <a:spcPts val="0"/>
              </a:spcAft>
              <a:buNone/>
            </a:pPr>
            <a:r>
              <a:rPr lang="en" sz="4900">
                <a:solidFill>
                  <a:srgbClr val="1155CC"/>
                </a:solidFill>
              </a:rPr>
              <a:t>During &amp; After Disasters</a:t>
            </a:r>
            <a:endParaRPr/>
          </a:p>
        </p:txBody>
      </p:sp>
      <p:pic>
        <p:nvPicPr>
          <p:cNvPr id="413" name="Google Shape;413;p64"/>
          <p:cNvPicPr preferRelativeResize="0"/>
          <p:nvPr/>
        </p:nvPicPr>
        <p:blipFill>
          <a:blip r:embed="rId3">
            <a:alphaModFix/>
          </a:blip>
          <a:stretch>
            <a:fillRect/>
          </a:stretch>
        </p:blipFill>
        <p:spPr>
          <a:xfrm>
            <a:off x="3921075" y="3424975"/>
            <a:ext cx="1301848" cy="1304327"/>
          </a:xfrm>
          <a:prstGeom prst="rect">
            <a:avLst/>
          </a:prstGeom>
          <a:noFill/>
          <a:ln>
            <a:noFill/>
          </a:ln>
        </p:spPr>
      </p:pic>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17" name="Shape 417"/>
        <p:cNvGrpSpPr/>
        <p:nvPr/>
      </p:nvGrpSpPr>
      <p:grpSpPr>
        <a:xfrm>
          <a:off x="0" y="0"/>
          <a:ext cx="0" cy="0"/>
          <a:chOff x="0" y="0"/>
          <a:chExt cx="0" cy="0"/>
        </a:xfrm>
      </p:grpSpPr>
      <p:sp>
        <p:nvSpPr>
          <p:cNvPr id="418" name="Google Shape;418;p6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4300">
                <a:solidFill>
                  <a:srgbClr val="1155CC"/>
                </a:solidFill>
              </a:rPr>
              <a:t>Institutional Bias </a:t>
            </a:r>
            <a:endParaRPr sz="4300">
              <a:solidFill>
                <a:srgbClr val="1155CC"/>
              </a:solidFill>
            </a:endParaRPr>
          </a:p>
        </p:txBody>
      </p:sp>
      <p:sp>
        <p:nvSpPr>
          <p:cNvPr id="419" name="Google Shape;419;p65"/>
          <p:cNvSpPr txBox="1"/>
          <p:nvPr>
            <p:ph idx="1" type="body"/>
          </p:nvPr>
        </p:nvSpPr>
        <p:spPr>
          <a:xfrm>
            <a:off x="311700" y="1152475"/>
            <a:ext cx="8520600" cy="3416400"/>
          </a:xfrm>
          <a:prstGeom prst="rect">
            <a:avLst/>
          </a:prstGeom>
        </p:spPr>
        <p:txBody>
          <a:bodyPr anchorCtr="0" anchor="ctr" bIns="91425" lIns="91425" spcFirstLastPara="1" rIns="91425" wrap="square" tIns="91425">
            <a:noAutofit/>
          </a:bodyPr>
          <a:lstStyle/>
          <a:p>
            <a:pPr indent="0" lvl="0" marL="0" rtl="0" algn="l">
              <a:lnSpc>
                <a:spcPct val="100000"/>
              </a:lnSpc>
              <a:spcBef>
                <a:spcPts val="0"/>
              </a:spcBef>
              <a:spcAft>
                <a:spcPts val="0"/>
              </a:spcAft>
              <a:buNone/>
            </a:pPr>
            <a:r>
              <a:rPr lang="en" sz="2800">
                <a:solidFill>
                  <a:schemeClr val="dk1"/>
                </a:solidFill>
              </a:rPr>
              <a:t>It is the unconscious or conscious belief that people with disabilities belong, or are are better off, in institutions including nursing homes.</a:t>
            </a:r>
            <a:endParaRPr sz="2800">
              <a:solidFill>
                <a:schemeClr val="dk1"/>
              </a:solidFill>
            </a:endParaRPr>
          </a:p>
          <a:p>
            <a:pPr indent="0" lvl="0" marL="0" rtl="0" algn="l">
              <a:lnSpc>
                <a:spcPct val="100000"/>
              </a:lnSpc>
              <a:spcBef>
                <a:spcPts val="0"/>
              </a:spcBef>
              <a:spcAft>
                <a:spcPts val="0"/>
              </a:spcAft>
              <a:buNone/>
            </a:pPr>
            <a:r>
              <a:t/>
            </a:r>
            <a:endParaRPr sz="2800">
              <a:solidFill>
                <a:schemeClr val="dk1"/>
              </a:solidFill>
            </a:endParaRPr>
          </a:p>
          <a:p>
            <a:pPr indent="-406400" lvl="0" marL="457200" rtl="0" algn="l">
              <a:lnSpc>
                <a:spcPct val="100000"/>
              </a:lnSpc>
              <a:spcBef>
                <a:spcPts val="0"/>
              </a:spcBef>
              <a:spcAft>
                <a:spcPts val="0"/>
              </a:spcAft>
              <a:buClr>
                <a:schemeClr val="dk1"/>
              </a:buClr>
              <a:buSzPts val="2800"/>
              <a:buChar char="●"/>
            </a:pPr>
            <a:r>
              <a:rPr lang="en" sz="2800">
                <a:solidFill>
                  <a:schemeClr val="dk1"/>
                </a:solidFill>
              </a:rPr>
              <a:t> Ageism is often, but not always, a factor.</a:t>
            </a:r>
            <a:endParaRPr sz="2800">
              <a:solidFill>
                <a:schemeClr val="dk1"/>
              </a:solidFill>
            </a:endParaRPr>
          </a:p>
          <a:p>
            <a:pPr indent="0" lvl="0" marL="0" rtl="0" algn="l">
              <a:spcBef>
                <a:spcPts val="0"/>
              </a:spcBef>
              <a:spcAft>
                <a:spcPts val="1600"/>
              </a:spcAft>
              <a:buNone/>
            </a:pPr>
            <a:r>
              <a:t/>
            </a:r>
            <a:endParaRPr/>
          </a:p>
        </p:txBody>
      </p:sp>
      <p:pic>
        <p:nvPicPr>
          <p:cNvPr id="420" name="Google Shape;420;p65"/>
          <p:cNvPicPr preferRelativeResize="0"/>
          <p:nvPr/>
        </p:nvPicPr>
        <p:blipFill>
          <a:blip r:embed="rId3">
            <a:alphaModFix/>
          </a:blip>
          <a:stretch>
            <a:fillRect/>
          </a:stretch>
        </p:blipFill>
        <p:spPr>
          <a:xfrm>
            <a:off x="7681050" y="3686775"/>
            <a:ext cx="1301848" cy="1304327"/>
          </a:xfrm>
          <a:prstGeom prst="rect">
            <a:avLst/>
          </a:prstGeom>
          <a:noFill/>
          <a:ln>
            <a:noFill/>
          </a:ln>
        </p:spPr>
      </p:pic>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24" name="Shape 424"/>
        <p:cNvGrpSpPr/>
        <p:nvPr/>
      </p:nvGrpSpPr>
      <p:grpSpPr>
        <a:xfrm>
          <a:off x="0" y="0"/>
          <a:ext cx="0" cy="0"/>
          <a:chOff x="0" y="0"/>
          <a:chExt cx="0" cy="0"/>
        </a:xfrm>
      </p:grpSpPr>
      <p:sp>
        <p:nvSpPr>
          <p:cNvPr id="425" name="Google Shape;425;p66"/>
          <p:cNvSpPr txBox="1"/>
          <p:nvPr>
            <p:ph type="title"/>
          </p:nvPr>
        </p:nvSpPr>
        <p:spPr>
          <a:xfrm>
            <a:off x="92400" y="292600"/>
            <a:ext cx="8392800" cy="109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300">
                <a:solidFill>
                  <a:srgbClr val="1155CC"/>
                </a:solidFill>
              </a:rPr>
              <a:t>Institutionalization</a:t>
            </a:r>
            <a:r>
              <a:rPr lang="en" sz="3300">
                <a:solidFill>
                  <a:srgbClr val="1155CC"/>
                </a:solidFill>
              </a:rPr>
              <a:t> During &amp; After Disasters</a:t>
            </a:r>
            <a:endParaRPr sz="3300">
              <a:solidFill>
                <a:srgbClr val="1155CC"/>
              </a:solidFill>
            </a:endParaRPr>
          </a:p>
        </p:txBody>
      </p:sp>
      <p:sp>
        <p:nvSpPr>
          <p:cNvPr id="426" name="Google Shape;426;p66"/>
          <p:cNvSpPr txBox="1"/>
          <p:nvPr>
            <p:ph idx="1" type="body"/>
          </p:nvPr>
        </p:nvSpPr>
        <p:spPr>
          <a:xfrm>
            <a:off x="200200" y="1152475"/>
            <a:ext cx="8632200" cy="3683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sz="100">
              <a:solidFill>
                <a:srgbClr val="000000"/>
              </a:solidFill>
            </a:endParaRPr>
          </a:p>
          <a:p>
            <a:pPr indent="0" lvl="0" marL="0" rtl="0" algn="l">
              <a:spcBef>
                <a:spcPts val="1600"/>
              </a:spcBef>
              <a:spcAft>
                <a:spcPts val="0"/>
              </a:spcAft>
              <a:buClr>
                <a:schemeClr val="dk1"/>
              </a:buClr>
              <a:buSzPts val="1100"/>
              <a:buFont typeface="Arial"/>
              <a:buNone/>
            </a:pPr>
            <a:r>
              <a:rPr b="1" lang="en" sz="2600">
                <a:solidFill>
                  <a:srgbClr val="000000"/>
                </a:solidFill>
              </a:rPr>
              <a:t>Waivers are an example of institutional bias. </a:t>
            </a:r>
            <a:endParaRPr b="1" sz="2600">
              <a:solidFill>
                <a:srgbClr val="000000"/>
              </a:solidFill>
            </a:endParaRPr>
          </a:p>
          <a:p>
            <a:pPr indent="-393700" lvl="0" marL="457200" rtl="0" algn="l">
              <a:spcBef>
                <a:spcPts val="1600"/>
              </a:spcBef>
              <a:spcAft>
                <a:spcPts val="0"/>
              </a:spcAft>
              <a:buClr>
                <a:srgbClr val="000000"/>
              </a:buClr>
              <a:buSzPts val="2600"/>
              <a:buChar char="●"/>
            </a:pPr>
            <a:r>
              <a:rPr lang="en" sz="2600">
                <a:solidFill>
                  <a:srgbClr val="000000"/>
                </a:solidFill>
              </a:rPr>
              <a:t>In recent disasters, Centers for Medicare and Medicaid (CMS) have issued blanket waivers of the 3-day hospital stay before a person is transferred to a long-term care facility.</a:t>
            </a:r>
            <a:endParaRPr sz="2600">
              <a:solidFill>
                <a:srgbClr val="000000"/>
              </a:solidFill>
            </a:endParaRPr>
          </a:p>
          <a:p>
            <a:pPr indent="-393700" lvl="0" marL="457200" rtl="0" algn="l">
              <a:spcBef>
                <a:spcPts val="1000"/>
              </a:spcBef>
              <a:spcAft>
                <a:spcPts val="0"/>
              </a:spcAft>
              <a:buClr>
                <a:srgbClr val="000000"/>
              </a:buClr>
              <a:buSzPts val="2600"/>
              <a:buChar char="●"/>
            </a:pPr>
            <a:r>
              <a:rPr lang="en" sz="2600">
                <a:solidFill>
                  <a:srgbClr val="000000"/>
                </a:solidFill>
              </a:rPr>
              <a:t>Nursing facility pre-admission screening also waived.</a:t>
            </a:r>
            <a:endParaRPr sz="2600">
              <a:solidFill>
                <a:srgbClr val="000000"/>
              </a:solidFill>
            </a:endParaRPr>
          </a:p>
          <a:p>
            <a:pPr indent="0" lvl="0" marL="0" rtl="0" algn="l">
              <a:spcBef>
                <a:spcPts val="1600"/>
              </a:spcBef>
              <a:spcAft>
                <a:spcPts val="1600"/>
              </a:spcAft>
              <a:buNone/>
            </a:pPr>
            <a:r>
              <a:t/>
            </a:r>
            <a:endParaRPr/>
          </a:p>
        </p:txBody>
      </p:sp>
      <p:pic>
        <p:nvPicPr>
          <p:cNvPr id="427" name="Google Shape;427;p66"/>
          <p:cNvPicPr preferRelativeResize="0"/>
          <p:nvPr/>
        </p:nvPicPr>
        <p:blipFill>
          <a:blip r:embed="rId3">
            <a:alphaModFix/>
          </a:blip>
          <a:stretch>
            <a:fillRect/>
          </a:stretch>
        </p:blipFill>
        <p:spPr>
          <a:xfrm>
            <a:off x="7758050" y="1021100"/>
            <a:ext cx="1301848" cy="1304327"/>
          </a:xfrm>
          <a:prstGeom prst="rect">
            <a:avLst/>
          </a:prstGeom>
          <a:noFill/>
          <a:ln>
            <a:noFill/>
          </a:ln>
        </p:spPr>
      </p:pic>
    </p:spTree>
  </p:cSld>
  <p:clrMapOvr>
    <a:masterClrMapping/>
  </p:clrMapOvr>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31" name="Shape 431"/>
        <p:cNvGrpSpPr/>
        <p:nvPr/>
      </p:nvGrpSpPr>
      <p:grpSpPr>
        <a:xfrm>
          <a:off x="0" y="0"/>
          <a:ext cx="0" cy="0"/>
          <a:chOff x="0" y="0"/>
          <a:chExt cx="0" cy="0"/>
        </a:xfrm>
      </p:grpSpPr>
      <p:sp>
        <p:nvSpPr>
          <p:cNvPr id="432" name="Google Shape;432;p6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400">
                <a:solidFill>
                  <a:srgbClr val="1155CC"/>
                </a:solidFill>
              </a:rPr>
              <a:t>Institutionalization During &amp; A</a:t>
            </a:r>
            <a:r>
              <a:rPr lang="en" sz="3400">
                <a:solidFill>
                  <a:srgbClr val="1155CC"/>
                </a:solidFill>
              </a:rPr>
              <a:t>fter</a:t>
            </a:r>
            <a:r>
              <a:rPr lang="en" sz="3400">
                <a:solidFill>
                  <a:srgbClr val="1155CC"/>
                </a:solidFill>
              </a:rPr>
              <a:t> Disasters</a:t>
            </a:r>
            <a:endParaRPr sz="3400">
              <a:solidFill>
                <a:srgbClr val="1155CC"/>
              </a:solidFill>
            </a:endParaRPr>
          </a:p>
        </p:txBody>
      </p:sp>
      <p:sp>
        <p:nvSpPr>
          <p:cNvPr id="433" name="Google Shape;433;p6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400">
                <a:solidFill>
                  <a:srgbClr val="000000"/>
                </a:solidFill>
              </a:rPr>
              <a:t>Under waivers p</a:t>
            </a:r>
            <a:r>
              <a:rPr b="1" lang="en" sz="2400">
                <a:solidFill>
                  <a:srgbClr val="000000"/>
                </a:solidFill>
              </a:rPr>
              <a:t>eople can be placed in nursing facilities</a:t>
            </a:r>
            <a:endParaRPr b="1" sz="2400">
              <a:solidFill>
                <a:srgbClr val="000000"/>
              </a:solidFill>
            </a:endParaRPr>
          </a:p>
          <a:p>
            <a:pPr indent="-381000" lvl="0" marL="457200" rtl="0" algn="l">
              <a:spcBef>
                <a:spcPts val="1600"/>
              </a:spcBef>
              <a:spcAft>
                <a:spcPts val="0"/>
              </a:spcAft>
              <a:buClr>
                <a:srgbClr val="000000"/>
              </a:buClr>
              <a:buSzPts val="2400"/>
              <a:buChar char="●"/>
            </a:pPr>
            <a:r>
              <a:rPr lang="en" sz="2400">
                <a:solidFill>
                  <a:srgbClr val="000000"/>
                </a:solidFill>
              </a:rPr>
              <a:t>From their homes if they don’t have a PCA and call 911</a:t>
            </a:r>
            <a:endParaRPr sz="2400">
              <a:solidFill>
                <a:srgbClr val="000000"/>
              </a:solidFill>
            </a:endParaRPr>
          </a:p>
          <a:p>
            <a:pPr indent="-381000" lvl="0" marL="457200" rtl="0" algn="l">
              <a:spcBef>
                <a:spcPts val="1000"/>
              </a:spcBef>
              <a:spcAft>
                <a:spcPts val="0"/>
              </a:spcAft>
              <a:buClr>
                <a:srgbClr val="000000"/>
              </a:buClr>
              <a:buSzPts val="2400"/>
              <a:buChar char="●"/>
            </a:pPr>
            <a:r>
              <a:rPr lang="en" sz="2400">
                <a:solidFill>
                  <a:srgbClr val="000000"/>
                </a:solidFill>
              </a:rPr>
              <a:t>From Emergency departments</a:t>
            </a:r>
            <a:endParaRPr sz="2400">
              <a:solidFill>
                <a:srgbClr val="000000"/>
              </a:solidFill>
            </a:endParaRPr>
          </a:p>
          <a:p>
            <a:pPr indent="-381000" lvl="0" marL="457200" rtl="0" algn="l">
              <a:spcBef>
                <a:spcPts val="1000"/>
              </a:spcBef>
              <a:spcAft>
                <a:spcPts val="1000"/>
              </a:spcAft>
              <a:buClr>
                <a:srgbClr val="000000"/>
              </a:buClr>
              <a:buSzPts val="2400"/>
              <a:buChar char="●"/>
            </a:pPr>
            <a:r>
              <a:rPr lang="en" sz="2400">
                <a:solidFill>
                  <a:srgbClr val="000000"/>
                </a:solidFill>
              </a:rPr>
              <a:t>From hospital rooms if it will benefit another patient</a:t>
            </a:r>
            <a:endParaRPr sz="2400">
              <a:solidFill>
                <a:srgbClr val="000000"/>
              </a:solidFill>
            </a:endParaRPr>
          </a:p>
        </p:txBody>
      </p:sp>
      <p:pic>
        <p:nvPicPr>
          <p:cNvPr id="434" name="Google Shape;434;p67"/>
          <p:cNvPicPr preferRelativeResize="0"/>
          <p:nvPr/>
        </p:nvPicPr>
        <p:blipFill>
          <a:blip r:embed="rId3">
            <a:alphaModFix/>
          </a:blip>
          <a:stretch>
            <a:fillRect/>
          </a:stretch>
        </p:blipFill>
        <p:spPr>
          <a:xfrm>
            <a:off x="7681050" y="3686775"/>
            <a:ext cx="1301848" cy="1304327"/>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33">
                                            <p:txEl>
                                              <p:pRg end="0" st="0"/>
                                            </p:txEl>
                                          </p:spTgt>
                                        </p:tgtEl>
                                        <p:attrNameLst>
                                          <p:attrName>style.visibility</p:attrName>
                                        </p:attrNameLst>
                                      </p:cBhvr>
                                      <p:to>
                                        <p:strVal val="visible"/>
                                      </p:to>
                                    </p:set>
                                    <p:animEffect filter="fade" transition="in">
                                      <p:cBhvr>
                                        <p:cTn dur="1000"/>
                                        <p:tgtEl>
                                          <p:spTgt spid="43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33">
                                            <p:txEl>
                                              <p:pRg end="1" st="1"/>
                                            </p:txEl>
                                          </p:spTgt>
                                        </p:tgtEl>
                                        <p:attrNameLst>
                                          <p:attrName>style.visibility</p:attrName>
                                        </p:attrNameLst>
                                      </p:cBhvr>
                                      <p:to>
                                        <p:strVal val="visible"/>
                                      </p:to>
                                    </p:set>
                                    <p:animEffect filter="fade" transition="in">
                                      <p:cBhvr>
                                        <p:cTn dur="1000"/>
                                        <p:tgtEl>
                                          <p:spTgt spid="433">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33">
                                            <p:txEl>
                                              <p:pRg end="2" st="2"/>
                                            </p:txEl>
                                          </p:spTgt>
                                        </p:tgtEl>
                                        <p:attrNameLst>
                                          <p:attrName>style.visibility</p:attrName>
                                        </p:attrNameLst>
                                      </p:cBhvr>
                                      <p:to>
                                        <p:strVal val="visible"/>
                                      </p:to>
                                    </p:set>
                                    <p:animEffect filter="fade" transition="in">
                                      <p:cBhvr>
                                        <p:cTn dur="1000"/>
                                        <p:tgtEl>
                                          <p:spTgt spid="433">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33">
                                            <p:txEl>
                                              <p:pRg end="3" st="3"/>
                                            </p:txEl>
                                          </p:spTgt>
                                        </p:tgtEl>
                                        <p:attrNameLst>
                                          <p:attrName>style.visibility</p:attrName>
                                        </p:attrNameLst>
                                      </p:cBhvr>
                                      <p:to>
                                        <p:strVal val="visible"/>
                                      </p:to>
                                    </p:set>
                                    <p:animEffect filter="fade" transition="in">
                                      <p:cBhvr>
                                        <p:cTn dur="1000"/>
                                        <p:tgtEl>
                                          <p:spTgt spid="433">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38" name="Shape 438"/>
        <p:cNvGrpSpPr/>
        <p:nvPr/>
      </p:nvGrpSpPr>
      <p:grpSpPr>
        <a:xfrm>
          <a:off x="0" y="0"/>
          <a:ext cx="0" cy="0"/>
          <a:chOff x="0" y="0"/>
          <a:chExt cx="0" cy="0"/>
        </a:xfrm>
      </p:grpSpPr>
      <p:sp>
        <p:nvSpPr>
          <p:cNvPr id="439" name="Google Shape;439;p6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3400">
                <a:solidFill>
                  <a:srgbClr val="1155CC"/>
                </a:solidFill>
              </a:rPr>
              <a:t>Institutionalization During &amp; After Disasters</a:t>
            </a:r>
            <a:endParaRPr sz="3400">
              <a:solidFill>
                <a:srgbClr val="1155CC"/>
              </a:solidFill>
            </a:endParaRPr>
          </a:p>
        </p:txBody>
      </p:sp>
      <p:sp>
        <p:nvSpPr>
          <p:cNvPr id="440" name="Google Shape;440;p6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800">
                <a:solidFill>
                  <a:srgbClr val="000000"/>
                </a:solidFill>
              </a:rPr>
              <a:t>Consequences </a:t>
            </a:r>
            <a:endParaRPr b="1" sz="2800">
              <a:solidFill>
                <a:srgbClr val="000000"/>
              </a:solidFill>
            </a:endParaRPr>
          </a:p>
          <a:p>
            <a:pPr indent="-406400" lvl="0" marL="457200" rtl="0" algn="l">
              <a:spcBef>
                <a:spcPts val="1600"/>
              </a:spcBef>
              <a:spcAft>
                <a:spcPts val="0"/>
              </a:spcAft>
              <a:buClr>
                <a:srgbClr val="000000"/>
              </a:buClr>
              <a:buSzPts val="2800"/>
              <a:buChar char="●"/>
            </a:pPr>
            <a:r>
              <a:rPr lang="en" sz="2800">
                <a:solidFill>
                  <a:srgbClr val="000000"/>
                </a:solidFill>
              </a:rPr>
              <a:t>People get lost</a:t>
            </a:r>
            <a:endParaRPr sz="2800">
              <a:solidFill>
                <a:srgbClr val="000000"/>
              </a:solidFill>
            </a:endParaRPr>
          </a:p>
          <a:p>
            <a:pPr indent="-406400" lvl="0" marL="457200" rtl="0" algn="l">
              <a:spcBef>
                <a:spcPts val="1000"/>
              </a:spcBef>
              <a:spcAft>
                <a:spcPts val="0"/>
              </a:spcAft>
              <a:buClr>
                <a:srgbClr val="000000"/>
              </a:buClr>
              <a:buSzPts val="2800"/>
              <a:buChar char="●"/>
            </a:pPr>
            <a:r>
              <a:rPr lang="en" sz="2800">
                <a:solidFill>
                  <a:srgbClr val="000000"/>
                </a:solidFill>
              </a:rPr>
              <a:t>People get sick</a:t>
            </a:r>
            <a:endParaRPr sz="2800">
              <a:solidFill>
                <a:srgbClr val="000000"/>
              </a:solidFill>
            </a:endParaRPr>
          </a:p>
          <a:p>
            <a:pPr indent="-406400" lvl="0" marL="457200" rtl="0" algn="l">
              <a:spcBef>
                <a:spcPts val="1000"/>
              </a:spcBef>
              <a:spcAft>
                <a:spcPts val="0"/>
              </a:spcAft>
              <a:buClr>
                <a:srgbClr val="000000"/>
              </a:buClr>
              <a:buSzPts val="2800"/>
              <a:buChar char="●"/>
            </a:pPr>
            <a:r>
              <a:rPr lang="en" sz="2800">
                <a:solidFill>
                  <a:srgbClr val="000000"/>
                </a:solidFill>
              </a:rPr>
              <a:t>People lose their jobs, homes and independence</a:t>
            </a:r>
            <a:endParaRPr sz="2800">
              <a:solidFill>
                <a:srgbClr val="000000"/>
              </a:solidFill>
            </a:endParaRPr>
          </a:p>
          <a:p>
            <a:pPr indent="-406400" lvl="0" marL="457200" rtl="0" algn="l">
              <a:spcBef>
                <a:spcPts val="1000"/>
              </a:spcBef>
              <a:spcAft>
                <a:spcPts val="1000"/>
              </a:spcAft>
              <a:buClr>
                <a:srgbClr val="000000"/>
              </a:buClr>
              <a:buSzPts val="2800"/>
              <a:buChar char="●"/>
            </a:pPr>
            <a:r>
              <a:rPr lang="en" sz="2800">
                <a:solidFill>
                  <a:srgbClr val="000000"/>
                </a:solidFill>
              </a:rPr>
              <a:t>People die</a:t>
            </a:r>
            <a:endParaRPr sz="2800">
              <a:solidFill>
                <a:srgbClr val="000000"/>
              </a:solidFill>
            </a:endParaRPr>
          </a:p>
        </p:txBody>
      </p:sp>
      <p:pic>
        <p:nvPicPr>
          <p:cNvPr id="441" name="Google Shape;441;p68"/>
          <p:cNvPicPr preferRelativeResize="0"/>
          <p:nvPr/>
        </p:nvPicPr>
        <p:blipFill>
          <a:blip r:embed="rId3">
            <a:alphaModFix/>
          </a:blip>
          <a:stretch>
            <a:fillRect/>
          </a:stretch>
        </p:blipFill>
        <p:spPr>
          <a:xfrm>
            <a:off x="7681050" y="3686775"/>
            <a:ext cx="1301848" cy="1304327"/>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40">
                                            <p:txEl>
                                              <p:pRg end="0" st="0"/>
                                            </p:txEl>
                                          </p:spTgt>
                                        </p:tgtEl>
                                        <p:attrNameLst>
                                          <p:attrName>style.visibility</p:attrName>
                                        </p:attrNameLst>
                                      </p:cBhvr>
                                      <p:to>
                                        <p:strVal val="visible"/>
                                      </p:to>
                                    </p:set>
                                    <p:animEffect filter="fade" transition="in">
                                      <p:cBhvr>
                                        <p:cTn dur="1000"/>
                                        <p:tgtEl>
                                          <p:spTgt spid="440">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40">
                                            <p:txEl>
                                              <p:pRg end="1" st="1"/>
                                            </p:txEl>
                                          </p:spTgt>
                                        </p:tgtEl>
                                        <p:attrNameLst>
                                          <p:attrName>style.visibility</p:attrName>
                                        </p:attrNameLst>
                                      </p:cBhvr>
                                      <p:to>
                                        <p:strVal val="visible"/>
                                      </p:to>
                                    </p:set>
                                    <p:animEffect filter="fade" transition="in">
                                      <p:cBhvr>
                                        <p:cTn dur="1000"/>
                                        <p:tgtEl>
                                          <p:spTgt spid="440">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40">
                                            <p:txEl>
                                              <p:pRg end="2" st="2"/>
                                            </p:txEl>
                                          </p:spTgt>
                                        </p:tgtEl>
                                        <p:attrNameLst>
                                          <p:attrName>style.visibility</p:attrName>
                                        </p:attrNameLst>
                                      </p:cBhvr>
                                      <p:to>
                                        <p:strVal val="visible"/>
                                      </p:to>
                                    </p:set>
                                    <p:animEffect filter="fade" transition="in">
                                      <p:cBhvr>
                                        <p:cTn dur="1000"/>
                                        <p:tgtEl>
                                          <p:spTgt spid="440">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40">
                                            <p:txEl>
                                              <p:pRg end="3" st="3"/>
                                            </p:txEl>
                                          </p:spTgt>
                                        </p:tgtEl>
                                        <p:attrNameLst>
                                          <p:attrName>style.visibility</p:attrName>
                                        </p:attrNameLst>
                                      </p:cBhvr>
                                      <p:to>
                                        <p:strVal val="visible"/>
                                      </p:to>
                                    </p:set>
                                    <p:animEffect filter="fade" transition="in">
                                      <p:cBhvr>
                                        <p:cTn dur="1000"/>
                                        <p:tgtEl>
                                          <p:spTgt spid="440">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40">
                                            <p:txEl>
                                              <p:pRg end="4" st="4"/>
                                            </p:txEl>
                                          </p:spTgt>
                                        </p:tgtEl>
                                        <p:attrNameLst>
                                          <p:attrName>style.visibility</p:attrName>
                                        </p:attrNameLst>
                                      </p:cBhvr>
                                      <p:to>
                                        <p:strVal val="visible"/>
                                      </p:to>
                                    </p:set>
                                    <p:animEffect filter="fade" transition="in">
                                      <p:cBhvr>
                                        <p:cTn dur="1000"/>
                                        <p:tgtEl>
                                          <p:spTgt spid="440">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45" name="Shape 445"/>
        <p:cNvGrpSpPr/>
        <p:nvPr/>
      </p:nvGrpSpPr>
      <p:grpSpPr>
        <a:xfrm>
          <a:off x="0" y="0"/>
          <a:ext cx="0" cy="0"/>
          <a:chOff x="0" y="0"/>
          <a:chExt cx="0" cy="0"/>
        </a:xfrm>
      </p:grpSpPr>
      <p:sp>
        <p:nvSpPr>
          <p:cNvPr id="446" name="Google Shape;446;p6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900">
                <a:solidFill>
                  <a:srgbClr val="1155CC"/>
                </a:solidFill>
              </a:rPr>
              <a:t>National Council on Disability Paper</a:t>
            </a:r>
            <a:endParaRPr sz="3900">
              <a:solidFill>
                <a:srgbClr val="1155CC"/>
              </a:solidFill>
            </a:endParaRPr>
          </a:p>
        </p:txBody>
      </p:sp>
      <p:sp>
        <p:nvSpPr>
          <p:cNvPr id="447" name="Google Shape;447;p69"/>
          <p:cNvSpPr txBox="1"/>
          <p:nvPr>
            <p:ph idx="1" type="body"/>
          </p:nvPr>
        </p:nvSpPr>
        <p:spPr>
          <a:xfrm>
            <a:off x="311700" y="1152475"/>
            <a:ext cx="8520600" cy="34164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t/>
            </a:r>
            <a:endParaRPr sz="2700">
              <a:solidFill>
                <a:srgbClr val="000000"/>
              </a:solidFill>
            </a:endParaRPr>
          </a:p>
          <a:p>
            <a:pPr indent="0" lvl="0" marL="0" rtl="0" algn="ctr">
              <a:spcBef>
                <a:spcPts val="0"/>
              </a:spcBef>
              <a:spcAft>
                <a:spcPts val="0"/>
              </a:spcAft>
              <a:buNone/>
            </a:pPr>
            <a:r>
              <a:rPr lang="en" sz="2700">
                <a:solidFill>
                  <a:srgbClr val="000000"/>
                </a:solidFill>
              </a:rPr>
              <a:t>Preserving Our Freedom: Ending </a:t>
            </a:r>
            <a:r>
              <a:rPr lang="en" sz="2700">
                <a:solidFill>
                  <a:srgbClr val="000000"/>
                </a:solidFill>
              </a:rPr>
              <a:t>Institutionalization</a:t>
            </a:r>
            <a:r>
              <a:rPr lang="en" sz="2700">
                <a:solidFill>
                  <a:srgbClr val="000000"/>
                </a:solidFill>
              </a:rPr>
              <a:t> of </a:t>
            </a:r>
            <a:endParaRPr sz="2700">
              <a:solidFill>
                <a:srgbClr val="000000"/>
              </a:solidFill>
            </a:endParaRPr>
          </a:p>
          <a:p>
            <a:pPr indent="0" lvl="0" marL="0" rtl="0" algn="ctr">
              <a:spcBef>
                <a:spcPts val="0"/>
              </a:spcBef>
              <a:spcAft>
                <a:spcPts val="0"/>
              </a:spcAft>
              <a:buNone/>
            </a:pPr>
            <a:r>
              <a:rPr lang="en" sz="2700">
                <a:solidFill>
                  <a:srgbClr val="000000"/>
                </a:solidFill>
              </a:rPr>
              <a:t>People</a:t>
            </a:r>
            <a:r>
              <a:rPr lang="en" sz="2700">
                <a:solidFill>
                  <a:srgbClr val="000000"/>
                </a:solidFill>
              </a:rPr>
              <a:t> </a:t>
            </a:r>
            <a:r>
              <a:rPr lang="en" sz="2700">
                <a:solidFill>
                  <a:srgbClr val="000000"/>
                </a:solidFill>
              </a:rPr>
              <a:t>with</a:t>
            </a:r>
            <a:r>
              <a:rPr lang="en" sz="2700">
                <a:solidFill>
                  <a:srgbClr val="000000"/>
                </a:solidFill>
              </a:rPr>
              <a:t> </a:t>
            </a:r>
            <a:r>
              <a:rPr lang="en" sz="2700">
                <a:solidFill>
                  <a:srgbClr val="000000"/>
                </a:solidFill>
              </a:rPr>
              <a:t>Disabilities</a:t>
            </a:r>
            <a:r>
              <a:rPr lang="en" sz="2700">
                <a:solidFill>
                  <a:srgbClr val="000000"/>
                </a:solidFill>
              </a:rPr>
              <a:t> During and </a:t>
            </a:r>
            <a:r>
              <a:rPr lang="en" sz="2700">
                <a:solidFill>
                  <a:srgbClr val="000000"/>
                </a:solidFill>
              </a:rPr>
              <a:t>after</a:t>
            </a:r>
            <a:r>
              <a:rPr lang="en" sz="2700">
                <a:solidFill>
                  <a:srgbClr val="000000"/>
                </a:solidFill>
              </a:rPr>
              <a:t> </a:t>
            </a:r>
            <a:r>
              <a:rPr lang="en" sz="2700">
                <a:solidFill>
                  <a:srgbClr val="000000"/>
                </a:solidFill>
              </a:rPr>
              <a:t>Disasters</a:t>
            </a:r>
            <a:endParaRPr sz="2700">
              <a:solidFill>
                <a:srgbClr val="000000"/>
              </a:solidFill>
            </a:endParaRPr>
          </a:p>
          <a:p>
            <a:pPr indent="0" lvl="0" marL="0" rtl="0" algn="ctr">
              <a:spcBef>
                <a:spcPts val="0"/>
              </a:spcBef>
              <a:spcAft>
                <a:spcPts val="0"/>
              </a:spcAft>
              <a:buNone/>
            </a:pPr>
            <a:r>
              <a:t/>
            </a:r>
            <a:endParaRPr sz="600">
              <a:solidFill>
                <a:srgbClr val="000000"/>
              </a:solidFill>
            </a:endParaRPr>
          </a:p>
          <a:p>
            <a:pPr indent="0" lvl="0" marL="0" rtl="0" algn="l">
              <a:lnSpc>
                <a:spcPct val="100000"/>
              </a:lnSpc>
              <a:spcBef>
                <a:spcPts val="1600"/>
              </a:spcBef>
              <a:spcAft>
                <a:spcPts val="0"/>
              </a:spcAft>
              <a:buNone/>
            </a:pPr>
            <a:r>
              <a:t/>
            </a:r>
            <a:endParaRPr b="1" sz="600">
              <a:solidFill>
                <a:srgbClr val="000000"/>
              </a:solidFill>
            </a:endParaRPr>
          </a:p>
          <a:p>
            <a:pPr indent="0" lvl="0" marL="0" rtl="0" algn="l">
              <a:lnSpc>
                <a:spcPct val="100000"/>
              </a:lnSpc>
              <a:spcBef>
                <a:spcPts val="0"/>
              </a:spcBef>
              <a:spcAft>
                <a:spcPts val="0"/>
              </a:spcAft>
              <a:buNone/>
            </a:pPr>
            <a:r>
              <a:t/>
            </a:r>
            <a:endParaRPr b="1" sz="600">
              <a:solidFill>
                <a:srgbClr val="000000"/>
              </a:solidFill>
            </a:endParaRPr>
          </a:p>
          <a:p>
            <a:pPr indent="0" lvl="0" marL="0" rtl="0" algn="l">
              <a:lnSpc>
                <a:spcPct val="100000"/>
              </a:lnSpc>
              <a:spcBef>
                <a:spcPts val="0"/>
              </a:spcBef>
              <a:spcAft>
                <a:spcPts val="0"/>
              </a:spcAft>
              <a:buNone/>
            </a:pPr>
            <a:r>
              <a:t/>
            </a:r>
            <a:endParaRPr b="1" sz="600">
              <a:solidFill>
                <a:srgbClr val="000000"/>
              </a:solidFill>
            </a:endParaRPr>
          </a:p>
          <a:p>
            <a:pPr indent="0" lvl="0" marL="0" rtl="0" algn="l">
              <a:lnSpc>
                <a:spcPct val="100000"/>
              </a:lnSpc>
              <a:spcBef>
                <a:spcPts val="0"/>
              </a:spcBef>
              <a:spcAft>
                <a:spcPts val="0"/>
              </a:spcAft>
              <a:buNone/>
            </a:pPr>
            <a:r>
              <a:t/>
            </a:r>
            <a:endParaRPr b="1" sz="600">
              <a:solidFill>
                <a:srgbClr val="000000"/>
              </a:solidFill>
            </a:endParaRPr>
          </a:p>
          <a:p>
            <a:pPr indent="0" lvl="0" marL="0" rtl="0" algn="l">
              <a:lnSpc>
                <a:spcPct val="100000"/>
              </a:lnSpc>
              <a:spcBef>
                <a:spcPts val="0"/>
              </a:spcBef>
              <a:spcAft>
                <a:spcPts val="0"/>
              </a:spcAft>
              <a:buNone/>
            </a:pPr>
            <a:r>
              <a:t/>
            </a:r>
            <a:endParaRPr b="1" sz="1400">
              <a:solidFill>
                <a:srgbClr val="000000"/>
              </a:solidFill>
            </a:endParaRPr>
          </a:p>
          <a:p>
            <a:pPr indent="0" lvl="0" marL="0" rtl="0" algn="l">
              <a:lnSpc>
                <a:spcPct val="100000"/>
              </a:lnSpc>
              <a:spcBef>
                <a:spcPts val="0"/>
              </a:spcBef>
              <a:spcAft>
                <a:spcPts val="0"/>
              </a:spcAft>
              <a:buNone/>
            </a:pPr>
            <a:r>
              <a:t/>
            </a:r>
            <a:endParaRPr b="1" sz="1400">
              <a:solidFill>
                <a:srgbClr val="000000"/>
              </a:solidFill>
            </a:endParaRPr>
          </a:p>
          <a:p>
            <a:pPr indent="0" lvl="0" marL="0" rtl="0" algn="l">
              <a:lnSpc>
                <a:spcPct val="100000"/>
              </a:lnSpc>
              <a:spcBef>
                <a:spcPts val="0"/>
              </a:spcBef>
              <a:spcAft>
                <a:spcPts val="0"/>
              </a:spcAft>
              <a:buNone/>
            </a:pPr>
            <a:r>
              <a:rPr b="1" lang="en" sz="1400">
                <a:solidFill>
                  <a:srgbClr val="000000"/>
                </a:solidFill>
              </a:rPr>
              <a:t>Source:</a:t>
            </a:r>
            <a:endParaRPr b="1" sz="1400">
              <a:solidFill>
                <a:srgbClr val="000000"/>
              </a:solidFill>
            </a:endParaRPr>
          </a:p>
          <a:p>
            <a:pPr indent="0" lvl="0" marL="0" rtl="0" algn="l">
              <a:lnSpc>
                <a:spcPct val="100000"/>
              </a:lnSpc>
              <a:spcBef>
                <a:spcPts val="0"/>
              </a:spcBef>
              <a:spcAft>
                <a:spcPts val="0"/>
              </a:spcAft>
              <a:buNone/>
            </a:pPr>
            <a:r>
              <a:rPr lang="en" sz="1400">
                <a:solidFill>
                  <a:srgbClr val="000000"/>
                </a:solidFill>
              </a:rPr>
              <a:t> </a:t>
            </a:r>
            <a:r>
              <a:rPr lang="en" sz="1400" u="sng">
                <a:solidFill>
                  <a:schemeClr val="hlink"/>
                </a:solidFill>
                <a:hlinkClick r:id="rId3"/>
              </a:rPr>
              <a:t>https://ncd.gov/sites/default/files/NCD_Preserving_Our_Freedom_508.pdf</a:t>
            </a:r>
            <a:endParaRPr sz="1400"/>
          </a:p>
        </p:txBody>
      </p:sp>
      <p:pic>
        <p:nvPicPr>
          <p:cNvPr id="448" name="Google Shape;448;p69"/>
          <p:cNvPicPr preferRelativeResize="0"/>
          <p:nvPr/>
        </p:nvPicPr>
        <p:blipFill>
          <a:blip r:embed="rId4">
            <a:alphaModFix/>
          </a:blip>
          <a:stretch>
            <a:fillRect/>
          </a:stretch>
        </p:blipFill>
        <p:spPr>
          <a:xfrm>
            <a:off x="7681050" y="3686775"/>
            <a:ext cx="1301848" cy="1304327"/>
          </a:xfrm>
          <a:prstGeom prst="rect">
            <a:avLst/>
          </a:prstGeom>
          <a:noFill/>
          <a:ln>
            <a:noFill/>
          </a:ln>
        </p:spPr>
      </p:pic>
    </p:spTree>
  </p:cSld>
  <p:clrMapOvr>
    <a:masterClrMapping/>
  </p:clrMapOvr>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52" name="Shape 452"/>
        <p:cNvGrpSpPr/>
        <p:nvPr/>
      </p:nvGrpSpPr>
      <p:grpSpPr>
        <a:xfrm>
          <a:off x="0" y="0"/>
          <a:ext cx="0" cy="0"/>
          <a:chOff x="0" y="0"/>
          <a:chExt cx="0" cy="0"/>
        </a:xfrm>
      </p:grpSpPr>
      <p:sp>
        <p:nvSpPr>
          <p:cNvPr id="453" name="Google Shape;453;p70"/>
          <p:cNvSpPr txBox="1"/>
          <p:nvPr>
            <p:ph type="title"/>
          </p:nvPr>
        </p:nvSpPr>
        <p:spPr>
          <a:xfrm>
            <a:off x="311700" y="19430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4500">
                <a:solidFill>
                  <a:srgbClr val="1155CC"/>
                </a:solidFill>
              </a:rPr>
              <a:t>Charity in Disasters</a:t>
            </a:r>
            <a:endParaRPr sz="4500">
              <a:solidFill>
                <a:srgbClr val="1155CC"/>
              </a:solidFill>
            </a:endParaRPr>
          </a:p>
        </p:txBody>
      </p:sp>
      <p:sp>
        <p:nvSpPr>
          <p:cNvPr id="454" name="Google Shape;454;p70"/>
          <p:cNvSpPr txBox="1"/>
          <p:nvPr>
            <p:ph idx="1" type="body"/>
          </p:nvPr>
        </p:nvSpPr>
        <p:spPr>
          <a:xfrm>
            <a:off x="311700" y="11110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400">
                <a:solidFill>
                  <a:srgbClr val="000000"/>
                </a:solidFill>
              </a:rPr>
              <a:t>Civil rights obligations are delegated to volunteers</a:t>
            </a:r>
            <a:endParaRPr b="1" sz="2400">
              <a:solidFill>
                <a:srgbClr val="000000"/>
              </a:solidFill>
            </a:endParaRPr>
          </a:p>
          <a:p>
            <a:pPr indent="-419100" lvl="0" marL="457200" rtl="0" algn="l">
              <a:spcBef>
                <a:spcPts val="1600"/>
              </a:spcBef>
              <a:spcAft>
                <a:spcPts val="0"/>
              </a:spcAft>
              <a:buClr>
                <a:srgbClr val="000000"/>
              </a:buClr>
              <a:buSzPts val="3000"/>
              <a:buChar char="●"/>
            </a:pPr>
            <a:r>
              <a:rPr lang="en" sz="2500">
                <a:solidFill>
                  <a:srgbClr val="000000"/>
                </a:solidFill>
              </a:rPr>
              <a:t>VALS</a:t>
            </a:r>
            <a:r>
              <a:rPr lang="en" sz="3000">
                <a:solidFill>
                  <a:srgbClr val="000000"/>
                </a:solidFill>
              </a:rPr>
              <a:t>- </a:t>
            </a:r>
            <a:r>
              <a:rPr lang="en" sz="2500">
                <a:solidFill>
                  <a:srgbClr val="000000"/>
                </a:solidFill>
              </a:rPr>
              <a:t>Voluntary Agency Liaison Specialists</a:t>
            </a:r>
            <a:endParaRPr sz="2500">
              <a:solidFill>
                <a:srgbClr val="000000"/>
              </a:solidFill>
            </a:endParaRPr>
          </a:p>
          <a:p>
            <a:pPr indent="-419100" lvl="0" marL="457200" rtl="0" algn="l">
              <a:spcBef>
                <a:spcPts val="1000"/>
              </a:spcBef>
              <a:spcAft>
                <a:spcPts val="0"/>
              </a:spcAft>
              <a:buClr>
                <a:srgbClr val="000000"/>
              </a:buClr>
              <a:buSzPts val="3000"/>
              <a:buChar char="●"/>
            </a:pPr>
            <a:r>
              <a:rPr lang="en" sz="2500">
                <a:solidFill>
                  <a:srgbClr val="000000"/>
                </a:solidFill>
              </a:rPr>
              <a:t>VOADs-</a:t>
            </a:r>
            <a:r>
              <a:rPr lang="en" sz="3000">
                <a:solidFill>
                  <a:srgbClr val="000000"/>
                </a:solidFill>
              </a:rPr>
              <a:t> </a:t>
            </a:r>
            <a:r>
              <a:rPr lang="en" sz="2600">
                <a:solidFill>
                  <a:srgbClr val="000000"/>
                </a:solidFill>
              </a:rPr>
              <a:t>Voluntary Organizations Active in Disasters</a:t>
            </a:r>
            <a:endParaRPr sz="2600">
              <a:solidFill>
                <a:srgbClr val="000000"/>
              </a:solidFill>
            </a:endParaRPr>
          </a:p>
          <a:p>
            <a:pPr indent="-419100" lvl="0" marL="457200" rtl="0" algn="l">
              <a:spcBef>
                <a:spcPts val="1000"/>
              </a:spcBef>
              <a:spcAft>
                <a:spcPts val="0"/>
              </a:spcAft>
              <a:buClr>
                <a:srgbClr val="000000"/>
              </a:buClr>
              <a:buSzPts val="3000"/>
              <a:buChar char="●"/>
            </a:pPr>
            <a:r>
              <a:rPr lang="en" sz="2500">
                <a:solidFill>
                  <a:srgbClr val="000000"/>
                </a:solidFill>
              </a:rPr>
              <a:t>COADs</a:t>
            </a:r>
            <a:r>
              <a:rPr lang="en" sz="3000">
                <a:solidFill>
                  <a:srgbClr val="000000"/>
                </a:solidFill>
              </a:rPr>
              <a:t>- </a:t>
            </a:r>
            <a:r>
              <a:rPr lang="en" sz="2500">
                <a:solidFill>
                  <a:srgbClr val="000000"/>
                </a:solidFill>
              </a:rPr>
              <a:t>Community Organizations Active in Disasters</a:t>
            </a:r>
            <a:endParaRPr sz="2500">
              <a:solidFill>
                <a:srgbClr val="000000"/>
              </a:solidFill>
            </a:endParaRPr>
          </a:p>
          <a:p>
            <a:pPr indent="-374650" lvl="0" marL="457200" rtl="0" algn="l">
              <a:spcBef>
                <a:spcPts val="1000"/>
              </a:spcBef>
              <a:spcAft>
                <a:spcPts val="1000"/>
              </a:spcAft>
              <a:buClr>
                <a:srgbClr val="000000"/>
              </a:buClr>
              <a:buSzPts val="2300"/>
              <a:buChar char="●"/>
            </a:pPr>
            <a:r>
              <a:rPr lang="en" sz="2300">
                <a:solidFill>
                  <a:srgbClr val="000000"/>
                </a:solidFill>
              </a:rPr>
              <a:t>DME, consumable medical supplies, and other disaster resources are referred for donations and charitable solutions </a:t>
            </a:r>
            <a:endParaRPr sz="2300">
              <a:solidFill>
                <a:srgbClr val="000000"/>
              </a:solidFill>
            </a:endParaRPr>
          </a:p>
        </p:txBody>
      </p:sp>
      <p:pic>
        <p:nvPicPr>
          <p:cNvPr id="455" name="Google Shape;455;p70"/>
          <p:cNvPicPr preferRelativeResize="0"/>
          <p:nvPr/>
        </p:nvPicPr>
        <p:blipFill>
          <a:blip r:embed="rId3">
            <a:alphaModFix/>
          </a:blip>
          <a:stretch>
            <a:fillRect/>
          </a:stretch>
        </p:blipFill>
        <p:spPr>
          <a:xfrm>
            <a:off x="7773450" y="92400"/>
            <a:ext cx="1301848" cy="1304327"/>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54">
                                            <p:txEl>
                                              <p:pRg end="0" st="0"/>
                                            </p:txEl>
                                          </p:spTgt>
                                        </p:tgtEl>
                                        <p:attrNameLst>
                                          <p:attrName>style.visibility</p:attrName>
                                        </p:attrNameLst>
                                      </p:cBhvr>
                                      <p:to>
                                        <p:strVal val="visible"/>
                                      </p:to>
                                    </p:set>
                                    <p:animEffect filter="fade" transition="in">
                                      <p:cBhvr>
                                        <p:cTn dur="1000"/>
                                        <p:tgtEl>
                                          <p:spTgt spid="454">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54">
                                            <p:txEl>
                                              <p:pRg end="1" st="1"/>
                                            </p:txEl>
                                          </p:spTgt>
                                        </p:tgtEl>
                                        <p:attrNameLst>
                                          <p:attrName>style.visibility</p:attrName>
                                        </p:attrNameLst>
                                      </p:cBhvr>
                                      <p:to>
                                        <p:strVal val="visible"/>
                                      </p:to>
                                    </p:set>
                                    <p:animEffect filter="fade" transition="in">
                                      <p:cBhvr>
                                        <p:cTn dur="1000"/>
                                        <p:tgtEl>
                                          <p:spTgt spid="454">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54">
                                            <p:txEl>
                                              <p:pRg end="2" st="2"/>
                                            </p:txEl>
                                          </p:spTgt>
                                        </p:tgtEl>
                                        <p:attrNameLst>
                                          <p:attrName>style.visibility</p:attrName>
                                        </p:attrNameLst>
                                      </p:cBhvr>
                                      <p:to>
                                        <p:strVal val="visible"/>
                                      </p:to>
                                    </p:set>
                                    <p:animEffect filter="fade" transition="in">
                                      <p:cBhvr>
                                        <p:cTn dur="1000"/>
                                        <p:tgtEl>
                                          <p:spTgt spid="454">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54">
                                            <p:txEl>
                                              <p:pRg end="3" st="3"/>
                                            </p:txEl>
                                          </p:spTgt>
                                        </p:tgtEl>
                                        <p:attrNameLst>
                                          <p:attrName>style.visibility</p:attrName>
                                        </p:attrNameLst>
                                      </p:cBhvr>
                                      <p:to>
                                        <p:strVal val="visible"/>
                                      </p:to>
                                    </p:set>
                                    <p:animEffect filter="fade" transition="in">
                                      <p:cBhvr>
                                        <p:cTn dur="1000"/>
                                        <p:tgtEl>
                                          <p:spTgt spid="454">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54">
                                            <p:txEl>
                                              <p:pRg end="4" st="4"/>
                                            </p:txEl>
                                          </p:spTgt>
                                        </p:tgtEl>
                                        <p:attrNameLst>
                                          <p:attrName>style.visibility</p:attrName>
                                        </p:attrNameLst>
                                      </p:cBhvr>
                                      <p:to>
                                        <p:strVal val="visible"/>
                                      </p:to>
                                    </p:set>
                                    <p:animEffect filter="fade" transition="in">
                                      <p:cBhvr>
                                        <p:cTn dur="1000"/>
                                        <p:tgtEl>
                                          <p:spTgt spid="454">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59" name="Shape 459"/>
        <p:cNvGrpSpPr/>
        <p:nvPr/>
      </p:nvGrpSpPr>
      <p:grpSpPr>
        <a:xfrm>
          <a:off x="0" y="0"/>
          <a:ext cx="0" cy="0"/>
          <a:chOff x="0" y="0"/>
          <a:chExt cx="0" cy="0"/>
        </a:xfrm>
      </p:grpSpPr>
      <p:sp>
        <p:nvSpPr>
          <p:cNvPr id="460" name="Google Shape;460;p71"/>
          <p:cNvSpPr txBox="1"/>
          <p:nvPr>
            <p:ph type="title"/>
          </p:nvPr>
        </p:nvSpPr>
        <p:spPr>
          <a:xfrm>
            <a:off x="311700" y="48940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400">
                <a:solidFill>
                  <a:srgbClr val="1155CC"/>
                </a:solidFill>
              </a:rPr>
              <a:t>Individual &amp; Household </a:t>
            </a:r>
            <a:r>
              <a:rPr lang="en" sz="3400">
                <a:solidFill>
                  <a:srgbClr val="1155CC"/>
                </a:solidFill>
              </a:rPr>
              <a:t> Disaster Recovery</a:t>
            </a:r>
            <a:endParaRPr sz="3400">
              <a:solidFill>
                <a:srgbClr val="1155CC"/>
              </a:solidFill>
            </a:endParaRPr>
          </a:p>
        </p:txBody>
      </p:sp>
      <p:sp>
        <p:nvSpPr>
          <p:cNvPr id="461" name="Google Shape;461;p71"/>
          <p:cNvSpPr txBox="1"/>
          <p:nvPr>
            <p:ph idx="1" type="body"/>
          </p:nvPr>
        </p:nvSpPr>
        <p:spPr>
          <a:xfrm>
            <a:off x="380450" y="1468800"/>
            <a:ext cx="8520600" cy="3416400"/>
          </a:xfrm>
          <a:prstGeom prst="rect">
            <a:avLst/>
          </a:prstGeom>
        </p:spPr>
        <p:txBody>
          <a:bodyPr anchorCtr="0" anchor="ctr" bIns="91425" lIns="91425" spcFirstLastPara="1" rIns="91425" wrap="square" tIns="91425">
            <a:noAutofit/>
          </a:bodyPr>
          <a:lstStyle/>
          <a:p>
            <a:pPr indent="-419100" lvl="0" marL="457200" rtl="0" algn="l">
              <a:spcBef>
                <a:spcPts val="0"/>
              </a:spcBef>
              <a:spcAft>
                <a:spcPts val="0"/>
              </a:spcAft>
              <a:buClr>
                <a:srgbClr val="000000"/>
              </a:buClr>
              <a:buSzPts val="3000"/>
              <a:buChar char="●"/>
            </a:pPr>
            <a:r>
              <a:rPr lang="en" sz="3000">
                <a:solidFill>
                  <a:srgbClr val="000000"/>
                </a:solidFill>
              </a:rPr>
              <a:t>Permanent housing</a:t>
            </a:r>
            <a:endParaRPr sz="3000">
              <a:solidFill>
                <a:srgbClr val="000000"/>
              </a:solidFill>
            </a:endParaRPr>
          </a:p>
          <a:p>
            <a:pPr indent="-419100" lvl="0" marL="457200" rtl="0" algn="l">
              <a:spcBef>
                <a:spcPts val="1000"/>
              </a:spcBef>
              <a:spcAft>
                <a:spcPts val="0"/>
              </a:spcAft>
              <a:buClr>
                <a:srgbClr val="000000"/>
              </a:buClr>
              <a:buSzPts val="3000"/>
              <a:buChar char="●"/>
            </a:pPr>
            <a:r>
              <a:rPr lang="en" sz="3000">
                <a:solidFill>
                  <a:srgbClr val="000000"/>
                </a:solidFill>
              </a:rPr>
              <a:t>Your household’s recovery</a:t>
            </a:r>
            <a:endParaRPr sz="3000">
              <a:solidFill>
                <a:srgbClr val="000000"/>
              </a:solidFill>
            </a:endParaRPr>
          </a:p>
          <a:p>
            <a:pPr indent="-419100" lvl="0" marL="457200" rtl="0" algn="l">
              <a:spcBef>
                <a:spcPts val="1000"/>
              </a:spcBef>
              <a:spcAft>
                <a:spcPts val="0"/>
              </a:spcAft>
              <a:buClr>
                <a:srgbClr val="000000"/>
              </a:buClr>
              <a:buSzPts val="3000"/>
              <a:buChar char="●"/>
            </a:pPr>
            <a:r>
              <a:rPr lang="en" sz="3000">
                <a:solidFill>
                  <a:srgbClr val="000000"/>
                </a:solidFill>
              </a:rPr>
              <a:t>Resuming daily routine (work, school, transportation, childcare, groceries, health maintenance, etc.)</a:t>
            </a:r>
            <a:endParaRPr sz="3000">
              <a:solidFill>
                <a:srgbClr val="000000"/>
              </a:solidFill>
            </a:endParaRPr>
          </a:p>
          <a:p>
            <a:pPr indent="0" lvl="0" marL="457200" rtl="0" algn="l">
              <a:spcBef>
                <a:spcPts val="1000"/>
              </a:spcBef>
              <a:spcAft>
                <a:spcPts val="1600"/>
              </a:spcAft>
              <a:buNone/>
            </a:pPr>
            <a:r>
              <a:t/>
            </a:r>
            <a:endParaRPr sz="2900">
              <a:solidFill>
                <a:srgbClr val="000000"/>
              </a:solidFill>
            </a:endParaRPr>
          </a:p>
        </p:txBody>
      </p:sp>
      <p:pic>
        <p:nvPicPr>
          <p:cNvPr id="462" name="Google Shape;462;p71"/>
          <p:cNvPicPr preferRelativeResize="0"/>
          <p:nvPr/>
        </p:nvPicPr>
        <p:blipFill>
          <a:blip r:embed="rId3">
            <a:alphaModFix/>
          </a:blip>
          <a:stretch>
            <a:fillRect/>
          </a:stretch>
        </p:blipFill>
        <p:spPr>
          <a:xfrm>
            <a:off x="7681050" y="3686775"/>
            <a:ext cx="1301848" cy="1304327"/>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61">
                                            <p:txEl>
                                              <p:pRg end="0" st="0"/>
                                            </p:txEl>
                                          </p:spTgt>
                                        </p:tgtEl>
                                        <p:attrNameLst>
                                          <p:attrName>style.visibility</p:attrName>
                                        </p:attrNameLst>
                                      </p:cBhvr>
                                      <p:to>
                                        <p:strVal val="visible"/>
                                      </p:to>
                                    </p:set>
                                    <p:animEffect filter="fade" transition="in">
                                      <p:cBhvr>
                                        <p:cTn dur="1000"/>
                                        <p:tgtEl>
                                          <p:spTgt spid="46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61">
                                            <p:txEl>
                                              <p:pRg end="1" st="1"/>
                                            </p:txEl>
                                          </p:spTgt>
                                        </p:tgtEl>
                                        <p:attrNameLst>
                                          <p:attrName>style.visibility</p:attrName>
                                        </p:attrNameLst>
                                      </p:cBhvr>
                                      <p:to>
                                        <p:strVal val="visible"/>
                                      </p:to>
                                    </p:set>
                                    <p:animEffect filter="fade" transition="in">
                                      <p:cBhvr>
                                        <p:cTn dur="1000"/>
                                        <p:tgtEl>
                                          <p:spTgt spid="461">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61">
                                            <p:txEl>
                                              <p:pRg end="2" st="2"/>
                                            </p:txEl>
                                          </p:spTgt>
                                        </p:tgtEl>
                                        <p:attrNameLst>
                                          <p:attrName>style.visibility</p:attrName>
                                        </p:attrNameLst>
                                      </p:cBhvr>
                                      <p:to>
                                        <p:strVal val="visible"/>
                                      </p:to>
                                    </p:set>
                                    <p:animEffect filter="fade" transition="in">
                                      <p:cBhvr>
                                        <p:cTn dur="1000"/>
                                        <p:tgtEl>
                                          <p:spTgt spid="461">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61">
                                            <p:txEl>
                                              <p:pRg end="3" st="3"/>
                                            </p:txEl>
                                          </p:spTgt>
                                        </p:tgtEl>
                                        <p:attrNameLst>
                                          <p:attrName>style.visibility</p:attrName>
                                        </p:attrNameLst>
                                      </p:cBhvr>
                                      <p:to>
                                        <p:strVal val="visible"/>
                                      </p:to>
                                    </p:set>
                                    <p:animEffect filter="fade" transition="in">
                                      <p:cBhvr>
                                        <p:cTn dur="1000"/>
                                        <p:tgtEl>
                                          <p:spTgt spid="461">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9" name="Shape 89"/>
        <p:cNvGrpSpPr/>
        <p:nvPr/>
      </p:nvGrpSpPr>
      <p:grpSpPr>
        <a:xfrm>
          <a:off x="0" y="0"/>
          <a:ext cx="0" cy="0"/>
          <a:chOff x="0" y="0"/>
          <a:chExt cx="0" cy="0"/>
        </a:xfrm>
      </p:grpSpPr>
      <p:sp>
        <p:nvSpPr>
          <p:cNvPr id="90" name="Google Shape;90;p18"/>
          <p:cNvSpPr txBox="1"/>
          <p:nvPr>
            <p:ph type="title"/>
          </p:nvPr>
        </p:nvSpPr>
        <p:spPr>
          <a:xfrm>
            <a:off x="36100" y="292600"/>
            <a:ext cx="7819500" cy="537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400">
                <a:solidFill>
                  <a:srgbClr val="1155CC"/>
                </a:solidFill>
              </a:rPr>
              <a:t>Community Resilience Is Only Possible:</a:t>
            </a:r>
            <a:endParaRPr sz="3400">
              <a:solidFill>
                <a:srgbClr val="1155CC"/>
              </a:solidFill>
            </a:endParaRPr>
          </a:p>
        </p:txBody>
      </p:sp>
      <p:sp>
        <p:nvSpPr>
          <p:cNvPr id="91" name="Google Shape;91;p18"/>
          <p:cNvSpPr txBox="1"/>
          <p:nvPr>
            <p:ph idx="1" type="body"/>
          </p:nvPr>
        </p:nvSpPr>
        <p:spPr>
          <a:xfrm>
            <a:off x="311700" y="731200"/>
            <a:ext cx="8520600" cy="3895800"/>
          </a:xfrm>
          <a:prstGeom prst="rect">
            <a:avLst/>
          </a:prstGeom>
        </p:spPr>
        <p:txBody>
          <a:bodyPr anchorCtr="0" anchor="t" bIns="91425" lIns="91425" spcFirstLastPara="1" rIns="91425" wrap="square" tIns="91425">
            <a:noAutofit/>
          </a:bodyPr>
          <a:lstStyle/>
          <a:p>
            <a:pPr indent="0" lvl="0" marL="0" rtl="0" algn="just">
              <a:lnSpc>
                <a:spcPct val="100000"/>
              </a:lnSpc>
              <a:spcBef>
                <a:spcPts val="1900"/>
              </a:spcBef>
              <a:spcAft>
                <a:spcPts val="0"/>
              </a:spcAft>
              <a:buNone/>
            </a:pPr>
            <a:r>
              <a:rPr b="1" lang="en" sz="3200">
                <a:solidFill>
                  <a:srgbClr val="000000"/>
                </a:solidFill>
                <a:highlight>
                  <a:schemeClr val="lt1"/>
                </a:highlight>
                <a:latin typeface="Calibri"/>
                <a:ea typeface="Calibri"/>
                <a:cs typeface="Calibri"/>
                <a:sym typeface="Calibri"/>
              </a:rPr>
              <a:t>When it i</a:t>
            </a:r>
            <a:r>
              <a:rPr b="1" lang="en" sz="3200">
                <a:solidFill>
                  <a:srgbClr val="000000"/>
                </a:solidFill>
                <a:highlight>
                  <a:schemeClr val="lt1"/>
                </a:highlight>
                <a:latin typeface="Calibri"/>
                <a:ea typeface="Calibri"/>
                <a:cs typeface="Calibri"/>
                <a:sym typeface="Calibri"/>
              </a:rPr>
              <a:t>ncludes</a:t>
            </a:r>
            <a:endParaRPr b="1" sz="3200">
              <a:solidFill>
                <a:srgbClr val="000000"/>
              </a:solidFill>
              <a:highlight>
                <a:schemeClr val="lt1"/>
              </a:highlight>
              <a:latin typeface="Calibri"/>
              <a:ea typeface="Calibri"/>
              <a:cs typeface="Calibri"/>
              <a:sym typeface="Calibri"/>
            </a:endParaRPr>
          </a:p>
          <a:p>
            <a:pPr indent="0" lvl="0" marL="0" rtl="0" algn="just">
              <a:lnSpc>
                <a:spcPct val="100000"/>
              </a:lnSpc>
              <a:spcBef>
                <a:spcPts val="0"/>
              </a:spcBef>
              <a:spcAft>
                <a:spcPts val="0"/>
              </a:spcAft>
              <a:buNone/>
            </a:pPr>
            <a:r>
              <a:rPr lang="en" sz="2600">
                <a:solidFill>
                  <a:srgbClr val="000000"/>
                </a:solidFill>
                <a:highlight>
                  <a:schemeClr val="lt1"/>
                </a:highlight>
                <a:latin typeface="Calibri"/>
                <a:ea typeface="Calibri"/>
                <a:cs typeface="Calibri"/>
                <a:sym typeface="Calibri"/>
              </a:rPr>
              <a:t> </a:t>
            </a:r>
            <a:endParaRPr>
              <a:solidFill>
                <a:srgbClr val="000000"/>
              </a:solidFill>
              <a:highlight>
                <a:schemeClr val="lt1"/>
              </a:highlight>
              <a:latin typeface="Calibri"/>
              <a:ea typeface="Calibri"/>
              <a:cs typeface="Calibri"/>
              <a:sym typeface="Calibri"/>
            </a:endParaRPr>
          </a:p>
          <a:p>
            <a:pPr indent="-393700" lvl="0" marL="457200" rtl="0" algn="just">
              <a:lnSpc>
                <a:spcPct val="100000"/>
              </a:lnSpc>
              <a:spcBef>
                <a:spcPts val="0"/>
              </a:spcBef>
              <a:spcAft>
                <a:spcPts val="0"/>
              </a:spcAft>
              <a:buClr>
                <a:srgbClr val="000000"/>
              </a:buClr>
              <a:buSzPts val="2600"/>
              <a:buFont typeface="Calibri"/>
              <a:buChar char="●"/>
            </a:pPr>
            <a:r>
              <a:rPr lang="en" sz="2600">
                <a:solidFill>
                  <a:srgbClr val="000000"/>
                </a:solidFill>
                <a:highlight>
                  <a:schemeClr val="lt1"/>
                </a:highlight>
                <a:latin typeface="Calibri"/>
                <a:ea typeface="Calibri"/>
                <a:cs typeface="Calibri"/>
                <a:sym typeface="Calibri"/>
              </a:rPr>
              <a:t>People with disabilities </a:t>
            </a:r>
            <a:endParaRPr sz="100">
              <a:solidFill>
                <a:srgbClr val="000000"/>
              </a:solidFill>
              <a:highlight>
                <a:schemeClr val="lt1"/>
              </a:highlight>
              <a:latin typeface="Calibri"/>
              <a:ea typeface="Calibri"/>
              <a:cs typeface="Calibri"/>
              <a:sym typeface="Calibri"/>
            </a:endParaRPr>
          </a:p>
          <a:p>
            <a:pPr indent="-387350" lvl="0" marL="457200" rtl="0" algn="l">
              <a:lnSpc>
                <a:spcPct val="120000"/>
              </a:lnSpc>
              <a:spcBef>
                <a:spcPts val="1000"/>
              </a:spcBef>
              <a:spcAft>
                <a:spcPts val="0"/>
              </a:spcAft>
              <a:buClr>
                <a:srgbClr val="000000"/>
              </a:buClr>
              <a:buSzPts val="2500"/>
              <a:buChar char="●"/>
            </a:pPr>
            <a:r>
              <a:rPr lang="en" sz="2600">
                <a:solidFill>
                  <a:srgbClr val="000000"/>
                </a:solidFill>
                <a:highlight>
                  <a:schemeClr val="lt1"/>
                </a:highlight>
                <a:latin typeface="Calibri"/>
                <a:ea typeface="Calibri"/>
                <a:cs typeface="Calibri"/>
                <a:sym typeface="Calibri"/>
              </a:rPr>
              <a:t>Others with access and functional needs</a:t>
            </a:r>
            <a:endParaRPr sz="100">
              <a:solidFill>
                <a:srgbClr val="000000"/>
              </a:solidFill>
              <a:highlight>
                <a:schemeClr val="lt1"/>
              </a:highlight>
              <a:latin typeface="Calibri"/>
              <a:ea typeface="Calibri"/>
              <a:cs typeface="Calibri"/>
              <a:sym typeface="Calibri"/>
            </a:endParaRPr>
          </a:p>
          <a:p>
            <a:pPr indent="-387350" lvl="0" marL="457200" rtl="0" algn="l">
              <a:lnSpc>
                <a:spcPct val="120000"/>
              </a:lnSpc>
              <a:spcBef>
                <a:spcPts val="1000"/>
              </a:spcBef>
              <a:spcAft>
                <a:spcPts val="0"/>
              </a:spcAft>
              <a:buClr>
                <a:srgbClr val="000000"/>
              </a:buClr>
              <a:buSzPts val="2500"/>
              <a:buFont typeface="Calibri"/>
              <a:buChar char="●"/>
            </a:pPr>
            <a:r>
              <a:rPr lang="en" sz="2500">
                <a:solidFill>
                  <a:srgbClr val="000000"/>
                </a:solidFill>
                <a:highlight>
                  <a:schemeClr val="lt1"/>
                </a:highlight>
                <a:latin typeface="Calibri"/>
                <a:ea typeface="Calibri"/>
                <a:cs typeface="Calibri"/>
                <a:sym typeface="Calibri"/>
              </a:rPr>
              <a:t>All community stakeholders and other marginalized communities</a:t>
            </a:r>
            <a:endParaRPr sz="2500">
              <a:solidFill>
                <a:srgbClr val="000000"/>
              </a:solidFill>
              <a:highlight>
                <a:schemeClr val="lt1"/>
              </a:highlight>
              <a:latin typeface="Calibri"/>
              <a:ea typeface="Calibri"/>
              <a:cs typeface="Calibri"/>
              <a:sym typeface="Calibri"/>
            </a:endParaRPr>
          </a:p>
          <a:p>
            <a:pPr indent="-387350" lvl="0" marL="457200" rtl="0" algn="l">
              <a:lnSpc>
                <a:spcPct val="120000"/>
              </a:lnSpc>
              <a:spcBef>
                <a:spcPts val="1000"/>
              </a:spcBef>
              <a:spcAft>
                <a:spcPts val="0"/>
              </a:spcAft>
              <a:buClr>
                <a:schemeClr val="dk1"/>
              </a:buClr>
              <a:buSzPts val="2500"/>
              <a:buChar char="●"/>
            </a:pPr>
            <a:r>
              <a:rPr lang="en" sz="2500">
                <a:solidFill>
                  <a:srgbClr val="000000"/>
                </a:solidFill>
                <a:highlight>
                  <a:schemeClr val="lt1"/>
                </a:highlight>
                <a:latin typeface="Calibri"/>
                <a:ea typeface="Calibri"/>
                <a:cs typeface="Calibri"/>
                <a:sym typeface="Calibri"/>
              </a:rPr>
              <a:t>When planning, respo</a:t>
            </a:r>
            <a:r>
              <a:rPr lang="en" sz="2500">
                <a:solidFill>
                  <a:schemeClr val="dk1"/>
                </a:solidFill>
                <a:highlight>
                  <a:schemeClr val="lt1"/>
                </a:highlight>
                <a:latin typeface="Calibri"/>
                <a:ea typeface="Calibri"/>
                <a:cs typeface="Calibri"/>
                <a:sym typeface="Calibri"/>
              </a:rPr>
              <a:t>nse, and recovery are accessible to all </a:t>
            </a:r>
            <a:endParaRPr sz="100">
              <a:solidFill>
                <a:schemeClr val="dk1"/>
              </a:solidFill>
              <a:highlight>
                <a:schemeClr val="lt1"/>
              </a:highlight>
              <a:latin typeface="Calibri"/>
              <a:ea typeface="Calibri"/>
              <a:cs typeface="Calibri"/>
              <a:sym typeface="Calibri"/>
            </a:endParaRPr>
          </a:p>
          <a:p>
            <a:pPr indent="0" lvl="0" marL="0" rtl="0" algn="just">
              <a:lnSpc>
                <a:spcPct val="135000"/>
              </a:lnSpc>
              <a:spcBef>
                <a:spcPts val="1900"/>
              </a:spcBef>
              <a:spcAft>
                <a:spcPts val="0"/>
              </a:spcAft>
              <a:buNone/>
            </a:pPr>
            <a:r>
              <a:t/>
            </a:r>
            <a:endParaRPr sz="2500">
              <a:solidFill>
                <a:srgbClr val="000000"/>
              </a:solidFill>
              <a:highlight>
                <a:schemeClr val="lt1"/>
              </a:highlight>
              <a:latin typeface="Calibri"/>
              <a:ea typeface="Calibri"/>
              <a:cs typeface="Calibri"/>
              <a:sym typeface="Calibri"/>
            </a:endParaRPr>
          </a:p>
          <a:p>
            <a:pPr indent="0" lvl="0" marL="457200" rtl="0" algn="just">
              <a:lnSpc>
                <a:spcPct val="100000"/>
              </a:lnSpc>
              <a:spcBef>
                <a:spcPts val="1900"/>
              </a:spcBef>
              <a:spcAft>
                <a:spcPts val="0"/>
              </a:spcAft>
              <a:buNone/>
            </a:pPr>
            <a:r>
              <a:t/>
            </a:r>
            <a:endParaRPr sz="1600">
              <a:solidFill>
                <a:schemeClr val="dk1"/>
              </a:solidFill>
              <a:highlight>
                <a:schemeClr val="lt1"/>
              </a:highlight>
              <a:latin typeface="Calibri"/>
              <a:ea typeface="Calibri"/>
              <a:cs typeface="Calibri"/>
              <a:sym typeface="Calibri"/>
            </a:endParaRPr>
          </a:p>
          <a:p>
            <a:pPr indent="0" lvl="0" marL="457200" rtl="0" algn="just">
              <a:lnSpc>
                <a:spcPct val="100000"/>
              </a:lnSpc>
              <a:spcBef>
                <a:spcPts val="1900"/>
              </a:spcBef>
              <a:spcAft>
                <a:spcPts val="0"/>
              </a:spcAft>
              <a:buNone/>
            </a:pPr>
            <a:r>
              <a:t/>
            </a:r>
            <a:endParaRPr sz="2200"/>
          </a:p>
          <a:p>
            <a:pPr indent="0" lvl="0" marL="0" rtl="0" algn="l">
              <a:spcBef>
                <a:spcPts val="1900"/>
              </a:spcBef>
              <a:spcAft>
                <a:spcPts val="1600"/>
              </a:spcAft>
              <a:buNone/>
            </a:pPr>
            <a:r>
              <a:t/>
            </a:r>
            <a:endParaRPr/>
          </a:p>
        </p:txBody>
      </p:sp>
      <p:pic>
        <p:nvPicPr>
          <p:cNvPr id="92" name="Google Shape;92;p18"/>
          <p:cNvPicPr preferRelativeResize="0"/>
          <p:nvPr/>
        </p:nvPicPr>
        <p:blipFill>
          <a:blip r:embed="rId3">
            <a:alphaModFix/>
          </a:blip>
          <a:stretch>
            <a:fillRect/>
          </a:stretch>
        </p:blipFill>
        <p:spPr>
          <a:xfrm>
            <a:off x="7760625" y="138475"/>
            <a:ext cx="1301848" cy="1304327"/>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1">
                                            <p:txEl>
                                              <p:pRg end="0" st="0"/>
                                            </p:txEl>
                                          </p:spTgt>
                                        </p:tgtEl>
                                        <p:attrNameLst>
                                          <p:attrName>style.visibility</p:attrName>
                                        </p:attrNameLst>
                                      </p:cBhvr>
                                      <p:to>
                                        <p:strVal val="visible"/>
                                      </p:to>
                                    </p:set>
                                    <p:animEffect filter="fade" transition="in">
                                      <p:cBhvr>
                                        <p:cTn dur="1000"/>
                                        <p:tgtEl>
                                          <p:spTgt spid="9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1">
                                            <p:txEl>
                                              <p:pRg end="1" st="1"/>
                                            </p:txEl>
                                          </p:spTgt>
                                        </p:tgtEl>
                                        <p:attrNameLst>
                                          <p:attrName>style.visibility</p:attrName>
                                        </p:attrNameLst>
                                      </p:cBhvr>
                                      <p:to>
                                        <p:strVal val="visible"/>
                                      </p:to>
                                    </p:set>
                                    <p:animEffect filter="fade" transition="in">
                                      <p:cBhvr>
                                        <p:cTn dur="1000"/>
                                        <p:tgtEl>
                                          <p:spTgt spid="91">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1">
                                            <p:txEl>
                                              <p:pRg end="2" st="2"/>
                                            </p:txEl>
                                          </p:spTgt>
                                        </p:tgtEl>
                                        <p:attrNameLst>
                                          <p:attrName>style.visibility</p:attrName>
                                        </p:attrNameLst>
                                      </p:cBhvr>
                                      <p:to>
                                        <p:strVal val="visible"/>
                                      </p:to>
                                    </p:set>
                                    <p:animEffect filter="fade" transition="in">
                                      <p:cBhvr>
                                        <p:cTn dur="1000"/>
                                        <p:tgtEl>
                                          <p:spTgt spid="91">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1">
                                            <p:txEl>
                                              <p:pRg end="3" st="3"/>
                                            </p:txEl>
                                          </p:spTgt>
                                        </p:tgtEl>
                                        <p:attrNameLst>
                                          <p:attrName>style.visibility</p:attrName>
                                        </p:attrNameLst>
                                      </p:cBhvr>
                                      <p:to>
                                        <p:strVal val="visible"/>
                                      </p:to>
                                    </p:set>
                                    <p:animEffect filter="fade" transition="in">
                                      <p:cBhvr>
                                        <p:cTn dur="1000"/>
                                        <p:tgtEl>
                                          <p:spTgt spid="91">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1">
                                            <p:txEl>
                                              <p:pRg end="4" st="4"/>
                                            </p:txEl>
                                          </p:spTgt>
                                        </p:tgtEl>
                                        <p:attrNameLst>
                                          <p:attrName>style.visibility</p:attrName>
                                        </p:attrNameLst>
                                      </p:cBhvr>
                                      <p:to>
                                        <p:strVal val="visible"/>
                                      </p:to>
                                    </p:set>
                                    <p:animEffect filter="fade" transition="in">
                                      <p:cBhvr>
                                        <p:cTn dur="1000"/>
                                        <p:tgtEl>
                                          <p:spTgt spid="91">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1">
                                            <p:txEl>
                                              <p:pRg end="5" st="5"/>
                                            </p:txEl>
                                          </p:spTgt>
                                        </p:tgtEl>
                                        <p:attrNameLst>
                                          <p:attrName>style.visibility</p:attrName>
                                        </p:attrNameLst>
                                      </p:cBhvr>
                                      <p:to>
                                        <p:strVal val="visible"/>
                                      </p:to>
                                    </p:set>
                                    <p:animEffect filter="fade" transition="in">
                                      <p:cBhvr>
                                        <p:cTn dur="1000"/>
                                        <p:tgtEl>
                                          <p:spTgt spid="91">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1">
                                            <p:txEl>
                                              <p:pRg end="6" st="6"/>
                                            </p:txEl>
                                          </p:spTgt>
                                        </p:tgtEl>
                                        <p:attrNameLst>
                                          <p:attrName>style.visibility</p:attrName>
                                        </p:attrNameLst>
                                      </p:cBhvr>
                                      <p:to>
                                        <p:strVal val="visible"/>
                                      </p:to>
                                    </p:set>
                                    <p:animEffect filter="fade" transition="in">
                                      <p:cBhvr>
                                        <p:cTn dur="1000"/>
                                        <p:tgtEl>
                                          <p:spTgt spid="91">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1">
                                            <p:txEl>
                                              <p:pRg end="7" st="7"/>
                                            </p:txEl>
                                          </p:spTgt>
                                        </p:tgtEl>
                                        <p:attrNameLst>
                                          <p:attrName>style.visibility</p:attrName>
                                        </p:attrNameLst>
                                      </p:cBhvr>
                                      <p:to>
                                        <p:strVal val="visible"/>
                                      </p:to>
                                    </p:set>
                                    <p:animEffect filter="fade" transition="in">
                                      <p:cBhvr>
                                        <p:cTn dur="1000"/>
                                        <p:tgtEl>
                                          <p:spTgt spid="91">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1">
                                            <p:txEl>
                                              <p:pRg end="8" st="8"/>
                                            </p:txEl>
                                          </p:spTgt>
                                        </p:tgtEl>
                                        <p:attrNameLst>
                                          <p:attrName>style.visibility</p:attrName>
                                        </p:attrNameLst>
                                      </p:cBhvr>
                                      <p:to>
                                        <p:strVal val="visible"/>
                                      </p:to>
                                    </p:set>
                                    <p:animEffect filter="fade" transition="in">
                                      <p:cBhvr>
                                        <p:cTn dur="1000"/>
                                        <p:tgtEl>
                                          <p:spTgt spid="91">
                                            <p:txEl>
                                              <p:pRg end="8" st="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1">
                                            <p:txEl>
                                              <p:pRg end="9" st="9"/>
                                            </p:txEl>
                                          </p:spTgt>
                                        </p:tgtEl>
                                        <p:attrNameLst>
                                          <p:attrName>style.visibility</p:attrName>
                                        </p:attrNameLst>
                                      </p:cBhvr>
                                      <p:to>
                                        <p:strVal val="visible"/>
                                      </p:to>
                                    </p:set>
                                    <p:animEffect filter="fade" transition="in">
                                      <p:cBhvr>
                                        <p:cTn dur="1000"/>
                                        <p:tgtEl>
                                          <p:spTgt spid="91">
                                            <p:txEl>
                                              <p:pRg end="9" st="9"/>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66" name="Shape 466"/>
        <p:cNvGrpSpPr/>
        <p:nvPr/>
      </p:nvGrpSpPr>
      <p:grpSpPr>
        <a:xfrm>
          <a:off x="0" y="0"/>
          <a:ext cx="0" cy="0"/>
          <a:chOff x="0" y="0"/>
          <a:chExt cx="0" cy="0"/>
        </a:xfrm>
      </p:grpSpPr>
      <p:sp>
        <p:nvSpPr>
          <p:cNvPr id="467" name="Google Shape;467;p72"/>
          <p:cNvSpPr txBox="1"/>
          <p:nvPr>
            <p:ph type="title"/>
          </p:nvPr>
        </p:nvSpPr>
        <p:spPr>
          <a:xfrm>
            <a:off x="311700" y="16707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5000">
                <a:solidFill>
                  <a:srgbClr val="1155CC"/>
                </a:solidFill>
              </a:rPr>
              <a:t>Community</a:t>
            </a:r>
            <a:r>
              <a:rPr lang="en" sz="5000">
                <a:solidFill>
                  <a:srgbClr val="1155CC"/>
                </a:solidFill>
              </a:rPr>
              <a:t> Recovery</a:t>
            </a:r>
            <a:endParaRPr sz="5000">
              <a:solidFill>
                <a:srgbClr val="1155CC"/>
              </a:solidFill>
            </a:endParaRPr>
          </a:p>
        </p:txBody>
      </p:sp>
      <p:sp>
        <p:nvSpPr>
          <p:cNvPr id="468" name="Google Shape;468;p72"/>
          <p:cNvSpPr txBox="1"/>
          <p:nvPr>
            <p:ph idx="1" type="body"/>
          </p:nvPr>
        </p:nvSpPr>
        <p:spPr>
          <a:xfrm>
            <a:off x="311700" y="1124875"/>
            <a:ext cx="8520600" cy="3416400"/>
          </a:xfrm>
          <a:prstGeom prst="rect">
            <a:avLst/>
          </a:prstGeom>
        </p:spPr>
        <p:txBody>
          <a:bodyPr anchorCtr="0" anchor="ctr" bIns="91425" lIns="91425" spcFirstLastPara="1" rIns="91425" wrap="square" tIns="91425">
            <a:noAutofit/>
          </a:bodyPr>
          <a:lstStyle/>
          <a:p>
            <a:pPr indent="-419100" lvl="0" marL="457200" rtl="0" algn="l">
              <a:spcBef>
                <a:spcPts val="0"/>
              </a:spcBef>
              <a:spcAft>
                <a:spcPts val="0"/>
              </a:spcAft>
              <a:buClr>
                <a:srgbClr val="000000"/>
              </a:buClr>
              <a:buSzPts val="3000"/>
              <a:buChar char="●"/>
            </a:pPr>
            <a:r>
              <a:rPr lang="en" sz="3000">
                <a:solidFill>
                  <a:srgbClr val="000000"/>
                </a:solidFill>
              </a:rPr>
              <a:t>Rebuilding the community- Universal Design </a:t>
            </a:r>
            <a:endParaRPr sz="3000">
              <a:solidFill>
                <a:srgbClr val="000000"/>
              </a:solidFill>
            </a:endParaRPr>
          </a:p>
          <a:p>
            <a:pPr indent="-419100" lvl="0" marL="457200" rtl="0" algn="l">
              <a:spcBef>
                <a:spcPts val="0"/>
              </a:spcBef>
              <a:spcAft>
                <a:spcPts val="0"/>
              </a:spcAft>
              <a:buClr>
                <a:srgbClr val="000000"/>
              </a:buClr>
              <a:buSzPts val="3000"/>
              <a:buChar char="●"/>
            </a:pPr>
            <a:r>
              <a:rPr lang="en" sz="3000">
                <a:solidFill>
                  <a:srgbClr val="000000"/>
                </a:solidFill>
              </a:rPr>
              <a:t>Jobs</a:t>
            </a:r>
            <a:endParaRPr sz="3000">
              <a:solidFill>
                <a:srgbClr val="000000"/>
              </a:solidFill>
            </a:endParaRPr>
          </a:p>
          <a:p>
            <a:pPr indent="-419100" lvl="0" marL="457200" rtl="0" algn="l">
              <a:spcBef>
                <a:spcPts val="0"/>
              </a:spcBef>
              <a:spcAft>
                <a:spcPts val="0"/>
              </a:spcAft>
              <a:buClr>
                <a:srgbClr val="000000"/>
              </a:buClr>
              <a:buSzPts val="3000"/>
              <a:buChar char="●"/>
            </a:pPr>
            <a:r>
              <a:rPr lang="en" sz="3000">
                <a:solidFill>
                  <a:srgbClr val="000000"/>
                </a:solidFill>
              </a:rPr>
              <a:t>Housing</a:t>
            </a:r>
            <a:endParaRPr sz="3000">
              <a:solidFill>
                <a:srgbClr val="000000"/>
              </a:solidFill>
            </a:endParaRPr>
          </a:p>
          <a:p>
            <a:pPr indent="-419100" lvl="0" marL="457200" rtl="0" algn="l">
              <a:spcBef>
                <a:spcPts val="0"/>
              </a:spcBef>
              <a:spcAft>
                <a:spcPts val="0"/>
              </a:spcAft>
              <a:buClr>
                <a:srgbClr val="000000"/>
              </a:buClr>
              <a:buSzPts val="3000"/>
              <a:buChar char="●"/>
            </a:pPr>
            <a:r>
              <a:rPr lang="en" sz="3000">
                <a:solidFill>
                  <a:srgbClr val="000000"/>
                </a:solidFill>
              </a:rPr>
              <a:t>Transportation</a:t>
            </a:r>
            <a:endParaRPr sz="3000">
              <a:solidFill>
                <a:srgbClr val="000000"/>
              </a:solidFill>
            </a:endParaRPr>
          </a:p>
          <a:p>
            <a:pPr indent="0" lvl="0" marL="457200" rtl="0" algn="l">
              <a:spcBef>
                <a:spcPts val="0"/>
              </a:spcBef>
              <a:spcAft>
                <a:spcPts val="0"/>
              </a:spcAft>
              <a:buNone/>
            </a:pPr>
            <a:r>
              <a:t/>
            </a:r>
            <a:endParaRPr sz="2400">
              <a:solidFill>
                <a:srgbClr val="000000"/>
              </a:solidFill>
            </a:endParaRPr>
          </a:p>
        </p:txBody>
      </p:sp>
      <p:pic>
        <p:nvPicPr>
          <p:cNvPr id="469" name="Google Shape;469;p72"/>
          <p:cNvPicPr preferRelativeResize="0"/>
          <p:nvPr/>
        </p:nvPicPr>
        <p:blipFill>
          <a:blip r:embed="rId3">
            <a:alphaModFix/>
          </a:blip>
          <a:stretch>
            <a:fillRect/>
          </a:stretch>
        </p:blipFill>
        <p:spPr>
          <a:xfrm>
            <a:off x="7681050" y="3686775"/>
            <a:ext cx="1301848" cy="1304327"/>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68">
                                            <p:txEl>
                                              <p:pRg end="0" st="0"/>
                                            </p:txEl>
                                          </p:spTgt>
                                        </p:tgtEl>
                                        <p:attrNameLst>
                                          <p:attrName>style.visibility</p:attrName>
                                        </p:attrNameLst>
                                      </p:cBhvr>
                                      <p:to>
                                        <p:strVal val="visible"/>
                                      </p:to>
                                    </p:set>
                                    <p:animEffect filter="fade" transition="in">
                                      <p:cBhvr>
                                        <p:cTn dur="1000"/>
                                        <p:tgtEl>
                                          <p:spTgt spid="468">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68">
                                            <p:txEl>
                                              <p:pRg end="1" st="1"/>
                                            </p:txEl>
                                          </p:spTgt>
                                        </p:tgtEl>
                                        <p:attrNameLst>
                                          <p:attrName>style.visibility</p:attrName>
                                        </p:attrNameLst>
                                      </p:cBhvr>
                                      <p:to>
                                        <p:strVal val="visible"/>
                                      </p:to>
                                    </p:set>
                                    <p:animEffect filter="fade" transition="in">
                                      <p:cBhvr>
                                        <p:cTn dur="1000"/>
                                        <p:tgtEl>
                                          <p:spTgt spid="468">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68">
                                            <p:txEl>
                                              <p:pRg end="2" st="2"/>
                                            </p:txEl>
                                          </p:spTgt>
                                        </p:tgtEl>
                                        <p:attrNameLst>
                                          <p:attrName>style.visibility</p:attrName>
                                        </p:attrNameLst>
                                      </p:cBhvr>
                                      <p:to>
                                        <p:strVal val="visible"/>
                                      </p:to>
                                    </p:set>
                                    <p:animEffect filter="fade" transition="in">
                                      <p:cBhvr>
                                        <p:cTn dur="1000"/>
                                        <p:tgtEl>
                                          <p:spTgt spid="468">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68">
                                            <p:txEl>
                                              <p:pRg end="3" st="3"/>
                                            </p:txEl>
                                          </p:spTgt>
                                        </p:tgtEl>
                                        <p:attrNameLst>
                                          <p:attrName>style.visibility</p:attrName>
                                        </p:attrNameLst>
                                      </p:cBhvr>
                                      <p:to>
                                        <p:strVal val="visible"/>
                                      </p:to>
                                    </p:set>
                                    <p:animEffect filter="fade" transition="in">
                                      <p:cBhvr>
                                        <p:cTn dur="1000"/>
                                        <p:tgtEl>
                                          <p:spTgt spid="468">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68">
                                            <p:txEl>
                                              <p:pRg end="4" st="4"/>
                                            </p:txEl>
                                          </p:spTgt>
                                        </p:tgtEl>
                                        <p:attrNameLst>
                                          <p:attrName>style.visibility</p:attrName>
                                        </p:attrNameLst>
                                      </p:cBhvr>
                                      <p:to>
                                        <p:strVal val="visible"/>
                                      </p:to>
                                    </p:set>
                                    <p:animEffect filter="fade" transition="in">
                                      <p:cBhvr>
                                        <p:cTn dur="1000"/>
                                        <p:tgtEl>
                                          <p:spTgt spid="468">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73" name="Shape 473"/>
        <p:cNvGrpSpPr/>
        <p:nvPr/>
      </p:nvGrpSpPr>
      <p:grpSpPr>
        <a:xfrm>
          <a:off x="0" y="0"/>
          <a:ext cx="0" cy="0"/>
          <a:chOff x="0" y="0"/>
          <a:chExt cx="0" cy="0"/>
        </a:xfrm>
      </p:grpSpPr>
      <p:sp>
        <p:nvSpPr>
          <p:cNvPr id="474" name="Google Shape;474;p73"/>
          <p:cNvSpPr txBox="1"/>
          <p:nvPr>
            <p:ph type="title"/>
          </p:nvPr>
        </p:nvSpPr>
        <p:spPr>
          <a:xfrm>
            <a:off x="311700" y="16707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5000">
                <a:solidFill>
                  <a:srgbClr val="1155CC"/>
                </a:solidFill>
              </a:rPr>
              <a:t>Community Recovery</a:t>
            </a:r>
            <a:endParaRPr sz="5000">
              <a:solidFill>
                <a:srgbClr val="1155CC"/>
              </a:solidFill>
            </a:endParaRPr>
          </a:p>
        </p:txBody>
      </p:sp>
      <p:sp>
        <p:nvSpPr>
          <p:cNvPr id="475" name="Google Shape;475;p73"/>
          <p:cNvSpPr txBox="1"/>
          <p:nvPr>
            <p:ph idx="1" type="body"/>
          </p:nvPr>
        </p:nvSpPr>
        <p:spPr>
          <a:xfrm>
            <a:off x="311700" y="1124875"/>
            <a:ext cx="8520600" cy="3416400"/>
          </a:xfrm>
          <a:prstGeom prst="rect">
            <a:avLst/>
          </a:prstGeom>
        </p:spPr>
        <p:txBody>
          <a:bodyPr anchorCtr="0" anchor="ctr" bIns="91425" lIns="91425" spcFirstLastPara="1" rIns="91425" wrap="square" tIns="91425">
            <a:noAutofit/>
          </a:bodyPr>
          <a:lstStyle/>
          <a:p>
            <a:pPr indent="-450850" lvl="0" marL="457200" rtl="0" algn="l">
              <a:spcBef>
                <a:spcPts val="0"/>
              </a:spcBef>
              <a:spcAft>
                <a:spcPts val="0"/>
              </a:spcAft>
              <a:buClr>
                <a:srgbClr val="000000"/>
              </a:buClr>
              <a:buSzPts val="3500"/>
              <a:buChar char="●"/>
            </a:pPr>
            <a:r>
              <a:rPr lang="en" sz="3500">
                <a:solidFill>
                  <a:srgbClr val="000000"/>
                </a:solidFill>
              </a:rPr>
              <a:t>Education &amp; Childcare</a:t>
            </a:r>
            <a:endParaRPr sz="3500">
              <a:solidFill>
                <a:srgbClr val="000000"/>
              </a:solidFill>
            </a:endParaRPr>
          </a:p>
          <a:p>
            <a:pPr indent="-450850" lvl="0" marL="457200" rtl="0" algn="l">
              <a:spcBef>
                <a:spcPts val="0"/>
              </a:spcBef>
              <a:spcAft>
                <a:spcPts val="0"/>
              </a:spcAft>
              <a:buClr>
                <a:srgbClr val="000000"/>
              </a:buClr>
              <a:buSzPts val="3500"/>
              <a:buChar char="●"/>
            </a:pPr>
            <a:r>
              <a:rPr lang="en" sz="3500">
                <a:solidFill>
                  <a:srgbClr val="000000"/>
                </a:solidFill>
              </a:rPr>
              <a:t>Elevation</a:t>
            </a:r>
            <a:endParaRPr sz="3500">
              <a:solidFill>
                <a:srgbClr val="000000"/>
              </a:solidFill>
            </a:endParaRPr>
          </a:p>
          <a:p>
            <a:pPr indent="-450850" lvl="0" marL="457200" rtl="0" algn="l">
              <a:spcBef>
                <a:spcPts val="0"/>
              </a:spcBef>
              <a:spcAft>
                <a:spcPts val="0"/>
              </a:spcAft>
              <a:buClr>
                <a:srgbClr val="000000"/>
              </a:buClr>
              <a:buSzPts val="3500"/>
              <a:buChar char="●"/>
            </a:pPr>
            <a:r>
              <a:rPr lang="en" sz="3500">
                <a:solidFill>
                  <a:srgbClr val="000000"/>
                </a:solidFill>
              </a:rPr>
              <a:t>Mitigation</a:t>
            </a:r>
            <a:endParaRPr sz="3500">
              <a:solidFill>
                <a:srgbClr val="000000"/>
              </a:solidFill>
            </a:endParaRPr>
          </a:p>
          <a:p>
            <a:pPr indent="-450850" lvl="0" marL="457200" rtl="0" algn="l">
              <a:spcBef>
                <a:spcPts val="0"/>
              </a:spcBef>
              <a:spcAft>
                <a:spcPts val="0"/>
              </a:spcAft>
              <a:buClr>
                <a:srgbClr val="000000"/>
              </a:buClr>
              <a:buSzPts val="3500"/>
              <a:buChar char="●"/>
            </a:pPr>
            <a:r>
              <a:rPr lang="en" sz="3500">
                <a:solidFill>
                  <a:srgbClr val="000000"/>
                </a:solidFill>
              </a:rPr>
              <a:t>Disaster Resilience</a:t>
            </a:r>
            <a:endParaRPr sz="3500">
              <a:solidFill>
                <a:srgbClr val="000000"/>
              </a:solidFill>
            </a:endParaRPr>
          </a:p>
        </p:txBody>
      </p:sp>
      <p:pic>
        <p:nvPicPr>
          <p:cNvPr id="476" name="Google Shape;476;p73"/>
          <p:cNvPicPr preferRelativeResize="0"/>
          <p:nvPr/>
        </p:nvPicPr>
        <p:blipFill>
          <a:blip r:embed="rId3">
            <a:alphaModFix/>
          </a:blip>
          <a:stretch>
            <a:fillRect/>
          </a:stretch>
        </p:blipFill>
        <p:spPr>
          <a:xfrm>
            <a:off x="7681050" y="3686775"/>
            <a:ext cx="1301848" cy="1304327"/>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75">
                                            <p:txEl>
                                              <p:pRg end="0" st="0"/>
                                            </p:txEl>
                                          </p:spTgt>
                                        </p:tgtEl>
                                        <p:attrNameLst>
                                          <p:attrName>style.visibility</p:attrName>
                                        </p:attrNameLst>
                                      </p:cBhvr>
                                      <p:to>
                                        <p:strVal val="visible"/>
                                      </p:to>
                                    </p:set>
                                    <p:animEffect filter="fade" transition="in">
                                      <p:cBhvr>
                                        <p:cTn dur="1000"/>
                                        <p:tgtEl>
                                          <p:spTgt spid="47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75">
                                            <p:txEl>
                                              <p:pRg end="1" st="1"/>
                                            </p:txEl>
                                          </p:spTgt>
                                        </p:tgtEl>
                                        <p:attrNameLst>
                                          <p:attrName>style.visibility</p:attrName>
                                        </p:attrNameLst>
                                      </p:cBhvr>
                                      <p:to>
                                        <p:strVal val="visible"/>
                                      </p:to>
                                    </p:set>
                                    <p:animEffect filter="fade" transition="in">
                                      <p:cBhvr>
                                        <p:cTn dur="1000"/>
                                        <p:tgtEl>
                                          <p:spTgt spid="47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75">
                                            <p:txEl>
                                              <p:pRg end="2" st="2"/>
                                            </p:txEl>
                                          </p:spTgt>
                                        </p:tgtEl>
                                        <p:attrNameLst>
                                          <p:attrName>style.visibility</p:attrName>
                                        </p:attrNameLst>
                                      </p:cBhvr>
                                      <p:to>
                                        <p:strVal val="visible"/>
                                      </p:to>
                                    </p:set>
                                    <p:animEffect filter="fade" transition="in">
                                      <p:cBhvr>
                                        <p:cTn dur="1000"/>
                                        <p:tgtEl>
                                          <p:spTgt spid="475">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75">
                                            <p:txEl>
                                              <p:pRg end="3" st="3"/>
                                            </p:txEl>
                                          </p:spTgt>
                                        </p:tgtEl>
                                        <p:attrNameLst>
                                          <p:attrName>style.visibility</p:attrName>
                                        </p:attrNameLst>
                                      </p:cBhvr>
                                      <p:to>
                                        <p:strVal val="visible"/>
                                      </p:to>
                                    </p:set>
                                    <p:animEffect filter="fade" transition="in">
                                      <p:cBhvr>
                                        <p:cTn dur="1000"/>
                                        <p:tgtEl>
                                          <p:spTgt spid="475">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80" name="Shape 480"/>
        <p:cNvGrpSpPr/>
        <p:nvPr/>
      </p:nvGrpSpPr>
      <p:grpSpPr>
        <a:xfrm>
          <a:off x="0" y="0"/>
          <a:ext cx="0" cy="0"/>
          <a:chOff x="0" y="0"/>
          <a:chExt cx="0" cy="0"/>
        </a:xfrm>
      </p:grpSpPr>
      <p:sp>
        <p:nvSpPr>
          <p:cNvPr id="481" name="Google Shape;481;p74"/>
          <p:cNvSpPr txBox="1"/>
          <p:nvPr>
            <p:ph type="title"/>
          </p:nvPr>
        </p:nvSpPr>
        <p:spPr>
          <a:xfrm>
            <a:off x="311700" y="266225"/>
            <a:ext cx="77577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4600">
                <a:solidFill>
                  <a:srgbClr val="1155CC"/>
                </a:solidFill>
              </a:rPr>
              <a:t>Hazard Mitigation Assistance</a:t>
            </a:r>
            <a:endParaRPr sz="4600">
              <a:solidFill>
                <a:srgbClr val="1155CC"/>
              </a:solidFill>
            </a:endParaRPr>
          </a:p>
        </p:txBody>
      </p:sp>
      <p:sp>
        <p:nvSpPr>
          <p:cNvPr id="482" name="Google Shape;482;p74"/>
          <p:cNvSpPr txBox="1"/>
          <p:nvPr>
            <p:ph idx="1" type="body"/>
          </p:nvPr>
        </p:nvSpPr>
        <p:spPr>
          <a:xfrm>
            <a:off x="311700" y="1006550"/>
            <a:ext cx="8520600" cy="3416400"/>
          </a:xfrm>
          <a:prstGeom prst="rect">
            <a:avLst/>
          </a:prstGeom>
        </p:spPr>
        <p:txBody>
          <a:bodyPr anchorCtr="0" anchor="t" bIns="91425" lIns="91425" spcFirstLastPara="1" rIns="91425" wrap="square" tIns="91425">
            <a:noAutofit/>
          </a:bodyPr>
          <a:lstStyle/>
          <a:p>
            <a:pPr indent="0" lvl="0" marL="0" rtl="0" algn="l">
              <a:spcBef>
                <a:spcPts val="1000"/>
              </a:spcBef>
              <a:spcAft>
                <a:spcPts val="0"/>
              </a:spcAft>
              <a:buNone/>
            </a:pPr>
            <a:r>
              <a:rPr lang="en" sz="2400">
                <a:solidFill>
                  <a:srgbClr val="000000"/>
                </a:solidFill>
                <a:highlight>
                  <a:schemeClr val="lt1"/>
                </a:highlight>
              </a:rPr>
              <a:t>Assistance to State, Tribal, and local governments a</a:t>
            </a:r>
            <a:r>
              <a:rPr lang="en" sz="2400">
                <a:solidFill>
                  <a:srgbClr val="000000"/>
                </a:solidFill>
              </a:rPr>
              <a:t>nd certain private nonprofit organizations </a:t>
            </a:r>
            <a:r>
              <a:rPr lang="en" sz="2400">
                <a:solidFill>
                  <a:srgbClr val="000000"/>
                </a:solidFill>
                <a:highlight>
                  <a:schemeClr val="lt1"/>
                </a:highlight>
              </a:rPr>
              <a:t>for actions taken to prevent or reduce long term risk to life and property from natural hazards.</a:t>
            </a:r>
            <a:endParaRPr sz="2400">
              <a:solidFill>
                <a:srgbClr val="000000"/>
              </a:solidFill>
              <a:highlight>
                <a:schemeClr val="lt1"/>
              </a:highlight>
            </a:endParaRPr>
          </a:p>
          <a:p>
            <a:pPr indent="-381000" lvl="0" marL="457200" rtl="0" algn="l">
              <a:spcBef>
                <a:spcPts val="1600"/>
              </a:spcBef>
              <a:spcAft>
                <a:spcPts val="0"/>
              </a:spcAft>
              <a:buClr>
                <a:srgbClr val="000000"/>
              </a:buClr>
              <a:buSzPts val="2400"/>
              <a:buChar char="●"/>
            </a:pPr>
            <a:r>
              <a:rPr lang="en" sz="2400">
                <a:solidFill>
                  <a:srgbClr val="000000"/>
                </a:solidFill>
                <a:highlight>
                  <a:schemeClr val="lt1"/>
                </a:highlight>
              </a:rPr>
              <a:t>Eligible private non profits (PNP)</a:t>
            </a:r>
            <a:endParaRPr sz="2400">
              <a:solidFill>
                <a:srgbClr val="000000"/>
              </a:solidFill>
              <a:highlight>
                <a:schemeClr val="lt1"/>
              </a:highlight>
            </a:endParaRPr>
          </a:p>
          <a:p>
            <a:pPr indent="-368300" lvl="0" marL="457200" rtl="0" algn="l">
              <a:spcBef>
                <a:spcPts val="1000"/>
              </a:spcBef>
              <a:spcAft>
                <a:spcPts val="0"/>
              </a:spcAft>
              <a:buClr>
                <a:srgbClr val="000000"/>
              </a:buClr>
              <a:buSzPts val="2200"/>
              <a:buChar char="●"/>
            </a:pPr>
            <a:r>
              <a:rPr lang="en" sz="2400">
                <a:solidFill>
                  <a:srgbClr val="000000"/>
                </a:solidFill>
                <a:highlight>
                  <a:schemeClr val="lt1"/>
                </a:highlight>
              </a:rPr>
              <a:t>Other Community Services  </a:t>
            </a:r>
            <a:endParaRPr b="1" sz="100">
              <a:solidFill>
                <a:srgbClr val="000000"/>
              </a:solidFill>
              <a:highlight>
                <a:schemeClr val="lt1"/>
              </a:highlight>
            </a:endParaRPr>
          </a:p>
          <a:p>
            <a:pPr indent="0" lvl="0" marL="0" rtl="0" algn="l">
              <a:spcBef>
                <a:spcPts val="1000"/>
              </a:spcBef>
              <a:spcAft>
                <a:spcPts val="0"/>
              </a:spcAft>
              <a:buNone/>
            </a:pPr>
            <a:r>
              <a:t/>
            </a:r>
            <a:endParaRPr sz="1400"/>
          </a:p>
        </p:txBody>
      </p:sp>
      <p:pic>
        <p:nvPicPr>
          <p:cNvPr id="483" name="Google Shape;483;p74"/>
          <p:cNvPicPr preferRelativeResize="0"/>
          <p:nvPr/>
        </p:nvPicPr>
        <p:blipFill>
          <a:blip r:embed="rId3">
            <a:alphaModFix/>
          </a:blip>
          <a:stretch>
            <a:fillRect/>
          </a:stretch>
        </p:blipFill>
        <p:spPr>
          <a:xfrm>
            <a:off x="7681050" y="3686775"/>
            <a:ext cx="1301848" cy="1304327"/>
          </a:xfrm>
          <a:prstGeom prst="rect">
            <a:avLst/>
          </a:prstGeom>
          <a:noFill/>
          <a:ln>
            <a:noFill/>
          </a:ln>
        </p:spPr>
      </p:pic>
      <p:sp>
        <p:nvSpPr>
          <p:cNvPr id="484" name="Google Shape;484;p74"/>
          <p:cNvSpPr txBox="1"/>
          <p:nvPr/>
        </p:nvSpPr>
        <p:spPr>
          <a:xfrm>
            <a:off x="446600" y="3991688"/>
            <a:ext cx="5821200" cy="6945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000"/>
              </a:spcBef>
              <a:spcAft>
                <a:spcPts val="0"/>
              </a:spcAft>
              <a:buClr>
                <a:schemeClr val="dk1"/>
              </a:buClr>
              <a:buSzPts val="1100"/>
              <a:buFont typeface="Arial"/>
              <a:buNone/>
            </a:pPr>
            <a:r>
              <a:rPr b="1" lang="en">
                <a:solidFill>
                  <a:schemeClr val="dk1"/>
                </a:solidFill>
                <a:highlight>
                  <a:schemeClr val="lt1"/>
                </a:highlight>
              </a:rPr>
              <a:t>Source: </a:t>
            </a:r>
            <a:r>
              <a:rPr lang="en" u="sng">
                <a:solidFill>
                  <a:schemeClr val="accent5"/>
                </a:solidFill>
                <a:highlight>
                  <a:schemeClr val="lt1"/>
                </a:highlight>
                <a:hlinkClick r:id="rId4"/>
              </a:rPr>
              <a:t>https://www.fema.gov/media-library-data/1590687183581-78dcfc4b4b9a7ab02914e71fae20e1b1/PAPPG_V4_Final_6-1-2020_508.pdf</a:t>
            </a:r>
            <a:endParaRPr>
              <a:solidFill>
                <a:schemeClr val="dk2"/>
              </a:solidFill>
            </a:endParaRPr>
          </a:p>
          <a:p>
            <a:pPr indent="0" lvl="0" marL="0" rtl="0" algn="l">
              <a:spcBef>
                <a:spcPts val="0"/>
              </a:spcBef>
              <a:spcAft>
                <a:spcPts val="0"/>
              </a:spcAft>
              <a:buNone/>
            </a:pPr>
            <a:r>
              <a:t/>
            </a:r>
            <a:endParaRPr/>
          </a:p>
        </p:txBody>
      </p:sp>
    </p:spTree>
  </p:cSld>
  <p:clrMapOvr>
    <a:masterClrMapping/>
  </p:clrMapOvr>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88" name="Shape 488"/>
        <p:cNvGrpSpPr/>
        <p:nvPr/>
      </p:nvGrpSpPr>
      <p:grpSpPr>
        <a:xfrm>
          <a:off x="0" y="0"/>
          <a:ext cx="0" cy="0"/>
          <a:chOff x="0" y="0"/>
          <a:chExt cx="0" cy="0"/>
        </a:xfrm>
      </p:grpSpPr>
      <p:sp>
        <p:nvSpPr>
          <p:cNvPr id="489" name="Google Shape;489;p75"/>
          <p:cNvSpPr txBox="1"/>
          <p:nvPr>
            <p:ph type="title"/>
          </p:nvPr>
        </p:nvSpPr>
        <p:spPr>
          <a:xfrm>
            <a:off x="311700" y="12447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1155CC"/>
                </a:solidFill>
              </a:rPr>
              <a:t>Having a Seat at the Emergency Management Table</a:t>
            </a:r>
            <a:endParaRPr>
              <a:solidFill>
                <a:srgbClr val="1155CC"/>
              </a:solidFill>
            </a:endParaRPr>
          </a:p>
        </p:txBody>
      </p:sp>
      <p:sp>
        <p:nvSpPr>
          <p:cNvPr id="490" name="Google Shape;490;p75"/>
          <p:cNvSpPr txBox="1"/>
          <p:nvPr>
            <p:ph idx="1" type="body"/>
          </p:nvPr>
        </p:nvSpPr>
        <p:spPr>
          <a:xfrm>
            <a:off x="311700" y="1247300"/>
            <a:ext cx="8520600" cy="3416400"/>
          </a:xfrm>
          <a:prstGeom prst="rect">
            <a:avLst/>
          </a:prstGeom>
        </p:spPr>
        <p:txBody>
          <a:bodyPr anchorCtr="0" anchor="t" bIns="91425" lIns="91425" spcFirstLastPara="1" rIns="91425" wrap="square" tIns="91425">
            <a:noAutofit/>
          </a:bodyPr>
          <a:lstStyle/>
          <a:p>
            <a:pPr indent="-400050" lvl="0" marL="457200" rtl="0" algn="l">
              <a:lnSpc>
                <a:spcPct val="115000"/>
              </a:lnSpc>
              <a:spcBef>
                <a:spcPts val="0"/>
              </a:spcBef>
              <a:spcAft>
                <a:spcPts val="0"/>
              </a:spcAft>
              <a:buClr>
                <a:srgbClr val="000000"/>
              </a:buClr>
              <a:buSzPts val="2700"/>
              <a:buChar char="●"/>
            </a:pPr>
            <a:r>
              <a:rPr lang="en" sz="2700">
                <a:solidFill>
                  <a:srgbClr val="000000"/>
                </a:solidFill>
              </a:rPr>
              <a:t>Get involved at the planning stage</a:t>
            </a:r>
            <a:endParaRPr sz="2700">
              <a:solidFill>
                <a:srgbClr val="000000"/>
              </a:solidFill>
            </a:endParaRPr>
          </a:p>
          <a:p>
            <a:pPr indent="-381000" lvl="1" marL="914400" rtl="0" algn="l">
              <a:lnSpc>
                <a:spcPct val="115000"/>
              </a:lnSpc>
              <a:spcBef>
                <a:spcPts val="0"/>
              </a:spcBef>
              <a:spcAft>
                <a:spcPts val="0"/>
              </a:spcAft>
              <a:buClr>
                <a:srgbClr val="000000"/>
              </a:buClr>
              <a:buSzPts val="2400"/>
              <a:buChar char="○"/>
            </a:pPr>
            <a:r>
              <a:rPr lang="en" sz="2400">
                <a:solidFill>
                  <a:srgbClr val="000000"/>
                </a:solidFill>
              </a:rPr>
              <a:t>Exercises</a:t>
            </a:r>
            <a:endParaRPr sz="2400">
              <a:solidFill>
                <a:srgbClr val="000000"/>
              </a:solidFill>
            </a:endParaRPr>
          </a:p>
          <a:p>
            <a:pPr indent="-381000" lvl="1" marL="914400" rtl="0" algn="l">
              <a:lnSpc>
                <a:spcPct val="115000"/>
              </a:lnSpc>
              <a:spcBef>
                <a:spcPts val="0"/>
              </a:spcBef>
              <a:spcAft>
                <a:spcPts val="0"/>
              </a:spcAft>
              <a:buClr>
                <a:srgbClr val="000000"/>
              </a:buClr>
              <a:buSzPts val="2400"/>
              <a:buChar char="○"/>
            </a:pPr>
            <a:r>
              <a:rPr lang="en" sz="2400">
                <a:solidFill>
                  <a:srgbClr val="000000"/>
                </a:solidFill>
              </a:rPr>
              <a:t>Comprehensive Emergency Management Plan </a:t>
            </a:r>
            <a:endParaRPr sz="2400">
              <a:solidFill>
                <a:srgbClr val="000000"/>
              </a:solidFill>
            </a:endParaRPr>
          </a:p>
          <a:p>
            <a:pPr indent="0" lvl="0" marL="914400" rtl="0" algn="l">
              <a:lnSpc>
                <a:spcPct val="115000"/>
              </a:lnSpc>
              <a:spcBef>
                <a:spcPts val="0"/>
              </a:spcBef>
              <a:spcAft>
                <a:spcPts val="0"/>
              </a:spcAft>
              <a:buNone/>
            </a:pPr>
            <a:r>
              <a:t/>
            </a:r>
            <a:endParaRPr sz="2400">
              <a:solidFill>
                <a:srgbClr val="000000"/>
              </a:solidFill>
            </a:endParaRPr>
          </a:p>
          <a:p>
            <a:pPr indent="-400050" lvl="0" marL="457200" rtl="0" algn="l">
              <a:lnSpc>
                <a:spcPct val="115000"/>
              </a:lnSpc>
              <a:spcBef>
                <a:spcPts val="0"/>
              </a:spcBef>
              <a:spcAft>
                <a:spcPts val="0"/>
              </a:spcAft>
              <a:buClr>
                <a:srgbClr val="000000"/>
              </a:buClr>
              <a:buSzPts val="2700"/>
              <a:buChar char="●"/>
            </a:pPr>
            <a:r>
              <a:rPr lang="en" sz="2700">
                <a:solidFill>
                  <a:srgbClr val="000000"/>
                </a:solidFill>
              </a:rPr>
              <a:t>Make sure there are seats at local county and state emergency operations centers (EOCs)</a:t>
            </a:r>
            <a:endParaRPr sz="2700">
              <a:solidFill>
                <a:srgbClr val="000000"/>
              </a:solidFill>
            </a:endParaRPr>
          </a:p>
          <a:p>
            <a:pPr indent="0" lvl="0" marL="457200" rtl="0" algn="l">
              <a:lnSpc>
                <a:spcPct val="115000"/>
              </a:lnSpc>
              <a:spcBef>
                <a:spcPts val="0"/>
              </a:spcBef>
              <a:spcAft>
                <a:spcPts val="1000"/>
              </a:spcAft>
              <a:buNone/>
            </a:pPr>
            <a:r>
              <a:t/>
            </a:r>
            <a:endParaRPr sz="2100">
              <a:solidFill>
                <a:srgbClr val="000000"/>
              </a:solidFill>
            </a:endParaRPr>
          </a:p>
        </p:txBody>
      </p:sp>
      <p:pic>
        <p:nvPicPr>
          <p:cNvPr id="491" name="Google Shape;491;p75"/>
          <p:cNvPicPr preferRelativeResize="0"/>
          <p:nvPr/>
        </p:nvPicPr>
        <p:blipFill>
          <a:blip r:embed="rId3">
            <a:alphaModFix/>
          </a:blip>
          <a:stretch>
            <a:fillRect/>
          </a:stretch>
        </p:blipFill>
        <p:spPr>
          <a:xfrm>
            <a:off x="7681050" y="3686775"/>
            <a:ext cx="1301848" cy="1304327"/>
          </a:xfrm>
          <a:prstGeom prst="rect">
            <a:avLst/>
          </a:prstGeom>
          <a:noFill/>
          <a:ln>
            <a:noFill/>
          </a:ln>
        </p:spPr>
      </p:pic>
    </p:spTree>
  </p:cSld>
  <p:clrMapOvr>
    <a:masterClrMapping/>
  </p:clrMapOvr>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95" name="Shape 495"/>
        <p:cNvGrpSpPr/>
        <p:nvPr/>
      </p:nvGrpSpPr>
      <p:grpSpPr>
        <a:xfrm>
          <a:off x="0" y="0"/>
          <a:ext cx="0" cy="0"/>
          <a:chOff x="0" y="0"/>
          <a:chExt cx="0" cy="0"/>
        </a:xfrm>
      </p:grpSpPr>
      <p:sp>
        <p:nvSpPr>
          <p:cNvPr id="496" name="Google Shape;496;p76"/>
          <p:cNvSpPr txBox="1"/>
          <p:nvPr>
            <p:ph type="title"/>
          </p:nvPr>
        </p:nvSpPr>
        <p:spPr>
          <a:xfrm>
            <a:off x="311700" y="12447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1155CC"/>
                </a:solidFill>
              </a:rPr>
              <a:t>Having a Seat at the Emergency Management Table</a:t>
            </a:r>
            <a:endParaRPr>
              <a:solidFill>
                <a:srgbClr val="1155CC"/>
              </a:solidFill>
            </a:endParaRPr>
          </a:p>
        </p:txBody>
      </p:sp>
      <p:sp>
        <p:nvSpPr>
          <p:cNvPr id="497" name="Google Shape;497;p76"/>
          <p:cNvSpPr txBox="1"/>
          <p:nvPr>
            <p:ph idx="1" type="body"/>
          </p:nvPr>
        </p:nvSpPr>
        <p:spPr>
          <a:xfrm>
            <a:off x="311700" y="1109775"/>
            <a:ext cx="8520600" cy="3416400"/>
          </a:xfrm>
          <a:prstGeom prst="rect">
            <a:avLst/>
          </a:prstGeom>
        </p:spPr>
        <p:txBody>
          <a:bodyPr anchorCtr="0" anchor="ctr" bIns="91425" lIns="91425" spcFirstLastPara="1" rIns="91425" wrap="square" tIns="91425">
            <a:noAutofit/>
          </a:bodyPr>
          <a:lstStyle/>
          <a:p>
            <a:pPr indent="-393700" lvl="0" marL="457200" rtl="0" algn="l">
              <a:lnSpc>
                <a:spcPct val="115000"/>
              </a:lnSpc>
              <a:spcBef>
                <a:spcPts val="0"/>
              </a:spcBef>
              <a:spcAft>
                <a:spcPts val="0"/>
              </a:spcAft>
              <a:buClr>
                <a:srgbClr val="000000"/>
              </a:buClr>
              <a:buSzPts val="2600"/>
              <a:buChar char="●"/>
            </a:pPr>
            <a:r>
              <a:rPr lang="en" sz="2600">
                <a:solidFill>
                  <a:srgbClr val="000000"/>
                </a:solidFill>
              </a:rPr>
              <a:t>Invite yourselves</a:t>
            </a:r>
            <a:endParaRPr sz="2600">
              <a:solidFill>
                <a:srgbClr val="000000"/>
              </a:solidFill>
            </a:endParaRPr>
          </a:p>
          <a:p>
            <a:pPr indent="-393700" lvl="0" marL="457200" rtl="0" algn="l">
              <a:lnSpc>
                <a:spcPct val="115000"/>
              </a:lnSpc>
              <a:spcBef>
                <a:spcPts val="1000"/>
              </a:spcBef>
              <a:spcAft>
                <a:spcPts val="0"/>
              </a:spcAft>
              <a:buClr>
                <a:srgbClr val="000000"/>
              </a:buClr>
              <a:buSzPts val="2600"/>
              <a:buChar char="●"/>
            </a:pPr>
            <a:r>
              <a:rPr lang="en" sz="2600">
                <a:solidFill>
                  <a:srgbClr val="000000"/>
                </a:solidFill>
              </a:rPr>
              <a:t>Embed yourselves</a:t>
            </a:r>
            <a:endParaRPr sz="2600">
              <a:solidFill>
                <a:srgbClr val="000000"/>
              </a:solidFill>
            </a:endParaRPr>
          </a:p>
          <a:p>
            <a:pPr indent="-393700" lvl="0" marL="457200" rtl="0" algn="l">
              <a:lnSpc>
                <a:spcPct val="115000"/>
              </a:lnSpc>
              <a:spcBef>
                <a:spcPts val="1000"/>
              </a:spcBef>
              <a:spcAft>
                <a:spcPts val="0"/>
              </a:spcAft>
              <a:buClr>
                <a:srgbClr val="000000"/>
              </a:buClr>
              <a:buSzPts val="2600"/>
              <a:buChar char="●"/>
            </a:pPr>
            <a:r>
              <a:rPr lang="en" sz="2600">
                <a:solidFill>
                  <a:srgbClr val="000000"/>
                </a:solidFill>
              </a:rPr>
              <a:t>Maintain and nurture relationships</a:t>
            </a:r>
            <a:endParaRPr sz="2600">
              <a:solidFill>
                <a:srgbClr val="000000"/>
              </a:solidFill>
            </a:endParaRPr>
          </a:p>
          <a:p>
            <a:pPr indent="-393700" lvl="0" marL="457200" rtl="0" algn="l">
              <a:lnSpc>
                <a:spcPct val="115000"/>
              </a:lnSpc>
              <a:spcBef>
                <a:spcPts val="1000"/>
              </a:spcBef>
              <a:spcAft>
                <a:spcPts val="0"/>
              </a:spcAft>
              <a:buClr>
                <a:srgbClr val="000000"/>
              </a:buClr>
              <a:buSzPts val="2600"/>
              <a:buChar char="●"/>
            </a:pPr>
            <a:r>
              <a:rPr lang="en" sz="2600">
                <a:solidFill>
                  <a:srgbClr val="000000"/>
                </a:solidFill>
              </a:rPr>
              <a:t>Invite Emergency Management staff to your events</a:t>
            </a:r>
            <a:endParaRPr sz="2600">
              <a:solidFill>
                <a:srgbClr val="000000"/>
              </a:solidFill>
            </a:endParaRPr>
          </a:p>
          <a:p>
            <a:pPr indent="-393700" lvl="0" marL="457200" rtl="0" algn="l">
              <a:lnSpc>
                <a:spcPct val="115000"/>
              </a:lnSpc>
              <a:spcBef>
                <a:spcPts val="1000"/>
              </a:spcBef>
              <a:spcAft>
                <a:spcPts val="1000"/>
              </a:spcAft>
              <a:buClr>
                <a:srgbClr val="000000"/>
              </a:buClr>
              <a:buSzPts val="2600"/>
              <a:buChar char="●"/>
            </a:pPr>
            <a:r>
              <a:rPr lang="en" sz="2600">
                <a:solidFill>
                  <a:srgbClr val="000000"/>
                </a:solidFill>
              </a:rPr>
              <a:t>Nothing about Us without Us</a:t>
            </a:r>
            <a:endParaRPr sz="2600">
              <a:solidFill>
                <a:srgbClr val="000000"/>
              </a:solidFill>
            </a:endParaRPr>
          </a:p>
        </p:txBody>
      </p:sp>
      <p:pic>
        <p:nvPicPr>
          <p:cNvPr id="498" name="Google Shape;498;p76"/>
          <p:cNvPicPr preferRelativeResize="0"/>
          <p:nvPr/>
        </p:nvPicPr>
        <p:blipFill>
          <a:blip r:embed="rId3">
            <a:alphaModFix/>
          </a:blip>
          <a:stretch>
            <a:fillRect/>
          </a:stretch>
        </p:blipFill>
        <p:spPr>
          <a:xfrm>
            <a:off x="7681050" y="3686775"/>
            <a:ext cx="1301848" cy="1304327"/>
          </a:xfrm>
          <a:prstGeom prst="rect">
            <a:avLst/>
          </a:prstGeom>
          <a:noFill/>
          <a:ln>
            <a:noFill/>
          </a:ln>
        </p:spPr>
      </p:pic>
    </p:spTree>
  </p:cSld>
  <p:clrMapOvr>
    <a:masterClrMapping/>
  </p:clrMapOvr>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02" name="Shape 502"/>
        <p:cNvGrpSpPr/>
        <p:nvPr/>
      </p:nvGrpSpPr>
      <p:grpSpPr>
        <a:xfrm>
          <a:off x="0" y="0"/>
          <a:ext cx="0" cy="0"/>
          <a:chOff x="0" y="0"/>
          <a:chExt cx="0" cy="0"/>
        </a:xfrm>
      </p:grpSpPr>
      <p:sp>
        <p:nvSpPr>
          <p:cNvPr id="503" name="Google Shape;503;p77"/>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800">
                <a:solidFill>
                  <a:srgbClr val="1155CC"/>
                </a:solidFill>
              </a:rPr>
              <a:t>Good &amp; </a:t>
            </a:r>
            <a:r>
              <a:rPr lang="en" sz="4800">
                <a:solidFill>
                  <a:srgbClr val="1155CC"/>
                </a:solidFill>
              </a:rPr>
              <a:t>Promising Practices</a:t>
            </a:r>
            <a:endParaRPr sz="4300"/>
          </a:p>
        </p:txBody>
      </p:sp>
      <p:pic>
        <p:nvPicPr>
          <p:cNvPr id="504" name="Google Shape;504;p77"/>
          <p:cNvPicPr preferRelativeResize="0"/>
          <p:nvPr/>
        </p:nvPicPr>
        <p:blipFill>
          <a:blip r:embed="rId3">
            <a:alphaModFix/>
          </a:blip>
          <a:stretch>
            <a:fillRect/>
          </a:stretch>
        </p:blipFill>
        <p:spPr>
          <a:xfrm>
            <a:off x="3921075" y="3224800"/>
            <a:ext cx="1301848" cy="1304327"/>
          </a:xfrm>
          <a:prstGeom prst="rect">
            <a:avLst/>
          </a:prstGeom>
          <a:noFill/>
          <a:ln>
            <a:noFill/>
          </a:ln>
        </p:spPr>
      </p:pic>
    </p:spTree>
  </p:cSld>
  <p:clrMapOvr>
    <a:masterClrMapping/>
  </p:clrMapOvr>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08" name="Shape 508"/>
        <p:cNvGrpSpPr/>
        <p:nvPr/>
      </p:nvGrpSpPr>
      <p:grpSpPr>
        <a:xfrm>
          <a:off x="0" y="0"/>
          <a:ext cx="0" cy="0"/>
          <a:chOff x="0" y="0"/>
          <a:chExt cx="0" cy="0"/>
        </a:xfrm>
      </p:grpSpPr>
      <p:sp>
        <p:nvSpPr>
          <p:cNvPr id="509" name="Google Shape;509;p78"/>
          <p:cNvSpPr txBox="1"/>
          <p:nvPr>
            <p:ph type="title"/>
          </p:nvPr>
        </p:nvSpPr>
        <p:spPr>
          <a:xfrm>
            <a:off x="311700" y="13810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4600">
                <a:solidFill>
                  <a:srgbClr val="1155CC"/>
                </a:solidFill>
              </a:rPr>
              <a:t>Promising Practices</a:t>
            </a:r>
            <a:endParaRPr sz="4600">
              <a:solidFill>
                <a:srgbClr val="1155CC"/>
              </a:solidFill>
            </a:endParaRPr>
          </a:p>
        </p:txBody>
      </p:sp>
      <p:sp>
        <p:nvSpPr>
          <p:cNvPr id="510" name="Google Shape;510;p78"/>
          <p:cNvSpPr txBox="1"/>
          <p:nvPr>
            <p:ph idx="1" type="body"/>
          </p:nvPr>
        </p:nvSpPr>
        <p:spPr>
          <a:xfrm>
            <a:off x="311700" y="794925"/>
            <a:ext cx="8520600" cy="3416400"/>
          </a:xfrm>
          <a:prstGeom prst="rect">
            <a:avLst/>
          </a:prstGeom>
        </p:spPr>
        <p:txBody>
          <a:bodyPr anchorCtr="0" anchor="ctr" bIns="91425" lIns="91425" spcFirstLastPara="1" rIns="91425" wrap="square" tIns="91425">
            <a:noAutofit/>
          </a:bodyPr>
          <a:lstStyle/>
          <a:p>
            <a:pPr indent="-387350" lvl="0" marL="457200" rtl="0" algn="l">
              <a:spcBef>
                <a:spcPts val="1000"/>
              </a:spcBef>
              <a:spcAft>
                <a:spcPts val="0"/>
              </a:spcAft>
              <a:buClr>
                <a:srgbClr val="000000"/>
              </a:buClr>
              <a:buSzPts val="2500"/>
              <a:buChar char="●"/>
            </a:pPr>
            <a:r>
              <a:rPr lang="en" sz="2500">
                <a:solidFill>
                  <a:srgbClr val="000000"/>
                </a:solidFill>
              </a:rPr>
              <a:t>Invite yourself to tables &amp; invite others to your tables!</a:t>
            </a:r>
            <a:endParaRPr sz="2500">
              <a:solidFill>
                <a:srgbClr val="000000"/>
              </a:solidFill>
            </a:endParaRPr>
          </a:p>
          <a:p>
            <a:pPr indent="-387350" lvl="0" marL="457200" rtl="0" algn="l">
              <a:spcBef>
                <a:spcPts val="1000"/>
              </a:spcBef>
              <a:spcAft>
                <a:spcPts val="0"/>
              </a:spcAft>
              <a:buClr>
                <a:srgbClr val="000000"/>
              </a:buClr>
              <a:buSzPts val="2500"/>
              <a:buChar char="●"/>
            </a:pPr>
            <a:r>
              <a:rPr lang="en" sz="2500">
                <a:solidFill>
                  <a:srgbClr val="000000"/>
                </a:solidFill>
              </a:rPr>
              <a:t>Conferences and educational events run by the disability community and community stakeholders</a:t>
            </a:r>
            <a:endParaRPr sz="2500">
              <a:solidFill>
                <a:srgbClr val="000000"/>
              </a:solidFill>
            </a:endParaRPr>
          </a:p>
          <a:p>
            <a:pPr indent="-387350" lvl="0" marL="457200" rtl="0" algn="l">
              <a:spcBef>
                <a:spcPts val="1600"/>
              </a:spcBef>
              <a:spcAft>
                <a:spcPts val="1600"/>
              </a:spcAft>
              <a:buClr>
                <a:srgbClr val="000000"/>
              </a:buClr>
              <a:buSzPts val="2500"/>
              <a:buChar char="●"/>
            </a:pPr>
            <a:r>
              <a:rPr lang="en" sz="2500">
                <a:solidFill>
                  <a:srgbClr val="000000"/>
                </a:solidFill>
              </a:rPr>
              <a:t>Bake-in Universal Design, modifications and accommodations</a:t>
            </a:r>
            <a:endParaRPr sz="2500">
              <a:solidFill>
                <a:srgbClr val="000000"/>
              </a:solidFill>
            </a:endParaRPr>
          </a:p>
        </p:txBody>
      </p:sp>
      <p:pic>
        <p:nvPicPr>
          <p:cNvPr id="511" name="Google Shape;511;p78"/>
          <p:cNvPicPr preferRelativeResize="0"/>
          <p:nvPr/>
        </p:nvPicPr>
        <p:blipFill>
          <a:blip r:embed="rId3">
            <a:alphaModFix/>
          </a:blip>
          <a:stretch>
            <a:fillRect/>
          </a:stretch>
        </p:blipFill>
        <p:spPr>
          <a:xfrm>
            <a:off x="7681050" y="3686775"/>
            <a:ext cx="1301848" cy="1304327"/>
          </a:xfrm>
          <a:prstGeom prst="rect">
            <a:avLst/>
          </a:prstGeom>
          <a:noFill/>
          <a:ln>
            <a:noFill/>
          </a:ln>
        </p:spPr>
      </p:pic>
    </p:spTree>
  </p:cSld>
  <p:clrMapOvr>
    <a:masterClrMapping/>
  </p:clrMapOvr>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15" name="Shape 515"/>
        <p:cNvGrpSpPr/>
        <p:nvPr/>
      </p:nvGrpSpPr>
      <p:grpSpPr>
        <a:xfrm>
          <a:off x="0" y="0"/>
          <a:ext cx="0" cy="0"/>
          <a:chOff x="0" y="0"/>
          <a:chExt cx="0" cy="0"/>
        </a:xfrm>
      </p:grpSpPr>
      <p:sp>
        <p:nvSpPr>
          <p:cNvPr id="516" name="Google Shape;516;p79"/>
          <p:cNvSpPr txBox="1"/>
          <p:nvPr>
            <p:ph type="title"/>
          </p:nvPr>
        </p:nvSpPr>
        <p:spPr>
          <a:xfrm>
            <a:off x="311700" y="780275"/>
            <a:ext cx="8520600" cy="84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6200">
                <a:solidFill>
                  <a:srgbClr val="1155CC"/>
                </a:solidFill>
              </a:rPr>
              <a:t>Thank you!</a:t>
            </a:r>
            <a:endParaRPr sz="5700"/>
          </a:p>
        </p:txBody>
      </p:sp>
      <p:sp>
        <p:nvSpPr>
          <p:cNvPr id="517" name="Google Shape;517;p79"/>
          <p:cNvSpPr txBox="1"/>
          <p:nvPr/>
        </p:nvSpPr>
        <p:spPr>
          <a:xfrm>
            <a:off x="184800" y="1923375"/>
            <a:ext cx="8839500" cy="3372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000"/>
              <a:t>Contact Us! </a:t>
            </a:r>
            <a:endParaRPr b="1" sz="2000"/>
          </a:p>
          <a:p>
            <a:pPr indent="0" lvl="0" marL="0" rtl="0" algn="l">
              <a:spcBef>
                <a:spcPts val="0"/>
              </a:spcBef>
              <a:spcAft>
                <a:spcPts val="0"/>
              </a:spcAft>
              <a:buNone/>
            </a:pPr>
            <a:r>
              <a:rPr lang="en" sz="2000"/>
              <a:t>Presenter: Melissa Marshall</a:t>
            </a:r>
            <a:endParaRPr sz="2000"/>
          </a:p>
          <a:p>
            <a:pPr indent="0" lvl="0" marL="0" rtl="0" algn="l">
              <a:spcBef>
                <a:spcPts val="0"/>
              </a:spcBef>
              <a:spcAft>
                <a:spcPts val="0"/>
              </a:spcAft>
              <a:buNone/>
            </a:pPr>
            <a:r>
              <a:rPr lang="en" sz="2000" u="sng">
                <a:solidFill>
                  <a:schemeClr val="hlink"/>
                </a:solidFill>
                <a:hlinkClick r:id="rId3"/>
              </a:rPr>
              <a:t>m</a:t>
            </a:r>
            <a:r>
              <a:rPr lang="en" sz="2000" u="sng">
                <a:solidFill>
                  <a:schemeClr val="hlink"/>
                </a:solidFill>
                <a:hlinkClick r:id="rId4"/>
              </a:rPr>
              <a:t>.melissa@disasterstrategies.org</a:t>
            </a:r>
            <a:r>
              <a:rPr lang="en" sz="2000"/>
              <a:t> </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rPr lang="en" sz="2000"/>
              <a:t>Co-Executive Directors: Shaylin Sluzalis &amp; Germán Parodi</a:t>
            </a:r>
            <a:endParaRPr sz="2000"/>
          </a:p>
          <a:p>
            <a:pPr indent="0" lvl="0" marL="0" rtl="0" algn="l">
              <a:spcBef>
                <a:spcPts val="0"/>
              </a:spcBef>
              <a:spcAft>
                <a:spcPts val="0"/>
              </a:spcAft>
              <a:buNone/>
            </a:pPr>
            <a:r>
              <a:rPr lang="en" sz="2000" u="sng">
                <a:solidFill>
                  <a:schemeClr val="hlink"/>
                </a:solidFill>
                <a:hlinkClick r:id="rId5"/>
              </a:rPr>
              <a:t>directors@disasterstrategies.org</a:t>
            </a:r>
            <a:r>
              <a:rPr lang="en" sz="2000"/>
              <a:t> </a:t>
            </a:r>
            <a:endParaRPr sz="2000"/>
          </a:p>
          <a:p>
            <a:pPr indent="0" lvl="0" marL="0" rtl="0" algn="l">
              <a:spcBef>
                <a:spcPts val="0"/>
              </a:spcBef>
              <a:spcAft>
                <a:spcPts val="0"/>
              </a:spcAft>
              <a:buNone/>
            </a:pPr>
            <a:r>
              <a:t/>
            </a:r>
            <a:endParaRPr sz="2000"/>
          </a:p>
          <a:p>
            <a:pPr indent="0" lvl="0" marL="0" rtl="0" algn="ctr">
              <a:spcBef>
                <a:spcPts val="0"/>
              </a:spcBef>
              <a:spcAft>
                <a:spcPts val="0"/>
              </a:spcAft>
              <a:buNone/>
            </a:pPr>
            <a:r>
              <a:rPr b="1" lang="en" sz="2000"/>
              <a:t>Website:</a:t>
            </a:r>
            <a:r>
              <a:rPr lang="en" sz="2000"/>
              <a:t> </a:t>
            </a:r>
            <a:r>
              <a:rPr lang="en" sz="2000" u="sng">
                <a:solidFill>
                  <a:schemeClr val="hlink"/>
                </a:solidFill>
                <a:hlinkClick r:id="rId6"/>
              </a:rPr>
              <a:t>www.disasterstrategies.org</a:t>
            </a:r>
            <a:r>
              <a:rPr lang="en" sz="2000"/>
              <a:t> </a:t>
            </a:r>
            <a:endParaRPr sz="2000"/>
          </a:p>
          <a:p>
            <a:pPr indent="0" lvl="0" marL="0" rtl="0" algn="ctr">
              <a:spcBef>
                <a:spcPts val="0"/>
              </a:spcBef>
              <a:spcAft>
                <a:spcPts val="0"/>
              </a:spcAft>
              <a:buNone/>
            </a:pPr>
            <a:r>
              <a:rPr b="1" lang="en" sz="2000"/>
              <a:t>Disaster Hotline:</a:t>
            </a:r>
            <a:r>
              <a:rPr lang="en" sz="2000"/>
              <a:t> (800) 626-4959 or </a:t>
            </a:r>
            <a:r>
              <a:rPr lang="en" sz="2000" u="sng">
                <a:solidFill>
                  <a:schemeClr val="hlink"/>
                </a:solidFill>
                <a:hlinkClick r:id="rId7"/>
              </a:rPr>
              <a:t>info@disasterstrategies.org</a:t>
            </a:r>
            <a:r>
              <a:rPr lang="en" sz="2000"/>
              <a:t> </a:t>
            </a:r>
            <a:endParaRPr sz="2000"/>
          </a:p>
          <a:p>
            <a:pPr indent="0" lvl="0" marL="0" marR="6096" rtl="0" algn="ctr">
              <a:lnSpc>
                <a:spcPct val="115000"/>
              </a:lnSpc>
              <a:spcBef>
                <a:spcPts val="840"/>
              </a:spcBef>
              <a:spcAft>
                <a:spcPts val="0"/>
              </a:spcAft>
              <a:buClr>
                <a:schemeClr val="dk1"/>
              </a:buClr>
              <a:buSzPts val="1100"/>
              <a:buFont typeface="Arial"/>
              <a:buNone/>
            </a:pPr>
            <a:r>
              <a:rPr b="1" i="1" lang="en" sz="1600">
                <a:solidFill>
                  <a:schemeClr val="dk1"/>
                </a:solidFill>
              </a:rPr>
              <a:t>©</a:t>
            </a:r>
            <a:r>
              <a:rPr i="1" lang="en" sz="1600">
                <a:solidFill>
                  <a:schemeClr val="dk1"/>
                </a:solidFill>
              </a:rPr>
              <a:t>2020 The Partnership for Inclusive Disaster Strategies </a:t>
            </a:r>
            <a:endParaRPr i="1" sz="1600">
              <a:solidFill>
                <a:schemeClr val="dk2"/>
              </a:solidFill>
            </a:endParaRPr>
          </a:p>
          <a:p>
            <a:pPr indent="0" lvl="0" marL="0" rtl="0" algn="ctr">
              <a:spcBef>
                <a:spcPts val="0"/>
              </a:spcBef>
              <a:spcAft>
                <a:spcPts val="0"/>
              </a:spcAft>
              <a:buNone/>
            </a:pPr>
            <a:r>
              <a:t/>
            </a:r>
            <a:endParaRPr sz="2000"/>
          </a:p>
        </p:txBody>
      </p:sp>
      <p:pic>
        <p:nvPicPr>
          <p:cNvPr id="518" name="Google Shape;518;p79"/>
          <p:cNvPicPr preferRelativeResize="0"/>
          <p:nvPr/>
        </p:nvPicPr>
        <p:blipFill>
          <a:blip r:embed="rId8">
            <a:alphaModFix/>
          </a:blip>
          <a:stretch>
            <a:fillRect/>
          </a:stretch>
        </p:blipFill>
        <p:spPr>
          <a:xfrm>
            <a:off x="6979451" y="1643563"/>
            <a:ext cx="1852849" cy="1856376"/>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6" name="Shape 96"/>
        <p:cNvGrpSpPr/>
        <p:nvPr/>
      </p:nvGrpSpPr>
      <p:grpSpPr>
        <a:xfrm>
          <a:off x="0" y="0"/>
          <a:ext cx="0" cy="0"/>
          <a:chOff x="0" y="0"/>
          <a:chExt cx="0" cy="0"/>
        </a:xfrm>
      </p:grpSpPr>
      <p:sp>
        <p:nvSpPr>
          <p:cNvPr id="97" name="Google Shape;97;p19"/>
          <p:cNvSpPr txBox="1"/>
          <p:nvPr>
            <p:ph type="title"/>
          </p:nvPr>
        </p:nvSpPr>
        <p:spPr>
          <a:xfrm>
            <a:off x="435225" y="1846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4500">
                <a:solidFill>
                  <a:srgbClr val="1155CC"/>
                </a:solidFill>
              </a:rPr>
              <a:t>Today’s </a:t>
            </a:r>
            <a:r>
              <a:rPr lang="en" sz="4500">
                <a:solidFill>
                  <a:srgbClr val="1155CC"/>
                </a:solidFill>
              </a:rPr>
              <a:t>Goals</a:t>
            </a:r>
            <a:endParaRPr sz="4500">
              <a:solidFill>
                <a:srgbClr val="1155CC"/>
              </a:solidFill>
            </a:endParaRPr>
          </a:p>
        </p:txBody>
      </p:sp>
      <p:sp>
        <p:nvSpPr>
          <p:cNvPr id="98" name="Google Shape;98;p19"/>
          <p:cNvSpPr txBox="1"/>
          <p:nvPr>
            <p:ph idx="1" type="body"/>
          </p:nvPr>
        </p:nvSpPr>
        <p:spPr>
          <a:xfrm>
            <a:off x="311700" y="1251900"/>
            <a:ext cx="8520600" cy="3891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400">
                <a:solidFill>
                  <a:srgbClr val="000000"/>
                </a:solidFill>
              </a:rPr>
              <a:t>Building your </a:t>
            </a:r>
            <a:r>
              <a:rPr b="1" lang="en" sz="2400">
                <a:solidFill>
                  <a:srgbClr val="000000"/>
                </a:solidFill>
              </a:rPr>
              <a:t>confidence</a:t>
            </a:r>
            <a:r>
              <a:rPr b="1" lang="en" sz="2400">
                <a:solidFill>
                  <a:srgbClr val="000000"/>
                </a:solidFill>
              </a:rPr>
              <a:t> in your </a:t>
            </a:r>
            <a:r>
              <a:rPr b="1" lang="en" sz="2400">
                <a:solidFill>
                  <a:srgbClr val="000000"/>
                </a:solidFill>
              </a:rPr>
              <a:t>understanding</a:t>
            </a:r>
            <a:r>
              <a:rPr b="1" lang="en" sz="2400">
                <a:solidFill>
                  <a:srgbClr val="000000"/>
                </a:solidFill>
              </a:rPr>
              <a:t> of:</a:t>
            </a:r>
            <a:endParaRPr sz="100">
              <a:solidFill>
                <a:srgbClr val="000000"/>
              </a:solidFill>
            </a:endParaRPr>
          </a:p>
          <a:p>
            <a:pPr indent="-361950" lvl="0" marL="457200" rtl="0" algn="l">
              <a:lnSpc>
                <a:spcPct val="115000"/>
              </a:lnSpc>
              <a:spcBef>
                <a:spcPts val="1600"/>
              </a:spcBef>
              <a:spcAft>
                <a:spcPts val="0"/>
              </a:spcAft>
              <a:buClr>
                <a:srgbClr val="000000"/>
              </a:buClr>
              <a:buSzPts val="2100"/>
              <a:buChar char="●"/>
            </a:pPr>
            <a:r>
              <a:rPr lang="en" sz="2100">
                <a:solidFill>
                  <a:srgbClr val="000000"/>
                </a:solidFill>
              </a:rPr>
              <a:t>How to get a seat at Emergency Management tables </a:t>
            </a:r>
            <a:endParaRPr sz="2100">
              <a:solidFill>
                <a:srgbClr val="000000"/>
              </a:solidFill>
            </a:endParaRPr>
          </a:p>
          <a:p>
            <a:pPr indent="-361950" lvl="0" marL="457200" rtl="0" algn="l">
              <a:lnSpc>
                <a:spcPct val="115000"/>
              </a:lnSpc>
              <a:spcBef>
                <a:spcPts val="0"/>
              </a:spcBef>
              <a:spcAft>
                <a:spcPts val="0"/>
              </a:spcAft>
              <a:buClr>
                <a:srgbClr val="000000"/>
              </a:buClr>
              <a:buSzPts val="2100"/>
              <a:buChar char="●"/>
            </a:pPr>
            <a:r>
              <a:rPr lang="en" sz="2100">
                <a:solidFill>
                  <a:srgbClr val="000000"/>
                </a:solidFill>
              </a:rPr>
              <a:t>How to advocate for disability rights to local, county, tribal, state, federal emergency management officials</a:t>
            </a:r>
            <a:endParaRPr sz="2100">
              <a:solidFill>
                <a:srgbClr val="000000"/>
              </a:solidFill>
            </a:endParaRPr>
          </a:p>
          <a:p>
            <a:pPr indent="-361950" lvl="0" marL="457200" rtl="0" algn="l">
              <a:lnSpc>
                <a:spcPct val="115000"/>
              </a:lnSpc>
              <a:spcBef>
                <a:spcPts val="0"/>
              </a:spcBef>
              <a:spcAft>
                <a:spcPts val="0"/>
              </a:spcAft>
              <a:buClr>
                <a:srgbClr val="000000"/>
              </a:buClr>
              <a:buSzPts val="2100"/>
              <a:buChar char="●"/>
            </a:pPr>
            <a:r>
              <a:rPr lang="en" sz="2100">
                <a:solidFill>
                  <a:srgbClr val="000000"/>
                </a:solidFill>
              </a:rPr>
              <a:t>Long standing</a:t>
            </a:r>
            <a:r>
              <a:rPr lang="en" sz="2100">
                <a:solidFill>
                  <a:srgbClr val="000000"/>
                </a:solidFill>
              </a:rPr>
              <a:t> systemic barriers to </a:t>
            </a:r>
            <a:r>
              <a:rPr lang="en" sz="2100">
                <a:solidFill>
                  <a:srgbClr val="000000"/>
                </a:solidFill>
              </a:rPr>
              <a:t>equal</a:t>
            </a:r>
            <a:r>
              <a:rPr lang="en" sz="2100">
                <a:solidFill>
                  <a:srgbClr val="000000"/>
                </a:solidFill>
              </a:rPr>
              <a:t> access to disaster related programs and services</a:t>
            </a:r>
            <a:endParaRPr sz="2100">
              <a:solidFill>
                <a:srgbClr val="000000"/>
              </a:solidFill>
            </a:endParaRPr>
          </a:p>
          <a:p>
            <a:pPr indent="-361950" lvl="0" marL="457200" rtl="0" algn="l">
              <a:lnSpc>
                <a:spcPct val="115000"/>
              </a:lnSpc>
              <a:spcBef>
                <a:spcPts val="0"/>
              </a:spcBef>
              <a:spcAft>
                <a:spcPts val="0"/>
              </a:spcAft>
              <a:buClr>
                <a:srgbClr val="000000"/>
              </a:buClr>
              <a:buSzPts val="2100"/>
              <a:buChar char="●"/>
            </a:pPr>
            <a:r>
              <a:rPr lang="en" sz="2100">
                <a:solidFill>
                  <a:srgbClr val="000000"/>
                </a:solidFill>
              </a:rPr>
              <a:t>Civil rights obligations during disasters, including public health emergencies</a:t>
            </a:r>
            <a:endParaRPr sz="800">
              <a:solidFill>
                <a:srgbClr val="000000"/>
              </a:solidFill>
            </a:endParaRPr>
          </a:p>
          <a:p>
            <a:pPr indent="-361950" lvl="0" marL="457200" rtl="0" algn="l">
              <a:lnSpc>
                <a:spcPct val="115000"/>
              </a:lnSpc>
              <a:spcBef>
                <a:spcPts val="0"/>
              </a:spcBef>
              <a:spcAft>
                <a:spcPts val="0"/>
              </a:spcAft>
              <a:buClr>
                <a:srgbClr val="000000"/>
              </a:buClr>
              <a:buSzPts val="2100"/>
              <a:buChar char="●"/>
            </a:pPr>
            <a:r>
              <a:rPr lang="en" sz="2100">
                <a:solidFill>
                  <a:srgbClr val="000000"/>
                </a:solidFill>
              </a:rPr>
              <a:t>Good and promising practices </a:t>
            </a:r>
            <a:endParaRPr sz="2100">
              <a:solidFill>
                <a:srgbClr val="000000"/>
              </a:solidFill>
            </a:endParaRPr>
          </a:p>
        </p:txBody>
      </p:sp>
      <p:pic>
        <p:nvPicPr>
          <p:cNvPr id="99" name="Google Shape;99;p19"/>
          <p:cNvPicPr preferRelativeResize="0"/>
          <p:nvPr/>
        </p:nvPicPr>
        <p:blipFill>
          <a:blip r:embed="rId3">
            <a:alphaModFix/>
          </a:blip>
          <a:stretch>
            <a:fillRect/>
          </a:stretch>
        </p:blipFill>
        <p:spPr>
          <a:xfrm>
            <a:off x="7842150" y="0"/>
            <a:ext cx="1301848" cy="1304327"/>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8">
                                            <p:txEl>
                                              <p:pRg end="0" st="0"/>
                                            </p:txEl>
                                          </p:spTgt>
                                        </p:tgtEl>
                                        <p:attrNameLst>
                                          <p:attrName>style.visibility</p:attrName>
                                        </p:attrNameLst>
                                      </p:cBhvr>
                                      <p:to>
                                        <p:strVal val="visible"/>
                                      </p:to>
                                    </p:set>
                                    <p:animEffect filter="fade" transition="in">
                                      <p:cBhvr>
                                        <p:cTn dur="1000"/>
                                        <p:tgtEl>
                                          <p:spTgt spid="98">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8">
                                            <p:txEl>
                                              <p:pRg end="1" st="1"/>
                                            </p:txEl>
                                          </p:spTgt>
                                        </p:tgtEl>
                                        <p:attrNameLst>
                                          <p:attrName>style.visibility</p:attrName>
                                        </p:attrNameLst>
                                      </p:cBhvr>
                                      <p:to>
                                        <p:strVal val="visible"/>
                                      </p:to>
                                    </p:set>
                                    <p:animEffect filter="fade" transition="in">
                                      <p:cBhvr>
                                        <p:cTn dur="1000"/>
                                        <p:tgtEl>
                                          <p:spTgt spid="98">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8">
                                            <p:txEl>
                                              <p:pRg end="2" st="2"/>
                                            </p:txEl>
                                          </p:spTgt>
                                        </p:tgtEl>
                                        <p:attrNameLst>
                                          <p:attrName>style.visibility</p:attrName>
                                        </p:attrNameLst>
                                      </p:cBhvr>
                                      <p:to>
                                        <p:strVal val="visible"/>
                                      </p:to>
                                    </p:set>
                                    <p:animEffect filter="fade" transition="in">
                                      <p:cBhvr>
                                        <p:cTn dur="1000"/>
                                        <p:tgtEl>
                                          <p:spTgt spid="98">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8">
                                            <p:txEl>
                                              <p:pRg end="3" st="3"/>
                                            </p:txEl>
                                          </p:spTgt>
                                        </p:tgtEl>
                                        <p:attrNameLst>
                                          <p:attrName>style.visibility</p:attrName>
                                        </p:attrNameLst>
                                      </p:cBhvr>
                                      <p:to>
                                        <p:strVal val="visible"/>
                                      </p:to>
                                    </p:set>
                                    <p:animEffect filter="fade" transition="in">
                                      <p:cBhvr>
                                        <p:cTn dur="1000"/>
                                        <p:tgtEl>
                                          <p:spTgt spid="98">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8">
                                            <p:txEl>
                                              <p:pRg end="4" st="4"/>
                                            </p:txEl>
                                          </p:spTgt>
                                        </p:tgtEl>
                                        <p:attrNameLst>
                                          <p:attrName>style.visibility</p:attrName>
                                        </p:attrNameLst>
                                      </p:cBhvr>
                                      <p:to>
                                        <p:strVal val="visible"/>
                                      </p:to>
                                    </p:set>
                                    <p:animEffect filter="fade" transition="in">
                                      <p:cBhvr>
                                        <p:cTn dur="1000"/>
                                        <p:tgtEl>
                                          <p:spTgt spid="98">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8">
                                            <p:txEl>
                                              <p:pRg end="5" st="5"/>
                                            </p:txEl>
                                          </p:spTgt>
                                        </p:tgtEl>
                                        <p:attrNameLst>
                                          <p:attrName>style.visibility</p:attrName>
                                        </p:attrNameLst>
                                      </p:cBhvr>
                                      <p:to>
                                        <p:strVal val="visible"/>
                                      </p:to>
                                    </p:set>
                                    <p:animEffect filter="fade" transition="in">
                                      <p:cBhvr>
                                        <p:cTn dur="1000"/>
                                        <p:tgtEl>
                                          <p:spTgt spid="98">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3" name="Shape 103"/>
        <p:cNvGrpSpPr/>
        <p:nvPr/>
      </p:nvGrpSpPr>
      <p:grpSpPr>
        <a:xfrm>
          <a:off x="0" y="0"/>
          <a:ext cx="0" cy="0"/>
          <a:chOff x="0" y="0"/>
          <a:chExt cx="0" cy="0"/>
        </a:xfrm>
      </p:grpSpPr>
      <p:sp>
        <p:nvSpPr>
          <p:cNvPr id="104" name="Google Shape;104;p20"/>
          <p:cNvSpPr txBox="1"/>
          <p:nvPr>
            <p:ph type="title"/>
          </p:nvPr>
        </p:nvSpPr>
        <p:spPr>
          <a:xfrm>
            <a:off x="311700" y="43705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4200">
                <a:solidFill>
                  <a:srgbClr val="1155CC"/>
                </a:solidFill>
              </a:rPr>
              <a:t>Inclusive Emergency Management</a:t>
            </a:r>
            <a:endParaRPr sz="4200">
              <a:solidFill>
                <a:srgbClr val="1155CC"/>
              </a:solidFill>
            </a:endParaRPr>
          </a:p>
        </p:txBody>
      </p:sp>
      <p:sp>
        <p:nvSpPr>
          <p:cNvPr id="105" name="Google Shape;105;p20"/>
          <p:cNvSpPr txBox="1"/>
          <p:nvPr>
            <p:ph idx="1" type="body"/>
          </p:nvPr>
        </p:nvSpPr>
        <p:spPr>
          <a:xfrm>
            <a:off x="311700" y="1559625"/>
            <a:ext cx="8520600" cy="3137400"/>
          </a:xfrm>
          <a:prstGeom prst="rect">
            <a:avLst/>
          </a:prstGeom>
        </p:spPr>
        <p:txBody>
          <a:bodyPr anchorCtr="0" anchor="t" bIns="91425" lIns="91425" spcFirstLastPara="1" rIns="91425" wrap="square" tIns="91425">
            <a:noAutofit/>
          </a:bodyPr>
          <a:lstStyle/>
          <a:p>
            <a:pPr indent="-393700" lvl="0" marL="457200" rtl="0" algn="l">
              <a:lnSpc>
                <a:spcPct val="150000"/>
              </a:lnSpc>
              <a:spcBef>
                <a:spcPts val="0"/>
              </a:spcBef>
              <a:spcAft>
                <a:spcPts val="0"/>
              </a:spcAft>
              <a:buClr>
                <a:srgbClr val="000000"/>
              </a:buClr>
              <a:buSzPts val="2600"/>
              <a:buChar char="●"/>
            </a:pPr>
            <a:r>
              <a:rPr lang="en" sz="2600">
                <a:solidFill>
                  <a:srgbClr val="000000"/>
                </a:solidFill>
              </a:rPr>
              <a:t>Involves people with disabilities </a:t>
            </a:r>
            <a:endParaRPr sz="2600">
              <a:solidFill>
                <a:srgbClr val="000000"/>
              </a:solidFill>
            </a:endParaRPr>
          </a:p>
          <a:p>
            <a:pPr indent="-393700" lvl="0" marL="457200" rtl="0" algn="l">
              <a:lnSpc>
                <a:spcPct val="150000"/>
              </a:lnSpc>
              <a:spcBef>
                <a:spcPts val="0"/>
              </a:spcBef>
              <a:spcAft>
                <a:spcPts val="0"/>
              </a:spcAft>
              <a:buClr>
                <a:srgbClr val="000000"/>
              </a:buClr>
              <a:buSzPts val="2600"/>
              <a:buChar char="●"/>
            </a:pPr>
            <a:r>
              <a:rPr lang="en" sz="2600">
                <a:solidFill>
                  <a:srgbClr val="000000"/>
                </a:solidFill>
              </a:rPr>
              <a:t>In all stages of planning and provision of </a:t>
            </a:r>
            <a:r>
              <a:rPr lang="en" sz="2600">
                <a:solidFill>
                  <a:srgbClr val="000000"/>
                </a:solidFill>
              </a:rPr>
              <a:t>disaster</a:t>
            </a:r>
            <a:r>
              <a:rPr lang="en" sz="2600">
                <a:solidFill>
                  <a:srgbClr val="000000"/>
                </a:solidFill>
              </a:rPr>
              <a:t>-related programs</a:t>
            </a:r>
            <a:endParaRPr sz="2600">
              <a:solidFill>
                <a:srgbClr val="000000"/>
              </a:solidFill>
            </a:endParaRPr>
          </a:p>
          <a:p>
            <a:pPr indent="-393700" lvl="0" marL="457200" rtl="0" algn="l">
              <a:lnSpc>
                <a:spcPct val="150000"/>
              </a:lnSpc>
              <a:spcBef>
                <a:spcPts val="0"/>
              </a:spcBef>
              <a:spcAft>
                <a:spcPts val="0"/>
              </a:spcAft>
              <a:buClr>
                <a:srgbClr val="000000"/>
              </a:buClr>
              <a:buSzPts val="2600"/>
              <a:buChar char="●"/>
            </a:pPr>
            <a:r>
              <a:rPr lang="en" sz="2600">
                <a:solidFill>
                  <a:srgbClr val="000000"/>
                </a:solidFill>
              </a:rPr>
              <a:t>Before, during, and after disasters</a:t>
            </a:r>
            <a:endParaRPr sz="2600">
              <a:solidFill>
                <a:srgbClr val="000000"/>
              </a:solidFill>
            </a:endParaRPr>
          </a:p>
          <a:p>
            <a:pPr indent="0" lvl="0" marL="0" rtl="0" algn="l">
              <a:spcBef>
                <a:spcPts val="0"/>
              </a:spcBef>
              <a:spcAft>
                <a:spcPts val="0"/>
              </a:spcAft>
              <a:buNone/>
            </a:pPr>
            <a:r>
              <a:t/>
            </a:r>
            <a:endParaRPr/>
          </a:p>
          <a:p>
            <a:pPr indent="0" lvl="0" marL="0" rtl="0" algn="l">
              <a:spcBef>
                <a:spcPts val="1600"/>
              </a:spcBef>
              <a:spcAft>
                <a:spcPts val="1600"/>
              </a:spcAft>
              <a:buNone/>
            </a:pPr>
            <a:r>
              <a:t/>
            </a:r>
            <a:endParaRPr/>
          </a:p>
        </p:txBody>
      </p:sp>
      <p:pic>
        <p:nvPicPr>
          <p:cNvPr id="106" name="Google Shape;106;p20"/>
          <p:cNvPicPr preferRelativeResize="0"/>
          <p:nvPr/>
        </p:nvPicPr>
        <p:blipFill>
          <a:blip r:embed="rId3">
            <a:alphaModFix/>
          </a:blip>
          <a:stretch>
            <a:fillRect/>
          </a:stretch>
        </p:blipFill>
        <p:spPr>
          <a:xfrm>
            <a:off x="7530450" y="3601525"/>
            <a:ext cx="1301848" cy="1304327"/>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5">
                                            <p:txEl>
                                              <p:pRg end="0" st="0"/>
                                            </p:txEl>
                                          </p:spTgt>
                                        </p:tgtEl>
                                        <p:attrNameLst>
                                          <p:attrName>style.visibility</p:attrName>
                                        </p:attrNameLst>
                                      </p:cBhvr>
                                      <p:to>
                                        <p:strVal val="visible"/>
                                      </p:to>
                                    </p:set>
                                    <p:animEffect filter="fade" transition="in">
                                      <p:cBhvr>
                                        <p:cTn dur="1000"/>
                                        <p:tgtEl>
                                          <p:spTgt spid="10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5">
                                            <p:txEl>
                                              <p:pRg end="1" st="1"/>
                                            </p:txEl>
                                          </p:spTgt>
                                        </p:tgtEl>
                                        <p:attrNameLst>
                                          <p:attrName>style.visibility</p:attrName>
                                        </p:attrNameLst>
                                      </p:cBhvr>
                                      <p:to>
                                        <p:strVal val="visible"/>
                                      </p:to>
                                    </p:set>
                                    <p:animEffect filter="fade" transition="in">
                                      <p:cBhvr>
                                        <p:cTn dur="1000"/>
                                        <p:tgtEl>
                                          <p:spTgt spid="10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5">
                                            <p:txEl>
                                              <p:pRg end="2" st="2"/>
                                            </p:txEl>
                                          </p:spTgt>
                                        </p:tgtEl>
                                        <p:attrNameLst>
                                          <p:attrName>style.visibility</p:attrName>
                                        </p:attrNameLst>
                                      </p:cBhvr>
                                      <p:to>
                                        <p:strVal val="visible"/>
                                      </p:to>
                                    </p:set>
                                    <p:animEffect filter="fade" transition="in">
                                      <p:cBhvr>
                                        <p:cTn dur="1000"/>
                                        <p:tgtEl>
                                          <p:spTgt spid="105">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5">
                                            <p:txEl>
                                              <p:pRg end="3" st="3"/>
                                            </p:txEl>
                                          </p:spTgt>
                                        </p:tgtEl>
                                        <p:attrNameLst>
                                          <p:attrName>style.visibility</p:attrName>
                                        </p:attrNameLst>
                                      </p:cBhvr>
                                      <p:to>
                                        <p:strVal val="visible"/>
                                      </p:to>
                                    </p:set>
                                    <p:animEffect filter="fade" transition="in">
                                      <p:cBhvr>
                                        <p:cTn dur="1000"/>
                                        <p:tgtEl>
                                          <p:spTgt spid="105">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5">
                                            <p:txEl>
                                              <p:pRg end="4" st="4"/>
                                            </p:txEl>
                                          </p:spTgt>
                                        </p:tgtEl>
                                        <p:attrNameLst>
                                          <p:attrName>style.visibility</p:attrName>
                                        </p:attrNameLst>
                                      </p:cBhvr>
                                      <p:to>
                                        <p:strVal val="visible"/>
                                      </p:to>
                                    </p:set>
                                    <p:animEffect filter="fade" transition="in">
                                      <p:cBhvr>
                                        <p:cTn dur="1000"/>
                                        <p:tgtEl>
                                          <p:spTgt spid="105">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0" name="Shape 110"/>
        <p:cNvGrpSpPr/>
        <p:nvPr/>
      </p:nvGrpSpPr>
      <p:grpSpPr>
        <a:xfrm>
          <a:off x="0" y="0"/>
          <a:ext cx="0" cy="0"/>
          <a:chOff x="0" y="0"/>
          <a:chExt cx="0" cy="0"/>
        </a:xfrm>
      </p:grpSpPr>
      <p:sp>
        <p:nvSpPr>
          <p:cNvPr id="111" name="Google Shape;111;p21"/>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6400">
                <a:solidFill>
                  <a:srgbClr val="1155CC"/>
                </a:solidFill>
              </a:rPr>
              <a:t>Key Concepts &amp; Terms</a:t>
            </a:r>
            <a:endParaRPr sz="5900"/>
          </a:p>
        </p:txBody>
      </p:sp>
      <p:pic>
        <p:nvPicPr>
          <p:cNvPr id="112" name="Google Shape;112;p21"/>
          <p:cNvPicPr preferRelativeResize="0"/>
          <p:nvPr/>
        </p:nvPicPr>
        <p:blipFill>
          <a:blip r:embed="rId3">
            <a:alphaModFix/>
          </a:blip>
          <a:stretch>
            <a:fillRect/>
          </a:stretch>
        </p:blipFill>
        <p:spPr>
          <a:xfrm>
            <a:off x="3921075" y="3695825"/>
            <a:ext cx="1301848" cy="1304327"/>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