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31" Type="http://schemas.openxmlformats.org/officeDocument/2006/relationships/slide" Target="slides/slide26.xml"/><Relationship Id="rId75" Type="http://schemas.openxmlformats.org/officeDocument/2006/relationships/slide" Target="slides/slide70.xml"/><Relationship Id="rId30" Type="http://schemas.openxmlformats.org/officeDocument/2006/relationships/slide" Target="slides/slide25.xml"/><Relationship Id="rId74" Type="http://schemas.openxmlformats.org/officeDocument/2006/relationships/slide" Target="slides/slide69.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71" Type="http://schemas.openxmlformats.org/officeDocument/2006/relationships/slide" Target="slides/slide66.xml"/><Relationship Id="rId70" Type="http://schemas.openxmlformats.org/officeDocument/2006/relationships/slide" Target="slides/slide65.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62" Type="http://schemas.openxmlformats.org/officeDocument/2006/relationships/slide" Target="slides/slide57.xml"/><Relationship Id="rId61" Type="http://schemas.openxmlformats.org/officeDocument/2006/relationships/slide" Target="slides/slide56.xml"/><Relationship Id="rId20" Type="http://schemas.openxmlformats.org/officeDocument/2006/relationships/slide" Target="slides/slide15.xml"/><Relationship Id="rId64" Type="http://schemas.openxmlformats.org/officeDocument/2006/relationships/slide" Target="slides/slide59.xml"/><Relationship Id="rId63" Type="http://schemas.openxmlformats.org/officeDocument/2006/relationships/slide" Target="slides/slide58.xml"/><Relationship Id="rId22" Type="http://schemas.openxmlformats.org/officeDocument/2006/relationships/slide" Target="slides/slide17.xml"/><Relationship Id="rId66" Type="http://schemas.openxmlformats.org/officeDocument/2006/relationships/slide" Target="slides/slide61.xml"/><Relationship Id="rId21" Type="http://schemas.openxmlformats.org/officeDocument/2006/relationships/slide" Target="slides/slide16.xml"/><Relationship Id="rId65" Type="http://schemas.openxmlformats.org/officeDocument/2006/relationships/slide" Target="slides/slide60.xml"/><Relationship Id="rId24" Type="http://schemas.openxmlformats.org/officeDocument/2006/relationships/slide" Target="slides/slide19.xml"/><Relationship Id="rId68" Type="http://schemas.openxmlformats.org/officeDocument/2006/relationships/slide" Target="slides/slide63.xml"/><Relationship Id="rId23" Type="http://schemas.openxmlformats.org/officeDocument/2006/relationships/slide" Target="slides/slide18.xml"/><Relationship Id="rId67" Type="http://schemas.openxmlformats.org/officeDocument/2006/relationships/slide" Target="slides/slide62.xml"/><Relationship Id="rId60" Type="http://schemas.openxmlformats.org/officeDocument/2006/relationships/slide" Target="slides/slide55.xml"/><Relationship Id="rId26" Type="http://schemas.openxmlformats.org/officeDocument/2006/relationships/slide" Target="slides/slide21.xml"/><Relationship Id="rId25" Type="http://schemas.openxmlformats.org/officeDocument/2006/relationships/slide" Target="slides/slide20.xml"/><Relationship Id="rId69" Type="http://schemas.openxmlformats.org/officeDocument/2006/relationships/slide" Target="slides/slide64.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11" Type="http://schemas.openxmlformats.org/officeDocument/2006/relationships/slide" Target="slides/slide6.xml"/><Relationship Id="rId55" Type="http://schemas.openxmlformats.org/officeDocument/2006/relationships/slide" Target="slides/slide50.xml"/><Relationship Id="rId10" Type="http://schemas.openxmlformats.org/officeDocument/2006/relationships/slide" Target="slides/slide5.xml"/><Relationship Id="rId54" Type="http://schemas.openxmlformats.org/officeDocument/2006/relationships/slide" Target="slides/slide49.xml"/><Relationship Id="rId13" Type="http://schemas.openxmlformats.org/officeDocument/2006/relationships/slide" Target="slides/slide8.xml"/><Relationship Id="rId57" Type="http://schemas.openxmlformats.org/officeDocument/2006/relationships/slide" Target="slides/slide52.xml"/><Relationship Id="rId12" Type="http://schemas.openxmlformats.org/officeDocument/2006/relationships/slide" Target="slides/slide7.xml"/><Relationship Id="rId56" Type="http://schemas.openxmlformats.org/officeDocument/2006/relationships/slide" Target="slides/slide51.xml"/><Relationship Id="rId15" Type="http://schemas.openxmlformats.org/officeDocument/2006/relationships/slide" Target="slides/slide10.xml"/><Relationship Id="rId59" Type="http://schemas.openxmlformats.org/officeDocument/2006/relationships/slide" Target="slides/slide54.xml"/><Relationship Id="rId14" Type="http://schemas.openxmlformats.org/officeDocument/2006/relationships/slide" Target="slides/slide9.xml"/><Relationship Id="rId58" Type="http://schemas.openxmlformats.org/officeDocument/2006/relationships/slide" Target="slides/slide53.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8d2a4c777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8d2a4c777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9067b54670_7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9067b54670_7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9067b54670_7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9067b54670_7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9067b54670_7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9067b54670_7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9067b54670_7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9067b54670_7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9067b54670_7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9067b54670_7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9067b54670_7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9067b54670_7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9067b54670_7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9067b54670_7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9067b54670_7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9067b54670_7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9067b54670_7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9067b54670_7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9067b54670_7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9067b54670_7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9067b54670_7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9067b54670_7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9067b54670_7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9067b54670_7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9067b54670_7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9067b54670_7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9067b54670_7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9067b54670_7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9067b54670_7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9067b54670_7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9067b54670_7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9067b54670_7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9067b54670_7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9067b54670_7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9067b54670_7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9067b54670_7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9067b54670_7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9067b54670_7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9067b54670_7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9067b54670_7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9067b54670_7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9067b54670_7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9067b54670_7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9067b54670_7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9067b54670_7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9067b54670_7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9067b54670_7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9067b54670_7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9067b54670_7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9067b54670_7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9067b54670_7_1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9067b54670_7_1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9067b54670_7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9067b54670_7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9067b54670_7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9067b54670_7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9067b54670_7_1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9067b54670_7_1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9067b54670_7_1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9067b54670_7_1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9067b54670_7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9067b54670_7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9067b54670_7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9067b54670_7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9067b54670_7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9067b54670_7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9067b54670_7_1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9067b54670_7_1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9067b54670_7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9067b54670_7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9067b54670_7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9067b54670_7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9067b54670_7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9067b54670_7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9067b54670_7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9067b54670_7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9067b54670_7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9067b54670_7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9067b54670_7_2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7" name="Google Shape;317;g9067b54670_7_2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9067b54670_7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9067b54670_7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9067b54670_7_2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9067b54670_7_2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g9067b54670_7_2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9067b54670_7_2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9067b54670_7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9067b54670_7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9067b54670_7_2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9067b54670_7_2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g9067b54670_7_2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5" name="Google Shape;345;g9067b54670_7_2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8" name="Shape 348"/>
        <p:cNvGrpSpPr/>
        <p:nvPr/>
      </p:nvGrpSpPr>
      <p:grpSpPr>
        <a:xfrm>
          <a:off x="0" y="0"/>
          <a:ext cx="0" cy="0"/>
          <a:chOff x="0" y="0"/>
          <a:chExt cx="0" cy="0"/>
        </a:xfrm>
      </p:grpSpPr>
      <p:sp>
        <p:nvSpPr>
          <p:cNvPr id="349" name="Google Shape;349;g9067b54670_7_2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0" name="Google Shape;350;g9067b54670_7_2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g9067b54670_7_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6" name="Google Shape;356;g9067b54670_7_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9067b54670_7_2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9067b54670_7_2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9067b54670_7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9067b54670_7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g9067b54670_7_2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3" name="Google Shape;373;g9067b54670_7_2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g9067b54670_7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8" name="Google Shape;378;g9067b54670_7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2" name="Shape 382"/>
        <p:cNvGrpSpPr/>
        <p:nvPr/>
      </p:nvGrpSpPr>
      <p:grpSpPr>
        <a:xfrm>
          <a:off x="0" y="0"/>
          <a:ext cx="0" cy="0"/>
          <a:chOff x="0" y="0"/>
          <a:chExt cx="0" cy="0"/>
        </a:xfrm>
      </p:grpSpPr>
      <p:sp>
        <p:nvSpPr>
          <p:cNvPr id="383" name="Google Shape;383;g9067b54670_7_2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4" name="Google Shape;384;g9067b54670_7_2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9067b54670_7_2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9067b54670_7_2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9067b54670_7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9067b54670_7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9067b54670_7_2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5" name="Google Shape;395;g9067b54670_7_2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g9067b54670_7_2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0" name="Google Shape;400;g9067b54670_7_2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g9067b54670_7_2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9067b54670_7_2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g9067b54670_7_2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9067b54670_7_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g9067b54670_7_3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7" name="Google Shape;417;g9067b54670_7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g9067b54670_7_3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2" name="Google Shape;422;g9067b54670_7_3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g9067b54670_7_3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8" name="Google Shape;428;g9067b54670_7_3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g9067b54670_7_3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3" name="Google Shape;433;g9067b54670_7_3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g9067b54670_7_3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8" name="Google Shape;438;g9067b54670_7_3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g9067b54670_7_3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4" name="Google Shape;444;g9067b54670_7_3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9067b54670_7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9067b54670_7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g9067b54670_7_3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0" name="Google Shape;450;g9067b54670_7_3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9067b54670_7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9067b54670_7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9067b54670_7_40: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9067b54670_7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7545875" y="3576575"/>
            <a:ext cx="1456348" cy="1459126"/>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http://www.disasterstrategies.org"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komonews.com/news/coronavirus/new-state-report-says-over-half-of-washingtons-covid-19-deaths-tied-to-nursing-home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www.redcross.org/content/dam/redcross/atg/PDF_s/GuideToServices.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8.xml"/><Relationship Id="rId3" Type="http://schemas.openxmlformats.org/officeDocument/2006/relationships/hyperlink" Target="https://www.cornyn.senate.gov/content/news/cornyn-measure-will-protect-health-care-providers-schools-charities-and-smal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hyperlink" Target="https://rootedinrights.org/video/right-to-be-rescued/"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0.xml"/><Relationship Id="rId3" Type="http://schemas.openxmlformats.org/officeDocument/2006/relationships/hyperlink" Target="mailto:m.melissa@disasterstrategies.org" TargetMode="External"/><Relationship Id="rId4" Type="http://schemas.openxmlformats.org/officeDocument/2006/relationships/hyperlink" Target="mailto:directors@disasterstrategies.org" TargetMode="External"/><Relationship Id="rId5" Type="http://schemas.openxmlformats.org/officeDocument/2006/relationships/hyperlink" Target="http://www.disasterstrategies.org" TargetMode="External"/><Relationship Id="rId6" Type="http://schemas.openxmlformats.org/officeDocument/2006/relationships/hyperlink" Target="mailto:info@disasterstrategies.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idx="1" type="body"/>
          </p:nvPr>
        </p:nvSpPr>
        <p:spPr>
          <a:xfrm>
            <a:off x="235500" y="1533475"/>
            <a:ext cx="8520600" cy="36099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lang="en" sz="4200">
                <a:solidFill>
                  <a:schemeClr val="dk1"/>
                </a:solidFill>
              </a:rPr>
              <a:t>Community Resilience Initiative</a:t>
            </a:r>
            <a:endParaRPr sz="4200">
              <a:solidFill>
                <a:schemeClr val="dk1"/>
              </a:solidFill>
            </a:endParaRPr>
          </a:p>
          <a:p>
            <a:pPr indent="0" lvl="0" marL="0" rtl="0" algn="ctr">
              <a:lnSpc>
                <a:spcPct val="100000"/>
              </a:lnSpc>
              <a:spcBef>
                <a:spcPts val="0"/>
              </a:spcBef>
              <a:spcAft>
                <a:spcPts val="0"/>
              </a:spcAft>
              <a:buClr>
                <a:schemeClr val="dk1"/>
              </a:buClr>
              <a:buSzPts val="1100"/>
              <a:buFont typeface="Arial"/>
              <a:buNone/>
            </a:pPr>
            <a:r>
              <a:t/>
            </a:r>
            <a:endParaRPr b="1">
              <a:solidFill>
                <a:schemeClr val="dk1"/>
              </a:solidFill>
            </a:endParaRPr>
          </a:p>
          <a:p>
            <a:pPr indent="0" lvl="0" marL="0" rtl="0" algn="ctr">
              <a:lnSpc>
                <a:spcPct val="100000"/>
              </a:lnSpc>
              <a:spcBef>
                <a:spcPts val="0"/>
              </a:spcBef>
              <a:spcAft>
                <a:spcPts val="0"/>
              </a:spcAft>
              <a:buClr>
                <a:schemeClr val="dk1"/>
              </a:buClr>
              <a:buSzPts val="1100"/>
              <a:buFont typeface="Arial"/>
              <a:buNone/>
            </a:pPr>
            <a:r>
              <a:rPr b="1" lang="en" sz="2700">
                <a:solidFill>
                  <a:schemeClr val="dk1"/>
                </a:solidFill>
              </a:rPr>
              <a:t>Module 4 </a:t>
            </a:r>
            <a:endParaRPr b="1" sz="2700">
              <a:solidFill>
                <a:schemeClr val="dk1"/>
              </a:solidFill>
            </a:endParaRPr>
          </a:p>
          <a:p>
            <a:pPr indent="0" lvl="0" marL="0" rtl="0" algn="ctr">
              <a:spcBef>
                <a:spcPts val="0"/>
              </a:spcBef>
              <a:spcAft>
                <a:spcPts val="0"/>
              </a:spcAft>
              <a:buNone/>
            </a:pPr>
            <a:r>
              <a:t/>
            </a:r>
            <a:endParaRPr sz="100">
              <a:solidFill>
                <a:schemeClr val="dk1"/>
              </a:solidFill>
            </a:endParaRPr>
          </a:p>
          <a:p>
            <a:pPr indent="0" lvl="0" marL="0" rtl="0" algn="ctr">
              <a:spcBef>
                <a:spcPts val="0"/>
              </a:spcBef>
              <a:spcAft>
                <a:spcPts val="0"/>
              </a:spcAft>
              <a:buNone/>
            </a:pPr>
            <a:r>
              <a:rPr lang="en" sz="2700">
                <a:solidFill>
                  <a:schemeClr val="dk1"/>
                </a:solidFill>
              </a:rPr>
              <a:t>The Hard Truth Staff Need to Know to Prepare</a:t>
            </a:r>
            <a:endParaRPr b="1" sz="1200">
              <a:solidFill>
                <a:schemeClr val="dk1"/>
              </a:solidFill>
            </a:endParaRPr>
          </a:p>
          <a:p>
            <a:pPr indent="0" lvl="0" marL="0" rtl="0" algn="ctr">
              <a:spcBef>
                <a:spcPts val="0"/>
              </a:spcBef>
              <a:spcAft>
                <a:spcPts val="0"/>
              </a:spcAft>
              <a:buNone/>
            </a:pPr>
            <a:r>
              <a:t/>
            </a:r>
            <a:endParaRPr b="1" sz="1200">
              <a:solidFill>
                <a:schemeClr val="dk1"/>
              </a:solidFill>
            </a:endParaRPr>
          </a:p>
          <a:p>
            <a:pPr indent="0" lvl="0" marL="0" rtl="0" algn="ctr">
              <a:lnSpc>
                <a:spcPct val="100000"/>
              </a:lnSpc>
              <a:spcBef>
                <a:spcPts val="0"/>
              </a:spcBef>
              <a:spcAft>
                <a:spcPts val="0"/>
              </a:spcAft>
              <a:buNone/>
            </a:pPr>
            <a:r>
              <a:rPr lang="en" sz="2800" u="sng">
                <a:solidFill>
                  <a:schemeClr val="accent5"/>
                </a:solidFill>
                <a:hlinkClick r:id="rId3"/>
              </a:rPr>
              <a:t>www.disasterstrategies.org</a:t>
            </a:r>
            <a:r>
              <a:rPr lang="en" sz="2800"/>
              <a:t> </a:t>
            </a:r>
            <a:endParaRPr sz="2800"/>
          </a:p>
          <a:p>
            <a:pPr indent="0" lvl="0" marL="0" rtl="0" algn="ctr">
              <a:lnSpc>
                <a:spcPct val="100000"/>
              </a:lnSpc>
              <a:spcBef>
                <a:spcPts val="0"/>
              </a:spcBef>
              <a:spcAft>
                <a:spcPts val="0"/>
              </a:spcAft>
              <a:buNone/>
            </a:pPr>
            <a:r>
              <a:rPr lang="en" sz="2000"/>
              <a:t>112 N. 8th Street, Suite 600, Philadelphia PA 19107</a:t>
            </a:r>
            <a:endParaRPr sz="2000"/>
          </a:p>
          <a:p>
            <a:pPr indent="0" lvl="0" marL="0" marR="6096" rtl="0" algn="ctr">
              <a:spcBef>
                <a:spcPts val="840"/>
              </a:spcBef>
              <a:spcAft>
                <a:spcPts val="0"/>
              </a:spcAft>
              <a:buClr>
                <a:schemeClr val="dk1"/>
              </a:buClr>
              <a:buSzPts val="1100"/>
              <a:buFont typeface="Arial"/>
              <a:buNone/>
            </a:pPr>
            <a:r>
              <a:t/>
            </a:r>
            <a:endParaRPr b="1" i="1" sz="1300">
              <a:solidFill>
                <a:schemeClr val="dk1"/>
              </a:solidFill>
            </a:endParaRPr>
          </a:p>
          <a:p>
            <a:pPr indent="0" lvl="0" marL="0" marR="6096" rtl="0" algn="ctr">
              <a:spcBef>
                <a:spcPts val="840"/>
              </a:spcBef>
              <a:spcAft>
                <a:spcPts val="0"/>
              </a:spcAft>
              <a:buClr>
                <a:schemeClr val="dk1"/>
              </a:buClr>
              <a:buSzPts val="1100"/>
              <a:buFont typeface="Arial"/>
              <a:buNone/>
            </a:pPr>
            <a:r>
              <a:rPr b="1" i="1" lang="en" sz="1600">
                <a:solidFill>
                  <a:schemeClr val="dk1"/>
                </a:solidFill>
              </a:rPr>
              <a:t>©</a:t>
            </a:r>
            <a:r>
              <a:rPr i="1" lang="en" sz="1600">
                <a:solidFill>
                  <a:schemeClr val="dk1"/>
                </a:solidFill>
              </a:rPr>
              <a:t>2020 The Partnership for Inclusive Disaster Strategies </a:t>
            </a:r>
            <a:endParaRPr sz="1400">
              <a:solidFill>
                <a:schemeClr val="dk1"/>
              </a:solidFill>
            </a:endParaRPr>
          </a:p>
          <a:p>
            <a:pPr indent="0" lvl="0" marL="0" rtl="0" algn="ctr">
              <a:spcBef>
                <a:spcPts val="0"/>
              </a:spcBef>
              <a:spcAft>
                <a:spcPts val="0"/>
              </a:spcAft>
              <a:buClr>
                <a:schemeClr val="dk1"/>
              </a:buClr>
              <a:buSzPts val="1100"/>
              <a:buFont typeface="Arial"/>
              <a:buNone/>
            </a:pPr>
            <a:r>
              <a:t/>
            </a:r>
            <a:endParaRPr b="1" sz="1200">
              <a:solidFill>
                <a:schemeClr val="dk1"/>
              </a:solidFill>
            </a:endParaRPr>
          </a:p>
        </p:txBody>
      </p:sp>
      <p:pic>
        <p:nvPicPr>
          <p:cNvPr id="56" name="Google Shape;56;p13"/>
          <p:cNvPicPr preferRelativeResize="0"/>
          <p:nvPr/>
        </p:nvPicPr>
        <p:blipFill>
          <a:blip r:embed="rId4">
            <a:alphaModFix/>
          </a:blip>
          <a:stretch>
            <a:fillRect/>
          </a:stretch>
        </p:blipFill>
        <p:spPr>
          <a:xfrm>
            <a:off x="1460125" y="152400"/>
            <a:ext cx="5868100" cy="13079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ctrTitle"/>
          </p:nvPr>
        </p:nvSpPr>
        <p:spPr>
          <a:xfrm>
            <a:off x="0" y="512000"/>
            <a:ext cx="9332100" cy="680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300">
                <a:solidFill>
                  <a:srgbClr val="1155CC"/>
                </a:solidFill>
              </a:rPr>
              <a:t>Realities for P</a:t>
            </a:r>
            <a:r>
              <a:rPr lang="en" sz="3300">
                <a:solidFill>
                  <a:srgbClr val="1155CC"/>
                </a:solidFill>
              </a:rPr>
              <a:t>eople</a:t>
            </a:r>
            <a:r>
              <a:rPr lang="en" sz="3300">
                <a:solidFill>
                  <a:srgbClr val="1155CC"/>
                </a:solidFill>
              </a:rPr>
              <a:t> </a:t>
            </a:r>
            <a:r>
              <a:rPr lang="en" sz="3300">
                <a:solidFill>
                  <a:srgbClr val="1155CC"/>
                </a:solidFill>
              </a:rPr>
              <a:t>with</a:t>
            </a:r>
            <a:r>
              <a:rPr lang="en" sz="3300">
                <a:solidFill>
                  <a:srgbClr val="1155CC"/>
                </a:solidFill>
              </a:rPr>
              <a:t> Disabilities in Disasters</a:t>
            </a:r>
            <a:endParaRPr sz="3300">
              <a:solidFill>
                <a:srgbClr val="1155CC"/>
              </a:solidFill>
            </a:endParaRPr>
          </a:p>
        </p:txBody>
      </p:sp>
      <p:sp>
        <p:nvSpPr>
          <p:cNvPr id="109" name="Google Shape;109;p22"/>
          <p:cNvSpPr txBox="1"/>
          <p:nvPr>
            <p:ph idx="1" type="subTitle"/>
          </p:nvPr>
        </p:nvSpPr>
        <p:spPr>
          <a:xfrm>
            <a:off x="311700" y="1865650"/>
            <a:ext cx="8520600" cy="2092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000000"/>
                </a:solidFill>
              </a:rPr>
              <a:t>People with disabilities are 2 to 4 times more likely to die or be injured in a disaster than people without </a:t>
            </a:r>
            <a:r>
              <a:rPr lang="en">
                <a:solidFill>
                  <a:srgbClr val="000000"/>
                </a:solidFill>
              </a:rPr>
              <a:t>disabilities in disasters.</a:t>
            </a:r>
            <a:endParaRPr>
              <a:solidFill>
                <a:srgbClr val="000000"/>
              </a:solidFill>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a:t> </a:t>
            </a:r>
            <a:endParaRPr/>
          </a:p>
          <a:p>
            <a:pPr indent="0" lvl="0" marL="0" rtl="0" algn="ctr">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300">
                <a:solidFill>
                  <a:srgbClr val="1155CC"/>
                </a:solidFill>
              </a:rPr>
              <a:t>COVID-19 Survivors</a:t>
            </a:r>
            <a:endParaRPr sz="4300">
              <a:solidFill>
                <a:srgbClr val="1155CC"/>
              </a:solidFill>
            </a:endParaRPr>
          </a:p>
        </p:txBody>
      </p:sp>
      <p:sp>
        <p:nvSpPr>
          <p:cNvPr id="115" name="Google Shape;115;p23"/>
          <p:cNvSpPr txBox="1"/>
          <p:nvPr>
            <p:ph idx="1" type="body"/>
          </p:nvPr>
        </p:nvSpPr>
        <p:spPr>
          <a:xfrm>
            <a:off x="311700" y="1346848"/>
            <a:ext cx="8520600" cy="3416400"/>
          </a:xfrm>
          <a:prstGeom prst="rect">
            <a:avLst/>
          </a:prstGeom>
        </p:spPr>
        <p:txBody>
          <a:bodyPr anchorCtr="0" anchor="ctr"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Without</a:t>
            </a:r>
            <a:r>
              <a:rPr lang="en" sz="2400">
                <a:solidFill>
                  <a:srgbClr val="000000"/>
                </a:solidFill>
              </a:rPr>
              <a:t> previous </a:t>
            </a:r>
            <a:r>
              <a:rPr lang="en" sz="2400">
                <a:solidFill>
                  <a:srgbClr val="000000"/>
                </a:solidFill>
              </a:rPr>
              <a:t>disabilities may</a:t>
            </a:r>
            <a:r>
              <a:rPr lang="en" sz="2400">
                <a:solidFill>
                  <a:srgbClr val="000000"/>
                </a:solidFill>
              </a:rPr>
              <a:t> acquire disabilities</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With pre-existing </a:t>
            </a:r>
            <a:r>
              <a:rPr lang="en" sz="2400">
                <a:solidFill>
                  <a:srgbClr val="000000"/>
                </a:solidFill>
              </a:rPr>
              <a:t>disabilities</a:t>
            </a:r>
            <a:r>
              <a:rPr lang="en" sz="2400">
                <a:solidFill>
                  <a:srgbClr val="000000"/>
                </a:solidFill>
              </a:rPr>
              <a:t> may </a:t>
            </a:r>
            <a:r>
              <a:rPr lang="en" sz="2400">
                <a:solidFill>
                  <a:srgbClr val="000000"/>
                </a:solidFill>
              </a:rPr>
              <a:t>acquire</a:t>
            </a:r>
            <a:r>
              <a:rPr lang="en" sz="2400">
                <a:solidFill>
                  <a:srgbClr val="000000"/>
                </a:solidFill>
              </a:rPr>
              <a:t> new disabilities and pre-</a:t>
            </a:r>
            <a:r>
              <a:rPr lang="en" sz="2400">
                <a:solidFill>
                  <a:srgbClr val="000000"/>
                </a:solidFill>
              </a:rPr>
              <a:t>existing</a:t>
            </a:r>
            <a:r>
              <a:rPr lang="en" sz="2400">
                <a:solidFill>
                  <a:srgbClr val="000000"/>
                </a:solidFill>
              </a:rPr>
              <a:t> disabilities may become more </a:t>
            </a:r>
            <a:r>
              <a:rPr lang="en" sz="2400">
                <a:solidFill>
                  <a:srgbClr val="000000"/>
                </a:solidFill>
              </a:rPr>
              <a:t>significant</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It is unknown what disabilities are likely to occur months and years after COVID-19 </a:t>
            </a:r>
            <a:endParaRPr sz="2400">
              <a:solidFill>
                <a:srgbClr val="000000"/>
              </a:solidFill>
            </a:endParaRPr>
          </a:p>
          <a:p>
            <a:pPr indent="0" lvl="0" marL="0" rtl="0" algn="l">
              <a:spcBef>
                <a:spcPts val="1000"/>
              </a:spcBef>
              <a:spcAft>
                <a:spcPts val="10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13945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1155CC"/>
                </a:solidFill>
              </a:rPr>
              <a:t>Why do people with disabilities die and are injured at such disproportionate rates?</a:t>
            </a:r>
            <a:endParaRPr>
              <a:solidFill>
                <a:srgbClr val="1155CC"/>
              </a:solidFill>
            </a:endParaRPr>
          </a:p>
        </p:txBody>
      </p:sp>
      <p:sp>
        <p:nvSpPr>
          <p:cNvPr id="121" name="Google Shape;121;p24"/>
          <p:cNvSpPr txBox="1"/>
          <p:nvPr>
            <p:ph idx="1" type="body"/>
          </p:nvPr>
        </p:nvSpPr>
        <p:spPr>
          <a:xfrm>
            <a:off x="376450" y="207222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2100">
              <a:solidFill>
                <a:srgbClr val="000000"/>
              </a:solidFill>
            </a:endParaRPr>
          </a:p>
          <a:p>
            <a:pPr indent="-412750" lvl="0" marL="457200" rtl="0" algn="l">
              <a:spcBef>
                <a:spcPts val="1600"/>
              </a:spcBef>
              <a:spcAft>
                <a:spcPts val="0"/>
              </a:spcAft>
              <a:buClr>
                <a:srgbClr val="000000"/>
              </a:buClr>
              <a:buSzPts val="2900"/>
              <a:buChar char="●"/>
            </a:pPr>
            <a:r>
              <a:rPr lang="en" sz="2900">
                <a:solidFill>
                  <a:srgbClr val="000000"/>
                </a:solidFill>
              </a:rPr>
              <a:t>Left behind</a:t>
            </a:r>
            <a:endParaRPr sz="2900">
              <a:solidFill>
                <a:srgbClr val="000000"/>
              </a:solidFill>
            </a:endParaRPr>
          </a:p>
          <a:p>
            <a:pPr indent="-412750" lvl="0" marL="457200" rtl="0" algn="l">
              <a:spcBef>
                <a:spcPts val="1000"/>
              </a:spcBef>
              <a:spcAft>
                <a:spcPts val="0"/>
              </a:spcAft>
              <a:buClr>
                <a:srgbClr val="000000"/>
              </a:buClr>
              <a:buSzPts val="2900"/>
              <a:buChar char="●"/>
            </a:pPr>
            <a:r>
              <a:rPr lang="en" sz="2900">
                <a:solidFill>
                  <a:srgbClr val="000000"/>
                </a:solidFill>
              </a:rPr>
              <a:t>Lack of </a:t>
            </a:r>
            <a:r>
              <a:rPr lang="en" sz="2900">
                <a:solidFill>
                  <a:srgbClr val="000000"/>
                </a:solidFill>
              </a:rPr>
              <a:t>equal access</a:t>
            </a:r>
            <a:r>
              <a:rPr lang="en" sz="2900">
                <a:solidFill>
                  <a:srgbClr val="000000"/>
                </a:solidFill>
              </a:rPr>
              <a:t> to </a:t>
            </a:r>
            <a:r>
              <a:rPr lang="en" sz="2900">
                <a:solidFill>
                  <a:srgbClr val="000000"/>
                </a:solidFill>
              </a:rPr>
              <a:t>disaster</a:t>
            </a:r>
            <a:r>
              <a:rPr lang="en" sz="2900">
                <a:solidFill>
                  <a:srgbClr val="000000"/>
                </a:solidFill>
              </a:rPr>
              <a:t> </a:t>
            </a:r>
            <a:r>
              <a:rPr lang="en" sz="2900">
                <a:solidFill>
                  <a:srgbClr val="000000"/>
                </a:solidFill>
              </a:rPr>
              <a:t>services</a:t>
            </a:r>
            <a:endParaRPr sz="2900">
              <a:solidFill>
                <a:srgbClr val="000000"/>
              </a:solidFill>
            </a:endParaRPr>
          </a:p>
          <a:p>
            <a:pPr indent="0" lvl="0" marL="0" rtl="0" algn="l">
              <a:spcBef>
                <a:spcPts val="1000"/>
              </a:spcBef>
              <a:spcAft>
                <a:spcPts val="0"/>
              </a:spcAft>
              <a:buNone/>
            </a:pPr>
            <a:r>
              <a:t/>
            </a:r>
            <a:endParaRPr sz="2100">
              <a:solidFill>
                <a:srgbClr val="000000"/>
              </a:solidFill>
            </a:endParaRPr>
          </a:p>
          <a:p>
            <a:pPr indent="0" lvl="0" marL="0" rtl="0" algn="l">
              <a:spcBef>
                <a:spcPts val="16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5"/>
          <p:cNvSpPr txBox="1"/>
          <p:nvPr>
            <p:ph type="title"/>
          </p:nvPr>
        </p:nvSpPr>
        <p:spPr>
          <a:xfrm>
            <a:off x="83375" y="234675"/>
            <a:ext cx="8520600" cy="98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1155CC"/>
                </a:solidFill>
              </a:rPr>
              <a:t>Reasons why people </a:t>
            </a:r>
            <a:r>
              <a:rPr lang="en">
                <a:solidFill>
                  <a:srgbClr val="1155CC"/>
                </a:solidFill>
              </a:rPr>
              <a:t>with disabilities die and are injured at such disproportionate rates?</a:t>
            </a:r>
            <a:endParaRPr>
              <a:solidFill>
                <a:srgbClr val="1155CC"/>
              </a:solidFill>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t/>
            </a:r>
            <a:endParaRPr/>
          </a:p>
        </p:txBody>
      </p:sp>
      <p:sp>
        <p:nvSpPr>
          <p:cNvPr id="127" name="Google Shape;127;p25"/>
          <p:cNvSpPr txBox="1"/>
          <p:nvPr>
            <p:ph idx="1" type="body"/>
          </p:nvPr>
        </p:nvSpPr>
        <p:spPr>
          <a:xfrm>
            <a:off x="83375" y="13513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000000"/>
              </a:solidFill>
            </a:endParaRPr>
          </a:p>
          <a:p>
            <a:pPr indent="0" lvl="0" marL="0" rtl="0" algn="l">
              <a:spcBef>
                <a:spcPts val="1600"/>
              </a:spcBef>
              <a:spcAft>
                <a:spcPts val="0"/>
              </a:spcAft>
              <a:buNone/>
            </a:pPr>
            <a:r>
              <a:rPr b="1" lang="en" sz="2400">
                <a:solidFill>
                  <a:srgbClr val="000000"/>
                </a:solidFill>
              </a:rPr>
              <a:t>Institutional bias: </a:t>
            </a:r>
            <a:endParaRPr b="1" sz="2400">
              <a:solidFill>
                <a:srgbClr val="000000"/>
              </a:solidFill>
            </a:endParaRPr>
          </a:p>
          <a:p>
            <a:pPr indent="-381000" lvl="0" marL="457200" rtl="0" algn="l">
              <a:spcBef>
                <a:spcPts val="1600"/>
              </a:spcBef>
              <a:spcAft>
                <a:spcPts val="0"/>
              </a:spcAft>
              <a:buClr>
                <a:srgbClr val="000000"/>
              </a:buClr>
              <a:buSzPts val="2400"/>
              <a:buChar char="●"/>
            </a:pPr>
            <a:r>
              <a:rPr lang="en" sz="2400">
                <a:solidFill>
                  <a:srgbClr val="000000"/>
                </a:solidFill>
              </a:rPr>
              <a:t>Being institutionalized already</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Becoming institutionalized</a:t>
            </a:r>
            <a:endParaRPr sz="2400">
              <a:solidFill>
                <a:srgbClr val="000000"/>
              </a:solidFill>
            </a:endParaRPr>
          </a:p>
          <a:p>
            <a:pPr indent="-381000" lvl="0" marL="457200" rtl="0" algn="l">
              <a:spcBef>
                <a:spcPts val="1000"/>
              </a:spcBef>
              <a:spcAft>
                <a:spcPts val="1000"/>
              </a:spcAft>
              <a:buClr>
                <a:srgbClr val="000000"/>
              </a:buClr>
              <a:buSzPts val="2400"/>
              <a:buChar char="●"/>
            </a:pPr>
            <a:r>
              <a:rPr lang="en" sz="2400">
                <a:solidFill>
                  <a:srgbClr val="000000"/>
                </a:solidFill>
              </a:rPr>
              <a:t>Society facilitating institutionalization </a:t>
            </a:r>
            <a:endParaRPr sz="240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a:p>
            <a:pPr indent="0" lvl="0" marL="0" rtl="0" algn="ctr">
              <a:spcBef>
                <a:spcPts val="1600"/>
              </a:spcBef>
              <a:spcAft>
                <a:spcPts val="0"/>
              </a:spcAft>
              <a:buNone/>
            </a:pPr>
            <a:r>
              <a:t/>
            </a:r>
            <a:endParaRPr/>
          </a:p>
          <a:p>
            <a:pPr indent="0" lvl="0" marL="0" rtl="0" algn="ctr">
              <a:spcBef>
                <a:spcPts val="1600"/>
              </a:spcBef>
              <a:spcAft>
                <a:spcPts val="1600"/>
              </a:spcAft>
              <a:buNone/>
            </a:pPr>
            <a:r>
              <a:rPr lang="en" sz="5700">
                <a:solidFill>
                  <a:srgbClr val="1155CC"/>
                </a:solidFill>
              </a:rPr>
              <a:t>QUESTIONS? </a:t>
            </a:r>
            <a:endParaRPr sz="5700">
              <a:solidFill>
                <a:srgbClr val="1155CC"/>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rgbClr val="1155CC"/>
                </a:solidFill>
              </a:rPr>
              <a:t>Nursing Facility COVID-19 Deaths in Washington:</a:t>
            </a:r>
            <a:endParaRPr sz="2900">
              <a:solidFill>
                <a:srgbClr val="1155CC"/>
              </a:solidFill>
            </a:endParaRPr>
          </a:p>
        </p:txBody>
      </p:sp>
      <p:sp>
        <p:nvSpPr>
          <p:cNvPr id="138" name="Google Shape;138;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2000"/>
              </a:spcBef>
              <a:spcAft>
                <a:spcPts val="0"/>
              </a:spcAft>
              <a:buClr>
                <a:schemeClr val="dk1"/>
              </a:buClr>
              <a:buSzPts val="1100"/>
              <a:buFont typeface="Arial"/>
              <a:buNone/>
            </a:pPr>
            <a:r>
              <a:rPr lang="en" sz="2800">
                <a:solidFill>
                  <a:srgbClr val="000000"/>
                </a:solidFill>
              </a:rPr>
              <a:t>56 per</a:t>
            </a:r>
            <a:r>
              <a:rPr lang="en" sz="2800">
                <a:solidFill>
                  <a:srgbClr val="000000"/>
                </a:solidFill>
              </a:rPr>
              <a:t>cent of all COVID-19 deaths in Washington were tied to a long-term care facility.</a:t>
            </a:r>
            <a:endParaRPr sz="2200">
              <a:solidFill>
                <a:srgbClr val="000000"/>
              </a:solidFill>
            </a:endParaRPr>
          </a:p>
          <a:p>
            <a:pPr indent="0" lvl="0" marL="0" rtl="0" algn="l">
              <a:spcBef>
                <a:spcPts val="2000"/>
              </a:spcBef>
              <a:spcAft>
                <a:spcPts val="0"/>
              </a:spcAft>
              <a:buNone/>
            </a:pPr>
            <a:r>
              <a:t/>
            </a:r>
            <a:endParaRPr sz="100"/>
          </a:p>
          <a:p>
            <a:pPr indent="0" lvl="0" marL="0" rtl="0" algn="l">
              <a:spcBef>
                <a:spcPts val="1600"/>
              </a:spcBef>
              <a:spcAft>
                <a:spcPts val="0"/>
              </a:spcAft>
              <a:buNone/>
            </a:pPr>
            <a:r>
              <a:t/>
            </a:r>
            <a:endParaRPr sz="100"/>
          </a:p>
          <a:p>
            <a:pPr indent="0" lvl="0" marL="0" rtl="0" algn="l">
              <a:spcBef>
                <a:spcPts val="1600"/>
              </a:spcBef>
              <a:spcAft>
                <a:spcPts val="1600"/>
              </a:spcAft>
              <a:buNone/>
            </a:pPr>
            <a:r>
              <a:rPr lang="en" sz="1200" u="sng">
                <a:solidFill>
                  <a:schemeClr val="hlink"/>
                </a:solidFill>
                <a:hlinkClick r:id="rId3"/>
              </a:rPr>
              <a:t>https://komonews.com/news/coronavirus/new-state-report-says-over-half-of-washingtons-covid-19-deaths-tied-to-nursing-homes</a:t>
            </a:r>
            <a:endParaRPr sz="19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xEl>
                                              <p:pRg end="0" st="0"/>
                                            </p:txEl>
                                          </p:spTgt>
                                        </p:tgtEl>
                                        <p:attrNameLst>
                                          <p:attrName>style.visibility</p:attrName>
                                        </p:attrNameLst>
                                      </p:cBhvr>
                                      <p:to>
                                        <p:strVal val="visible"/>
                                      </p:to>
                                    </p:set>
                                    <p:animEffect filter="fade" transition="in">
                                      <p:cBhvr>
                                        <p:cTn dur="1000"/>
                                        <p:tgtEl>
                                          <p:spTgt spid="13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xEl>
                                              <p:pRg end="1" st="1"/>
                                            </p:txEl>
                                          </p:spTgt>
                                        </p:tgtEl>
                                        <p:attrNameLst>
                                          <p:attrName>style.visibility</p:attrName>
                                        </p:attrNameLst>
                                      </p:cBhvr>
                                      <p:to>
                                        <p:strVal val="visible"/>
                                      </p:to>
                                    </p:set>
                                    <p:animEffect filter="fade" transition="in">
                                      <p:cBhvr>
                                        <p:cTn dur="1000"/>
                                        <p:tgtEl>
                                          <p:spTgt spid="13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xEl>
                                              <p:pRg end="2" st="2"/>
                                            </p:txEl>
                                          </p:spTgt>
                                        </p:tgtEl>
                                        <p:attrNameLst>
                                          <p:attrName>style.visibility</p:attrName>
                                        </p:attrNameLst>
                                      </p:cBhvr>
                                      <p:to>
                                        <p:strVal val="visible"/>
                                      </p:to>
                                    </p:set>
                                    <p:animEffect filter="fade" transition="in">
                                      <p:cBhvr>
                                        <p:cTn dur="1000"/>
                                        <p:tgtEl>
                                          <p:spTgt spid="13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xEl>
                                              <p:pRg end="3" st="3"/>
                                            </p:txEl>
                                          </p:spTgt>
                                        </p:tgtEl>
                                        <p:attrNameLst>
                                          <p:attrName>style.visibility</p:attrName>
                                        </p:attrNameLst>
                                      </p:cBhvr>
                                      <p:to>
                                        <p:strVal val="visible"/>
                                      </p:to>
                                    </p:set>
                                    <p:animEffect filter="fade" transition="in">
                                      <p:cBhvr>
                                        <p:cTn dur="1000"/>
                                        <p:tgtEl>
                                          <p:spTgt spid="13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rgbClr val="1155CC"/>
                </a:solidFill>
              </a:rPr>
              <a:t>Personal Preparedness has Limitations</a:t>
            </a:r>
            <a:endParaRPr sz="2900">
              <a:solidFill>
                <a:srgbClr val="1155CC"/>
              </a:solidFill>
            </a:endParaRPr>
          </a:p>
        </p:txBody>
      </p:sp>
      <p:sp>
        <p:nvSpPr>
          <p:cNvPr id="144" name="Google Shape;144;p28"/>
          <p:cNvSpPr txBox="1"/>
          <p:nvPr>
            <p:ph idx="1" type="body"/>
          </p:nvPr>
        </p:nvSpPr>
        <p:spPr>
          <a:xfrm>
            <a:off x="107800" y="1017725"/>
            <a:ext cx="7930800" cy="39873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t/>
            </a:r>
            <a:endParaRPr sz="4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Personal </a:t>
            </a:r>
            <a:r>
              <a:rPr lang="en" sz="2200">
                <a:solidFill>
                  <a:srgbClr val="000000"/>
                </a:solidFill>
              </a:rPr>
              <a:t>preparedness</a:t>
            </a:r>
            <a:r>
              <a:rPr lang="en" sz="2200">
                <a:solidFill>
                  <a:srgbClr val="000000"/>
                </a:solidFill>
              </a:rPr>
              <a:t> is important but it must be accompanied by systemic planning by local, county, state, tribal, and federal government </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Government</a:t>
            </a:r>
            <a:r>
              <a:rPr lang="en" sz="2200">
                <a:solidFill>
                  <a:srgbClr val="000000"/>
                </a:solidFill>
              </a:rPr>
              <a:t> plann</a:t>
            </a:r>
            <a:r>
              <a:rPr lang="en" sz="2200">
                <a:solidFill>
                  <a:srgbClr val="000000"/>
                </a:solidFill>
              </a:rPr>
              <a:t>ing</a:t>
            </a:r>
            <a:r>
              <a:rPr lang="en" sz="2200">
                <a:solidFill>
                  <a:srgbClr val="000000"/>
                </a:solidFill>
              </a:rPr>
              <a:t> should assume people with </a:t>
            </a:r>
            <a:r>
              <a:rPr lang="en" sz="2200">
                <a:solidFill>
                  <a:srgbClr val="000000"/>
                </a:solidFill>
              </a:rPr>
              <a:t>disabilities</a:t>
            </a:r>
            <a:r>
              <a:rPr lang="en" sz="2200">
                <a:solidFill>
                  <a:srgbClr val="000000"/>
                </a:solidFill>
              </a:rPr>
              <a:t> have </a:t>
            </a:r>
            <a:r>
              <a:rPr lang="en" sz="2200">
                <a:solidFill>
                  <a:srgbClr val="000000"/>
                </a:solidFill>
              </a:rPr>
              <a:t>not done personal</a:t>
            </a:r>
            <a:r>
              <a:rPr lang="en" sz="2200">
                <a:solidFill>
                  <a:srgbClr val="000000"/>
                </a:solidFill>
              </a:rPr>
              <a:t> planning. </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It’s not individuals’ obligation to prepare - it’s the </a:t>
            </a:r>
            <a:r>
              <a:rPr lang="en" sz="2200">
                <a:solidFill>
                  <a:srgbClr val="000000"/>
                </a:solidFill>
              </a:rPr>
              <a:t>government's</a:t>
            </a:r>
            <a:r>
              <a:rPr lang="en" sz="2200">
                <a:solidFill>
                  <a:srgbClr val="000000"/>
                </a:solidFill>
              </a:rPr>
              <a:t> responsibility to plan</a:t>
            </a:r>
            <a:r>
              <a:rPr lang="en" sz="2200">
                <a:solidFill>
                  <a:srgbClr val="000000"/>
                </a:solidFill>
              </a:rPr>
              <a:t> </a:t>
            </a:r>
            <a:r>
              <a:rPr lang="en" sz="2200">
                <a:solidFill>
                  <a:srgbClr val="000000"/>
                </a:solidFill>
              </a:rPr>
              <a:t>with and for, </a:t>
            </a:r>
            <a:r>
              <a:rPr lang="en" sz="2200">
                <a:solidFill>
                  <a:srgbClr val="000000"/>
                </a:solidFill>
              </a:rPr>
              <a:t>to keep community members safe and respond to disasters</a:t>
            </a:r>
            <a:endParaRPr sz="2200">
              <a:solidFill>
                <a:srgbClr val="000000"/>
              </a:solidFill>
            </a:endParaRPr>
          </a:p>
          <a:p>
            <a:pPr indent="0" lvl="0" marL="0" rtl="0" algn="l">
              <a:spcBef>
                <a:spcPts val="1000"/>
              </a:spcBef>
              <a:spcAft>
                <a:spcPts val="1600"/>
              </a:spcAft>
              <a:buNone/>
            </a:pPr>
            <a:r>
              <a:t/>
            </a:r>
            <a:endParaRPr>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0" st="0"/>
                                            </p:txEl>
                                          </p:spTgt>
                                        </p:tgtEl>
                                        <p:attrNameLst>
                                          <p:attrName>style.visibility</p:attrName>
                                        </p:attrNameLst>
                                      </p:cBhvr>
                                      <p:to>
                                        <p:strVal val="visible"/>
                                      </p:to>
                                    </p:set>
                                    <p:animEffect filter="fade" transition="in">
                                      <p:cBhvr>
                                        <p:cTn dur="1000"/>
                                        <p:tgtEl>
                                          <p:spTgt spid="14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1" st="1"/>
                                            </p:txEl>
                                          </p:spTgt>
                                        </p:tgtEl>
                                        <p:attrNameLst>
                                          <p:attrName>style.visibility</p:attrName>
                                        </p:attrNameLst>
                                      </p:cBhvr>
                                      <p:to>
                                        <p:strVal val="visible"/>
                                      </p:to>
                                    </p:set>
                                    <p:animEffect filter="fade" transition="in">
                                      <p:cBhvr>
                                        <p:cTn dur="1000"/>
                                        <p:tgtEl>
                                          <p:spTgt spid="14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2" st="2"/>
                                            </p:txEl>
                                          </p:spTgt>
                                        </p:tgtEl>
                                        <p:attrNameLst>
                                          <p:attrName>style.visibility</p:attrName>
                                        </p:attrNameLst>
                                      </p:cBhvr>
                                      <p:to>
                                        <p:strVal val="visible"/>
                                      </p:to>
                                    </p:set>
                                    <p:animEffect filter="fade" transition="in">
                                      <p:cBhvr>
                                        <p:cTn dur="1000"/>
                                        <p:tgtEl>
                                          <p:spTgt spid="14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3" st="3"/>
                                            </p:txEl>
                                          </p:spTgt>
                                        </p:tgtEl>
                                        <p:attrNameLst>
                                          <p:attrName>style.visibility</p:attrName>
                                        </p:attrNameLst>
                                      </p:cBhvr>
                                      <p:to>
                                        <p:strVal val="visible"/>
                                      </p:to>
                                    </p:set>
                                    <p:animEffect filter="fade" transition="in">
                                      <p:cBhvr>
                                        <p:cTn dur="1000"/>
                                        <p:tgtEl>
                                          <p:spTgt spid="14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xEl>
                                              <p:pRg end="4" st="4"/>
                                            </p:txEl>
                                          </p:spTgt>
                                        </p:tgtEl>
                                        <p:attrNameLst>
                                          <p:attrName>style.visibility</p:attrName>
                                        </p:attrNameLst>
                                      </p:cBhvr>
                                      <p:to>
                                        <p:strVal val="visible"/>
                                      </p:to>
                                    </p:set>
                                    <p:animEffect filter="fade" transition="in">
                                      <p:cBhvr>
                                        <p:cTn dur="1000"/>
                                        <p:tgtEl>
                                          <p:spTgt spid="144">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200">
                <a:solidFill>
                  <a:srgbClr val="1155CC"/>
                </a:solidFill>
              </a:rPr>
              <a:t>Systemic Barriers to Personal Preparedness:</a:t>
            </a:r>
            <a:endParaRPr sz="3200">
              <a:solidFill>
                <a:srgbClr val="1155CC"/>
              </a:solidFill>
            </a:endParaRPr>
          </a:p>
        </p:txBody>
      </p:sp>
      <p:sp>
        <p:nvSpPr>
          <p:cNvPr id="150" name="Google Shape;150;p29"/>
          <p:cNvSpPr txBox="1"/>
          <p:nvPr>
            <p:ph idx="1" type="body"/>
          </p:nvPr>
        </p:nvSpPr>
        <p:spPr>
          <a:xfrm>
            <a:off x="311700" y="129942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Char char="●"/>
            </a:pPr>
            <a:r>
              <a:rPr lang="en" sz="2400">
                <a:solidFill>
                  <a:srgbClr val="000000"/>
                </a:solidFill>
              </a:rPr>
              <a:t>Economic / Financial </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Privilege</a:t>
            </a:r>
            <a:r>
              <a:rPr lang="en" sz="2400">
                <a:solidFill>
                  <a:srgbClr val="000000"/>
                </a:solidFill>
              </a:rPr>
              <a:t> </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Access to health care</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Access to health </a:t>
            </a:r>
            <a:r>
              <a:rPr lang="en" sz="2400">
                <a:solidFill>
                  <a:srgbClr val="000000"/>
                </a:solidFill>
              </a:rPr>
              <a:t>maintenance </a:t>
            </a:r>
            <a:endParaRPr sz="2400">
              <a:solidFill>
                <a:srgbClr val="000000"/>
              </a:solidFill>
            </a:endParaRPr>
          </a:p>
          <a:p>
            <a:pPr indent="-381000" lvl="0" marL="457200" rtl="0" algn="l">
              <a:spcBef>
                <a:spcPts val="1000"/>
              </a:spcBef>
              <a:spcAft>
                <a:spcPts val="1000"/>
              </a:spcAft>
              <a:buClr>
                <a:srgbClr val="000000"/>
              </a:buClr>
              <a:buSzPts val="2400"/>
              <a:buChar char="●"/>
            </a:pPr>
            <a:r>
              <a:rPr lang="en" sz="2400">
                <a:solidFill>
                  <a:srgbClr val="000000"/>
                </a:solidFill>
              </a:rPr>
              <a:t>Transportation</a:t>
            </a:r>
            <a:endParaRPr sz="24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xEl>
                                              <p:pRg end="0" st="0"/>
                                            </p:txEl>
                                          </p:spTgt>
                                        </p:tgtEl>
                                        <p:attrNameLst>
                                          <p:attrName>style.visibility</p:attrName>
                                        </p:attrNameLst>
                                      </p:cBhvr>
                                      <p:to>
                                        <p:strVal val="visible"/>
                                      </p:to>
                                    </p:set>
                                    <p:animEffect filter="fade" transition="in">
                                      <p:cBhvr>
                                        <p:cTn dur="1000"/>
                                        <p:tgtEl>
                                          <p:spTgt spid="15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xEl>
                                              <p:pRg end="1" st="1"/>
                                            </p:txEl>
                                          </p:spTgt>
                                        </p:tgtEl>
                                        <p:attrNameLst>
                                          <p:attrName>style.visibility</p:attrName>
                                        </p:attrNameLst>
                                      </p:cBhvr>
                                      <p:to>
                                        <p:strVal val="visible"/>
                                      </p:to>
                                    </p:set>
                                    <p:animEffect filter="fade" transition="in">
                                      <p:cBhvr>
                                        <p:cTn dur="1000"/>
                                        <p:tgtEl>
                                          <p:spTgt spid="15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xEl>
                                              <p:pRg end="2" st="2"/>
                                            </p:txEl>
                                          </p:spTgt>
                                        </p:tgtEl>
                                        <p:attrNameLst>
                                          <p:attrName>style.visibility</p:attrName>
                                        </p:attrNameLst>
                                      </p:cBhvr>
                                      <p:to>
                                        <p:strVal val="visible"/>
                                      </p:to>
                                    </p:set>
                                    <p:animEffect filter="fade" transition="in">
                                      <p:cBhvr>
                                        <p:cTn dur="1000"/>
                                        <p:tgtEl>
                                          <p:spTgt spid="15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xEl>
                                              <p:pRg end="3" st="3"/>
                                            </p:txEl>
                                          </p:spTgt>
                                        </p:tgtEl>
                                        <p:attrNameLst>
                                          <p:attrName>style.visibility</p:attrName>
                                        </p:attrNameLst>
                                      </p:cBhvr>
                                      <p:to>
                                        <p:strVal val="visible"/>
                                      </p:to>
                                    </p:set>
                                    <p:animEffect filter="fade" transition="in">
                                      <p:cBhvr>
                                        <p:cTn dur="1000"/>
                                        <p:tgtEl>
                                          <p:spTgt spid="15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xEl>
                                              <p:pRg end="4" st="4"/>
                                            </p:txEl>
                                          </p:spTgt>
                                        </p:tgtEl>
                                        <p:attrNameLst>
                                          <p:attrName>style.visibility</p:attrName>
                                        </p:attrNameLst>
                                      </p:cBhvr>
                                      <p:to>
                                        <p:strVal val="visible"/>
                                      </p:to>
                                    </p:set>
                                    <p:animEffect filter="fade" transition="in">
                                      <p:cBhvr>
                                        <p:cTn dur="1000"/>
                                        <p:tgtEl>
                                          <p:spTgt spid="150">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0"/>
          <p:cNvSpPr txBox="1"/>
          <p:nvPr>
            <p:ph type="title"/>
          </p:nvPr>
        </p:nvSpPr>
        <p:spPr>
          <a:xfrm>
            <a:off x="311700" y="3885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solidFill>
                  <a:srgbClr val="1155CC"/>
                </a:solidFill>
              </a:rPr>
              <a:t>Question: </a:t>
            </a:r>
            <a:endParaRPr sz="4800">
              <a:solidFill>
                <a:srgbClr val="1155CC"/>
              </a:solidFill>
            </a:endParaRPr>
          </a:p>
        </p:txBody>
      </p:sp>
      <p:sp>
        <p:nvSpPr>
          <p:cNvPr id="156" name="Google Shape;156;p30"/>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n" sz="2700">
                <a:solidFill>
                  <a:srgbClr val="000000"/>
                </a:solidFill>
              </a:rPr>
              <a:t>What are some personal preparedness tips you use?</a:t>
            </a:r>
            <a:endParaRPr sz="2700">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1"/>
          <p:cNvSpPr txBox="1"/>
          <p:nvPr>
            <p:ph type="title"/>
          </p:nvPr>
        </p:nvSpPr>
        <p:spPr>
          <a:xfrm>
            <a:off x="311700" y="445025"/>
            <a:ext cx="8520600" cy="98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1155CC"/>
                </a:solidFill>
              </a:rPr>
              <a:t>Access to D</a:t>
            </a:r>
            <a:r>
              <a:rPr lang="en">
                <a:solidFill>
                  <a:srgbClr val="1155CC"/>
                </a:solidFill>
              </a:rPr>
              <a:t>isaster</a:t>
            </a:r>
            <a:r>
              <a:rPr lang="en">
                <a:solidFill>
                  <a:srgbClr val="1155CC"/>
                </a:solidFill>
              </a:rPr>
              <a:t>-</a:t>
            </a:r>
            <a:r>
              <a:rPr lang="en">
                <a:solidFill>
                  <a:srgbClr val="1155CC"/>
                </a:solidFill>
              </a:rPr>
              <a:t>related</a:t>
            </a:r>
            <a:r>
              <a:rPr lang="en">
                <a:solidFill>
                  <a:srgbClr val="1155CC"/>
                </a:solidFill>
              </a:rPr>
              <a:t> Services and Civil Rights Protection Delegated to Charities</a:t>
            </a:r>
            <a:endParaRPr>
              <a:solidFill>
                <a:srgbClr val="1155CC"/>
              </a:solidFill>
            </a:endParaRPr>
          </a:p>
        </p:txBody>
      </p:sp>
      <p:sp>
        <p:nvSpPr>
          <p:cNvPr id="162" name="Google Shape;162;p31"/>
          <p:cNvSpPr txBox="1"/>
          <p:nvPr/>
        </p:nvSpPr>
        <p:spPr>
          <a:xfrm>
            <a:off x="107800" y="1509175"/>
            <a:ext cx="7592100" cy="3634200"/>
          </a:xfrm>
          <a:prstGeom prst="rect">
            <a:avLst/>
          </a:prstGeom>
          <a:noFill/>
          <a:ln>
            <a:noFill/>
          </a:ln>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Federal and state government still retain their legal obligations - they cannot contract legal obligations away</a:t>
            </a:r>
            <a:endParaRPr sz="2000"/>
          </a:p>
          <a:p>
            <a:pPr indent="-355600" lvl="0" marL="457200" rtl="0" algn="l">
              <a:spcBef>
                <a:spcPts val="1000"/>
              </a:spcBef>
              <a:spcAft>
                <a:spcPts val="0"/>
              </a:spcAft>
              <a:buSzPts val="2000"/>
              <a:buChar char="●"/>
            </a:pPr>
            <a:r>
              <a:rPr lang="en" sz="2000"/>
              <a:t>Reliance on charity organizations is NOT inclusive emergency management </a:t>
            </a:r>
            <a:r>
              <a:rPr lang="en" sz="2000"/>
              <a:t> </a:t>
            </a:r>
            <a:endParaRPr sz="2000"/>
          </a:p>
          <a:p>
            <a:pPr indent="-355600" lvl="0" marL="457200" rtl="0" algn="l">
              <a:spcBef>
                <a:spcPts val="1000"/>
              </a:spcBef>
              <a:spcAft>
                <a:spcPts val="0"/>
              </a:spcAft>
              <a:buSzPts val="2000"/>
              <a:buChar char="●"/>
            </a:pPr>
            <a:r>
              <a:rPr lang="en" sz="2000">
                <a:solidFill>
                  <a:schemeClr val="dk1"/>
                </a:solidFill>
              </a:rPr>
              <a:t>Charity organizations often follow the medical model approach to disability - influencing the institutional bias</a:t>
            </a:r>
            <a:endParaRPr sz="2000"/>
          </a:p>
          <a:p>
            <a:pPr indent="-355600" lvl="0" marL="457200" rtl="0" algn="l">
              <a:spcBef>
                <a:spcPts val="1000"/>
              </a:spcBef>
              <a:spcAft>
                <a:spcPts val="0"/>
              </a:spcAft>
              <a:buSzPts val="2000"/>
              <a:buChar char="●"/>
            </a:pPr>
            <a:r>
              <a:rPr lang="en" sz="2000"/>
              <a:t>Relying on volunteers has always been problematic, now even more problematic because high percentage of volunteers are older </a:t>
            </a:r>
            <a:r>
              <a:rPr lang="en" sz="2000"/>
              <a:t>adults</a:t>
            </a:r>
            <a:r>
              <a:rPr lang="en" sz="2000"/>
              <a:t> who are high-risk for COVID-19 </a:t>
            </a:r>
            <a:endParaRPr sz="2000"/>
          </a:p>
          <a:p>
            <a:pPr indent="0" lvl="0" marL="457200" rtl="0" algn="l">
              <a:spcBef>
                <a:spcPts val="1000"/>
              </a:spcBef>
              <a:spcAft>
                <a:spcPts val="1000"/>
              </a:spcAft>
              <a:buNone/>
            </a:pPr>
            <a:r>
              <a:t/>
            </a:r>
            <a:endParaRPr sz="2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animEffect filter="fade" transition="in">
                                      <p:cBhvr>
                                        <p:cTn dur="1000"/>
                                        <p:tgtEl>
                                          <p:spTgt spid="1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1" st="1"/>
                                            </p:txEl>
                                          </p:spTgt>
                                        </p:tgtEl>
                                        <p:attrNameLst>
                                          <p:attrName>style.visibility</p:attrName>
                                        </p:attrNameLst>
                                      </p:cBhvr>
                                      <p:to>
                                        <p:strVal val="visible"/>
                                      </p:to>
                                    </p:set>
                                    <p:animEffect filter="fade" transition="in">
                                      <p:cBhvr>
                                        <p:cTn dur="1000"/>
                                        <p:tgtEl>
                                          <p:spTgt spid="16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2" st="2"/>
                                            </p:txEl>
                                          </p:spTgt>
                                        </p:tgtEl>
                                        <p:attrNameLst>
                                          <p:attrName>style.visibility</p:attrName>
                                        </p:attrNameLst>
                                      </p:cBhvr>
                                      <p:to>
                                        <p:strVal val="visible"/>
                                      </p:to>
                                    </p:set>
                                    <p:animEffect filter="fade" transition="in">
                                      <p:cBhvr>
                                        <p:cTn dur="1000"/>
                                        <p:tgtEl>
                                          <p:spTgt spid="16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3" st="3"/>
                                            </p:txEl>
                                          </p:spTgt>
                                        </p:tgtEl>
                                        <p:attrNameLst>
                                          <p:attrName>style.visibility</p:attrName>
                                        </p:attrNameLst>
                                      </p:cBhvr>
                                      <p:to>
                                        <p:strVal val="visible"/>
                                      </p:to>
                                    </p:set>
                                    <p:animEffect filter="fade" transition="in">
                                      <p:cBhvr>
                                        <p:cTn dur="1000"/>
                                        <p:tgtEl>
                                          <p:spTgt spid="16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4" st="4"/>
                                            </p:txEl>
                                          </p:spTgt>
                                        </p:tgtEl>
                                        <p:attrNameLst>
                                          <p:attrName>style.visibility</p:attrName>
                                        </p:attrNameLst>
                                      </p:cBhvr>
                                      <p:to>
                                        <p:strVal val="visible"/>
                                      </p:to>
                                    </p:set>
                                    <p:animEffect filter="fade" transition="in">
                                      <p:cBhvr>
                                        <p:cTn dur="1000"/>
                                        <p:tgtEl>
                                          <p:spTgt spid="162">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500">
                <a:solidFill>
                  <a:srgbClr val="1155CC"/>
                </a:solidFill>
              </a:rPr>
              <a:t>Ground Rules</a:t>
            </a:r>
            <a:endParaRPr/>
          </a:p>
        </p:txBody>
      </p:sp>
      <p:sp>
        <p:nvSpPr>
          <p:cNvPr id="62" name="Google Shape;62;p14"/>
          <p:cNvSpPr txBox="1"/>
          <p:nvPr>
            <p:ph idx="1" type="body"/>
          </p:nvPr>
        </p:nvSpPr>
        <p:spPr>
          <a:xfrm>
            <a:off x="311700" y="13810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dk1"/>
              </a:buClr>
              <a:buSzPts val="1800"/>
              <a:buChar char="●"/>
            </a:pPr>
            <a:r>
              <a:rPr lang="en" sz="2900">
                <a:solidFill>
                  <a:schemeClr val="dk1"/>
                </a:solidFill>
              </a:rPr>
              <a:t>Confidentiality</a:t>
            </a:r>
            <a:endParaRPr sz="2900">
              <a:solidFill>
                <a:schemeClr val="dk1"/>
              </a:solidFill>
            </a:endParaRPr>
          </a:p>
          <a:p>
            <a:pPr indent="-342900" lvl="0" marL="457200" rtl="0" algn="l">
              <a:spcBef>
                <a:spcPts val="1000"/>
              </a:spcBef>
              <a:spcAft>
                <a:spcPts val="0"/>
              </a:spcAft>
              <a:buClr>
                <a:schemeClr val="dk1"/>
              </a:buClr>
              <a:buSzPts val="1800"/>
              <a:buChar char="●"/>
            </a:pPr>
            <a:r>
              <a:rPr lang="en" sz="2900">
                <a:solidFill>
                  <a:schemeClr val="dk1"/>
                </a:solidFill>
              </a:rPr>
              <a:t>Ask questions</a:t>
            </a:r>
            <a:endParaRPr sz="2900">
              <a:solidFill>
                <a:schemeClr val="dk1"/>
              </a:solidFill>
            </a:endParaRPr>
          </a:p>
          <a:p>
            <a:pPr indent="-342900" lvl="0" marL="457200" rtl="0" algn="l">
              <a:spcBef>
                <a:spcPts val="1000"/>
              </a:spcBef>
              <a:spcAft>
                <a:spcPts val="1000"/>
              </a:spcAft>
              <a:buClr>
                <a:schemeClr val="dk1"/>
              </a:buClr>
              <a:buSzPts val="1800"/>
              <a:buChar char="●"/>
            </a:pPr>
            <a:r>
              <a:rPr lang="en" sz="2900">
                <a:solidFill>
                  <a:schemeClr val="dk1"/>
                </a:solidFill>
              </a:rPr>
              <a:t>Have Fun!!!</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000">
                <a:solidFill>
                  <a:srgbClr val="1155CC"/>
                </a:solidFill>
              </a:rPr>
              <a:t>American Red Cross </a:t>
            </a:r>
            <a:endParaRPr sz="5000">
              <a:solidFill>
                <a:srgbClr val="1155CC"/>
              </a:solidFill>
            </a:endParaRPr>
          </a:p>
        </p:txBody>
      </p:sp>
      <p:sp>
        <p:nvSpPr>
          <p:cNvPr id="168" name="Google Shape;168;p32"/>
          <p:cNvSpPr txBox="1"/>
          <p:nvPr>
            <p:ph idx="1" type="body"/>
          </p:nvPr>
        </p:nvSpPr>
        <p:spPr>
          <a:xfrm>
            <a:off x="311700" y="1154975"/>
            <a:ext cx="8520600" cy="3665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000000"/>
              </a:solidFill>
            </a:endParaRPr>
          </a:p>
          <a:p>
            <a:pPr indent="0" lvl="0" marL="0" rtl="0" algn="l">
              <a:spcBef>
                <a:spcPts val="1600"/>
              </a:spcBef>
              <a:spcAft>
                <a:spcPts val="0"/>
              </a:spcAft>
              <a:buNone/>
            </a:pPr>
            <a:r>
              <a:rPr b="1" lang="en">
                <a:solidFill>
                  <a:srgbClr val="000000"/>
                </a:solidFill>
              </a:rPr>
              <a:t>Relationship with government</a:t>
            </a:r>
            <a:r>
              <a:rPr lang="en">
                <a:solidFill>
                  <a:srgbClr val="000000"/>
                </a:solidFill>
              </a:rPr>
              <a:t> </a:t>
            </a:r>
            <a:endParaRPr>
              <a:solidFill>
                <a:srgbClr val="000000"/>
              </a:solidFill>
            </a:endParaRPr>
          </a:p>
          <a:p>
            <a:pPr indent="-349250" lvl="0" marL="457200" rtl="0" algn="l">
              <a:spcBef>
                <a:spcPts val="1600"/>
              </a:spcBef>
              <a:spcAft>
                <a:spcPts val="0"/>
              </a:spcAft>
              <a:buClr>
                <a:srgbClr val="000000"/>
              </a:buClr>
              <a:buSzPts val="1900"/>
              <a:buChar char="●"/>
            </a:pPr>
            <a:r>
              <a:rPr lang="en" sz="1900">
                <a:solidFill>
                  <a:srgbClr val="000000"/>
                </a:solidFill>
              </a:rPr>
              <a:t>Has authority given by the </a:t>
            </a:r>
            <a:r>
              <a:rPr lang="en" sz="1900">
                <a:solidFill>
                  <a:srgbClr val="000000"/>
                </a:solidFill>
              </a:rPr>
              <a:t>Federal Government, but the American Red Cross </a:t>
            </a:r>
            <a:r>
              <a:rPr lang="en" sz="1900">
                <a:solidFill>
                  <a:srgbClr val="000000"/>
                </a:solidFill>
              </a:rPr>
              <a:t>is not a </a:t>
            </a:r>
            <a:r>
              <a:rPr lang="en" sz="1900">
                <a:solidFill>
                  <a:srgbClr val="000000"/>
                </a:solidFill>
              </a:rPr>
              <a:t>government </a:t>
            </a:r>
            <a:r>
              <a:rPr lang="en" sz="1900">
                <a:solidFill>
                  <a:srgbClr val="000000"/>
                </a:solidFill>
              </a:rPr>
              <a:t>entity </a:t>
            </a:r>
            <a:r>
              <a:rPr lang="en" sz="1900">
                <a:solidFill>
                  <a:srgbClr val="000000"/>
                </a:solidFill>
              </a:rPr>
              <a:t>-</a:t>
            </a:r>
            <a:r>
              <a:rPr lang="en" sz="1900">
                <a:solidFill>
                  <a:srgbClr val="000000"/>
                </a:solidFill>
              </a:rPr>
              <a:t> they have a charter</a:t>
            </a:r>
            <a:endParaRPr sz="1900">
              <a:solidFill>
                <a:srgbClr val="000000"/>
              </a:solidFill>
            </a:endParaRPr>
          </a:p>
          <a:p>
            <a:pPr indent="-349250" lvl="0" marL="457200" rtl="0" algn="l">
              <a:spcBef>
                <a:spcPts val="1000"/>
              </a:spcBef>
              <a:spcAft>
                <a:spcPts val="0"/>
              </a:spcAft>
              <a:buClr>
                <a:srgbClr val="000000"/>
              </a:buClr>
              <a:buSzPts val="1900"/>
              <a:buChar char="●"/>
            </a:pPr>
            <a:r>
              <a:rPr lang="en" sz="1900">
                <a:solidFill>
                  <a:srgbClr val="000000"/>
                </a:solidFill>
              </a:rPr>
              <a:t>They share responsibility for mass care with FEMA </a:t>
            </a:r>
            <a:endParaRPr sz="1900">
              <a:solidFill>
                <a:srgbClr val="000000"/>
              </a:solidFill>
            </a:endParaRPr>
          </a:p>
          <a:p>
            <a:pPr indent="0" lvl="0" marL="0" rtl="0" algn="l">
              <a:spcBef>
                <a:spcPts val="1000"/>
              </a:spcBef>
              <a:spcAft>
                <a:spcPts val="1600"/>
              </a:spcAft>
              <a:buNone/>
            </a:pPr>
            <a:r>
              <a:t/>
            </a:r>
            <a:endParaRPr strike="sngStrike">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1155CC"/>
                </a:solidFill>
              </a:rPr>
              <a:t>American Red Cross </a:t>
            </a:r>
            <a:r>
              <a:rPr lang="en" sz="3000">
                <a:solidFill>
                  <a:srgbClr val="1155CC"/>
                </a:solidFill>
              </a:rPr>
              <a:t>Services</a:t>
            </a:r>
            <a:r>
              <a:rPr lang="en" sz="3000">
                <a:solidFill>
                  <a:srgbClr val="1155CC"/>
                </a:solidFill>
              </a:rPr>
              <a:t> During Disasters</a:t>
            </a:r>
            <a:endParaRPr sz="3000">
              <a:solidFill>
                <a:srgbClr val="1155CC"/>
              </a:solidFill>
            </a:endParaRPr>
          </a:p>
        </p:txBody>
      </p:sp>
      <p:sp>
        <p:nvSpPr>
          <p:cNvPr id="174" name="Google Shape;174;p33"/>
          <p:cNvSpPr txBox="1"/>
          <p:nvPr>
            <p:ph idx="1" type="body"/>
          </p:nvPr>
        </p:nvSpPr>
        <p:spPr>
          <a:xfrm>
            <a:off x="311700" y="1074950"/>
            <a:ext cx="8520600" cy="38358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Clr>
                <a:srgbClr val="000000"/>
              </a:buClr>
              <a:buSzPts val="1800"/>
              <a:buChar char="●"/>
            </a:pPr>
            <a:r>
              <a:rPr lang="en">
                <a:solidFill>
                  <a:srgbClr val="000000"/>
                </a:solidFill>
              </a:rPr>
              <a:t>Sheltering</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Bereavement visits</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Food</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Health </a:t>
            </a:r>
            <a:r>
              <a:rPr lang="en">
                <a:solidFill>
                  <a:srgbClr val="000000"/>
                </a:solidFill>
              </a:rPr>
              <a:t>maintenance</a:t>
            </a:r>
            <a:r>
              <a:rPr lang="en">
                <a:solidFill>
                  <a:srgbClr val="000000"/>
                </a:solidFill>
              </a:rPr>
              <a:t> </a:t>
            </a:r>
            <a:r>
              <a:rPr lang="en">
                <a:solidFill>
                  <a:srgbClr val="000000"/>
                </a:solidFill>
              </a:rPr>
              <a:t>services (not specific to disability, but things like monitor blood pressure)</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Bulk distribution of needed items</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Mental health </a:t>
            </a:r>
            <a:r>
              <a:rPr lang="en">
                <a:solidFill>
                  <a:srgbClr val="000000"/>
                </a:solidFill>
              </a:rPr>
              <a:t>services (speaker note, every chapter offers a bit of dif things)</a:t>
            </a:r>
            <a:endParaRPr>
              <a:solidFill>
                <a:srgbClr val="000000"/>
              </a:solidFill>
            </a:endParaRPr>
          </a:p>
          <a:p>
            <a:pPr indent="-342900" lvl="0" marL="457200" rtl="0" algn="l">
              <a:lnSpc>
                <a:spcPct val="115000"/>
              </a:lnSpc>
              <a:spcBef>
                <a:spcPts val="0"/>
              </a:spcBef>
              <a:spcAft>
                <a:spcPts val="0"/>
              </a:spcAft>
              <a:buClr>
                <a:srgbClr val="000000"/>
              </a:buClr>
              <a:buSzPts val="1800"/>
              <a:buChar char="●"/>
            </a:pPr>
            <a:r>
              <a:rPr lang="en">
                <a:solidFill>
                  <a:srgbClr val="000000"/>
                </a:solidFill>
              </a:rPr>
              <a:t>Emergency cash</a:t>
            </a:r>
            <a:endParaRPr>
              <a:solidFill>
                <a:srgbClr val="000000"/>
              </a:solidFill>
            </a:endParaRPr>
          </a:p>
          <a:p>
            <a:pPr indent="0" lvl="0" marL="457200" rtl="0" algn="l">
              <a:lnSpc>
                <a:spcPct val="115000"/>
              </a:lnSpc>
              <a:spcBef>
                <a:spcPts val="0"/>
              </a:spcBef>
              <a:spcAft>
                <a:spcPts val="0"/>
              </a:spcAft>
              <a:buNone/>
            </a:pPr>
            <a:r>
              <a:t/>
            </a:r>
            <a:endParaRPr>
              <a:solidFill>
                <a:srgbClr val="000000"/>
              </a:solidFill>
            </a:endParaRPr>
          </a:p>
          <a:p>
            <a:pPr indent="0" lvl="0" marL="0" rtl="0" algn="l">
              <a:spcBef>
                <a:spcPts val="0"/>
              </a:spcBef>
              <a:spcAft>
                <a:spcPts val="0"/>
              </a:spcAft>
              <a:buClr>
                <a:schemeClr val="dk1"/>
              </a:buClr>
              <a:buSzPts val="1100"/>
              <a:buFont typeface="Arial"/>
              <a:buNone/>
            </a:pPr>
            <a:r>
              <a:rPr lang="en" sz="1400" u="sng">
                <a:solidFill>
                  <a:schemeClr val="accent5"/>
                </a:solidFill>
                <a:hlinkClick r:id="rId3"/>
              </a:rPr>
              <a:t>https://www.redcross.org/content/dam/redcross/atg/PDF_s/GuideToServices.pdf</a:t>
            </a:r>
            <a:r>
              <a:rPr lang="en" sz="1400"/>
              <a:t> </a:t>
            </a:r>
            <a:endParaRPr sz="2000"/>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0" st="0"/>
                                            </p:txEl>
                                          </p:spTgt>
                                        </p:tgtEl>
                                        <p:attrNameLst>
                                          <p:attrName>style.visibility</p:attrName>
                                        </p:attrNameLst>
                                      </p:cBhvr>
                                      <p:to>
                                        <p:strVal val="visible"/>
                                      </p:to>
                                    </p:set>
                                    <p:animEffect filter="fade" transition="in">
                                      <p:cBhvr>
                                        <p:cTn dur="1000"/>
                                        <p:tgtEl>
                                          <p:spTgt spid="17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1" st="1"/>
                                            </p:txEl>
                                          </p:spTgt>
                                        </p:tgtEl>
                                        <p:attrNameLst>
                                          <p:attrName>style.visibility</p:attrName>
                                        </p:attrNameLst>
                                      </p:cBhvr>
                                      <p:to>
                                        <p:strVal val="visible"/>
                                      </p:to>
                                    </p:set>
                                    <p:animEffect filter="fade" transition="in">
                                      <p:cBhvr>
                                        <p:cTn dur="1000"/>
                                        <p:tgtEl>
                                          <p:spTgt spid="17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2" st="2"/>
                                            </p:txEl>
                                          </p:spTgt>
                                        </p:tgtEl>
                                        <p:attrNameLst>
                                          <p:attrName>style.visibility</p:attrName>
                                        </p:attrNameLst>
                                      </p:cBhvr>
                                      <p:to>
                                        <p:strVal val="visible"/>
                                      </p:to>
                                    </p:set>
                                    <p:animEffect filter="fade" transition="in">
                                      <p:cBhvr>
                                        <p:cTn dur="1000"/>
                                        <p:tgtEl>
                                          <p:spTgt spid="17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3" st="3"/>
                                            </p:txEl>
                                          </p:spTgt>
                                        </p:tgtEl>
                                        <p:attrNameLst>
                                          <p:attrName>style.visibility</p:attrName>
                                        </p:attrNameLst>
                                      </p:cBhvr>
                                      <p:to>
                                        <p:strVal val="visible"/>
                                      </p:to>
                                    </p:set>
                                    <p:animEffect filter="fade" transition="in">
                                      <p:cBhvr>
                                        <p:cTn dur="1000"/>
                                        <p:tgtEl>
                                          <p:spTgt spid="17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4" st="4"/>
                                            </p:txEl>
                                          </p:spTgt>
                                        </p:tgtEl>
                                        <p:attrNameLst>
                                          <p:attrName>style.visibility</p:attrName>
                                        </p:attrNameLst>
                                      </p:cBhvr>
                                      <p:to>
                                        <p:strVal val="visible"/>
                                      </p:to>
                                    </p:set>
                                    <p:animEffect filter="fade" transition="in">
                                      <p:cBhvr>
                                        <p:cTn dur="1000"/>
                                        <p:tgtEl>
                                          <p:spTgt spid="17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5" st="5"/>
                                            </p:txEl>
                                          </p:spTgt>
                                        </p:tgtEl>
                                        <p:attrNameLst>
                                          <p:attrName>style.visibility</p:attrName>
                                        </p:attrNameLst>
                                      </p:cBhvr>
                                      <p:to>
                                        <p:strVal val="visible"/>
                                      </p:to>
                                    </p:set>
                                    <p:animEffect filter="fade" transition="in">
                                      <p:cBhvr>
                                        <p:cTn dur="1000"/>
                                        <p:tgtEl>
                                          <p:spTgt spid="17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6" st="6"/>
                                            </p:txEl>
                                          </p:spTgt>
                                        </p:tgtEl>
                                        <p:attrNameLst>
                                          <p:attrName>style.visibility</p:attrName>
                                        </p:attrNameLst>
                                      </p:cBhvr>
                                      <p:to>
                                        <p:strVal val="visible"/>
                                      </p:to>
                                    </p:set>
                                    <p:animEffect filter="fade" transition="in">
                                      <p:cBhvr>
                                        <p:cTn dur="1000"/>
                                        <p:tgtEl>
                                          <p:spTgt spid="174">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7" st="7"/>
                                            </p:txEl>
                                          </p:spTgt>
                                        </p:tgtEl>
                                        <p:attrNameLst>
                                          <p:attrName>style.visibility</p:attrName>
                                        </p:attrNameLst>
                                      </p:cBhvr>
                                      <p:to>
                                        <p:strVal val="visible"/>
                                      </p:to>
                                    </p:set>
                                    <p:animEffect filter="fade" transition="in">
                                      <p:cBhvr>
                                        <p:cTn dur="1000"/>
                                        <p:tgtEl>
                                          <p:spTgt spid="174">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8" st="8"/>
                                            </p:txEl>
                                          </p:spTgt>
                                        </p:tgtEl>
                                        <p:attrNameLst>
                                          <p:attrName>style.visibility</p:attrName>
                                        </p:attrNameLst>
                                      </p:cBhvr>
                                      <p:to>
                                        <p:strVal val="visible"/>
                                      </p:to>
                                    </p:set>
                                    <p:animEffect filter="fade" transition="in">
                                      <p:cBhvr>
                                        <p:cTn dur="1000"/>
                                        <p:tgtEl>
                                          <p:spTgt spid="174">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xEl>
                                              <p:pRg end="9" st="9"/>
                                            </p:txEl>
                                          </p:spTgt>
                                        </p:tgtEl>
                                        <p:attrNameLst>
                                          <p:attrName>style.visibility</p:attrName>
                                        </p:attrNameLst>
                                      </p:cBhvr>
                                      <p:to>
                                        <p:strVal val="visible"/>
                                      </p:to>
                                    </p:set>
                                    <p:animEffect filter="fade" transition="in">
                                      <p:cBhvr>
                                        <p:cTn dur="1000"/>
                                        <p:tgtEl>
                                          <p:spTgt spid="174">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4"/>
          <p:cNvSpPr txBox="1"/>
          <p:nvPr>
            <p:ph idx="1" type="body"/>
          </p:nvPr>
        </p:nvSpPr>
        <p:spPr>
          <a:xfrm>
            <a:off x="311700" y="8476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2800">
              <a:solidFill>
                <a:schemeClr val="dk1"/>
              </a:solidFill>
            </a:endParaRPr>
          </a:p>
          <a:p>
            <a:pPr indent="0" lvl="0" marL="0" rtl="0" algn="ctr">
              <a:spcBef>
                <a:spcPts val="1600"/>
              </a:spcBef>
              <a:spcAft>
                <a:spcPts val="0"/>
              </a:spcAft>
              <a:buNone/>
            </a:pPr>
            <a:r>
              <a:rPr lang="en" sz="5500">
                <a:solidFill>
                  <a:srgbClr val="1155CC"/>
                </a:solidFill>
              </a:rPr>
              <a:t>QUESTIONS?</a:t>
            </a:r>
            <a:endParaRPr sz="5500">
              <a:solidFill>
                <a:srgbClr val="1155CC"/>
              </a:solidFill>
            </a:endParaRPr>
          </a:p>
          <a:p>
            <a:pPr indent="0" lvl="0" marL="0" rtl="0" algn="ctr">
              <a:lnSpc>
                <a:spcPct val="100000"/>
              </a:lnSpc>
              <a:spcBef>
                <a:spcPts val="1600"/>
              </a:spcBef>
              <a:spcAft>
                <a:spcPts val="0"/>
              </a:spcAft>
              <a:buNone/>
            </a:pPr>
            <a:r>
              <a:rPr lang="en" sz="3000">
                <a:solidFill>
                  <a:srgbClr val="000000"/>
                </a:solidFill>
              </a:rPr>
              <a:t>Do you know what your local                             Red Cross Chapter provides?</a:t>
            </a:r>
            <a:endParaRPr sz="30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0" st="0"/>
                                            </p:txEl>
                                          </p:spTgt>
                                        </p:tgtEl>
                                        <p:attrNameLst>
                                          <p:attrName>style.visibility</p:attrName>
                                        </p:attrNameLst>
                                      </p:cBhvr>
                                      <p:to>
                                        <p:strVal val="visible"/>
                                      </p:to>
                                    </p:set>
                                    <p:animEffect filter="fade" transition="in">
                                      <p:cBhvr>
                                        <p:cTn dur="1000"/>
                                        <p:tgtEl>
                                          <p:spTgt spid="1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1" st="1"/>
                                            </p:txEl>
                                          </p:spTgt>
                                        </p:tgtEl>
                                        <p:attrNameLst>
                                          <p:attrName>style.visibility</p:attrName>
                                        </p:attrNameLst>
                                      </p:cBhvr>
                                      <p:to>
                                        <p:strVal val="visible"/>
                                      </p:to>
                                    </p:set>
                                    <p:animEffect filter="fade" transition="in">
                                      <p:cBhvr>
                                        <p:cTn dur="1000"/>
                                        <p:tgtEl>
                                          <p:spTgt spid="1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2" st="2"/>
                                            </p:txEl>
                                          </p:spTgt>
                                        </p:tgtEl>
                                        <p:attrNameLst>
                                          <p:attrName>style.visibility</p:attrName>
                                        </p:attrNameLst>
                                      </p:cBhvr>
                                      <p:to>
                                        <p:strVal val="visible"/>
                                      </p:to>
                                    </p:set>
                                    <p:animEffect filter="fade" transition="in">
                                      <p:cBhvr>
                                        <p:cTn dur="1000"/>
                                        <p:tgtEl>
                                          <p:spTgt spid="17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000">
                <a:solidFill>
                  <a:srgbClr val="1155CC"/>
                </a:solidFill>
              </a:rPr>
              <a:t>Planning is Not Inclusive</a:t>
            </a:r>
            <a:endParaRPr sz="5000">
              <a:solidFill>
                <a:srgbClr val="1155CC"/>
              </a:solidFill>
            </a:endParaRPr>
          </a:p>
        </p:txBody>
      </p:sp>
      <p:sp>
        <p:nvSpPr>
          <p:cNvPr id="185" name="Google Shape;185;p35"/>
          <p:cNvSpPr txBox="1"/>
          <p:nvPr>
            <p:ph idx="1" type="body"/>
          </p:nvPr>
        </p:nvSpPr>
        <p:spPr>
          <a:xfrm>
            <a:off x="130775" y="1421575"/>
            <a:ext cx="8424600" cy="2713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000000"/>
              </a:solidFill>
            </a:endParaRPr>
          </a:p>
          <a:p>
            <a:pPr indent="-374650" lvl="0" marL="457200" rtl="0" algn="l">
              <a:spcBef>
                <a:spcPts val="1600"/>
              </a:spcBef>
              <a:spcAft>
                <a:spcPts val="0"/>
              </a:spcAft>
              <a:buClr>
                <a:srgbClr val="000000"/>
              </a:buClr>
              <a:buSzPts val="2300"/>
              <a:buChar char="●"/>
            </a:pPr>
            <a:r>
              <a:rPr lang="en" sz="2300">
                <a:solidFill>
                  <a:srgbClr val="000000"/>
                </a:solidFill>
              </a:rPr>
              <a:t>Disaster planning has not been inclusive of people with disabilities nor our needs.</a:t>
            </a:r>
            <a:endParaRPr sz="2300">
              <a:solidFill>
                <a:srgbClr val="000000"/>
              </a:solidFill>
            </a:endParaRPr>
          </a:p>
          <a:p>
            <a:pPr indent="-374650" lvl="0" marL="457200" rtl="0" algn="l">
              <a:spcBef>
                <a:spcPts val="1000"/>
              </a:spcBef>
              <a:spcAft>
                <a:spcPts val="1000"/>
              </a:spcAft>
              <a:buClr>
                <a:srgbClr val="000000"/>
              </a:buClr>
              <a:buSzPts val="2300"/>
              <a:buChar char="●"/>
            </a:pPr>
            <a:r>
              <a:rPr lang="en" sz="2300">
                <a:solidFill>
                  <a:srgbClr val="000000"/>
                </a:solidFill>
              </a:rPr>
              <a:t>Inclusivity throughout means that disability issues and needs of people with disabilities are considered at all stages of planning, response and recovery; and, leaders with disabilities are included throughout the processes.</a:t>
            </a:r>
            <a:endParaRPr sz="23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0" st="0"/>
                                            </p:txEl>
                                          </p:spTgt>
                                        </p:tgtEl>
                                        <p:attrNameLst>
                                          <p:attrName>style.visibility</p:attrName>
                                        </p:attrNameLst>
                                      </p:cBhvr>
                                      <p:to>
                                        <p:strVal val="visible"/>
                                      </p:to>
                                    </p:set>
                                    <p:animEffect filter="fade" transition="in">
                                      <p:cBhvr>
                                        <p:cTn dur="1000"/>
                                        <p:tgtEl>
                                          <p:spTgt spid="1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1" st="1"/>
                                            </p:txEl>
                                          </p:spTgt>
                                        </p:tgtEl>
                                        <p:attrNameLst>
                                          <p:attrName>style.visibility</p:attrName>
                                        </p:attrNameLst>
                                      </p:cBhvr>
                                      <p:to>
                                        <p:strVal val="visible"/>
                                      </p:to>
                                    </p:set>
                                    <p:animEffect filter="fade" transition="in">
                                      <p:cBhvr>
                                        <p:cTn dur="1000"/>
                                        <p:tgtEl>
                                          <p:spTgt spid="1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2" st="2"/>
                                            </p:txEl>
                                          </p:spTgt>
                                        </p:tgtEl>
                                        <p:attrNameLst>
                                          <p:attrName>style.visibility</p:attrName>
                                        </p:attrNameLst>
                                      </p:cBhvr>
                                      <p:to>
                                        <p:strVal val="visible"/>
                                      </p:to>
                                    </p:set>
                                    <p:animEffect filter="fade" transition="in">
                                      <p:cBhvr>
                                        <p:cTn dur="1000"/>
                                        <p:tgtEl>
                                          <p:spTgt spid="185">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6"/>
          <p:cNvSpPr txBox="1"/>
          <p:nvPr/>
        </p:nvSpPr>
        <p:spPr>
          <a:xfrm>
            <a:off x="61600" y="1214900"/>
            <a:ext cx="8816700" cy="3408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700"/>
              <a:t>Notifications</a:t>
            </a:r>
            <a:endParaRPr sz="2700"/>
          </a:p>
          <a:p>
            <a:pPr indent="-400050" lvl="0" marL="457200" rtl="0" algn="l">
              <a:spcBef>
                <a:spcPts val="0"/>
              </a:spcBef>
              <a:spcAft>
                <a:spcPts val="0"/>
              </a:spcAft>
              <a:buSzPts val="2700"/>
              <a:buChar char="●"/>
            </a:pPr>
            <a:r>
              <a:rPr lang="en" sz="2700"/>
              <a:t>Are often times not accessible for people that are Deaf and Hard of Hearing, and Deafblind</a:t>
            </a:r>
            <a:endParaRPr sz="2700"/>
          </a:p>
          <a:p>
            <a:pPr indent="-400050" lvl="0" marL="457200" rtl="0" algn="l">
              <a:spcBef>
                <a:spcPts val="1000"/>
              </a:spcBef>
              <a:spcAft>
                <a:spcPts val="1000"/>
              </a:spcAft>
              <a:buSzPts val="2700"/>
              <a:buChar char="●"/>
            </a:pPr>
            <a:r>
              <a:rPr lang="en" sz="2700"/>
              <a:t>Often do not have provide real-time caption and/or sign language on screen during notification and press conferences</a:t>
            </a:r>
            <a:endParaRPr sz="2700"/>
          </a:p>
        </p:txBody>
      </p:sp>
      <p:sp>
        <p:nvSpPr>
          <p:cNvPr id="191" name="Google Shape;191;p36"/>
          <p:cNvSpPr txBox="1"/>
          <p:nvPr/>
        </p:nvSpPr>
        <p:spPr>
          <a:xfrm>
            <a:off x="61600" y="77000"/>
            <a:ext cx="9008700" cy="985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3200">
                <a:solidFill>
                  <a:srgbClr val="1155CC"/>
                </a:solidFill>
              </a:rPr>
              <a:t>Lack of Planning L</a:t>
            </a:r>
            <a:r>
              <a:rPr lang="en" sz="3200">
                <a:solidFill>
                  <a:srgbClr val="1155CC"/>
                </a:solidFill>
              </a:rPr>
              <a:t>eads</a:t>
            </a:r>
            <a:r>
              <a:rPr lang="en" sz="3200">
                <a:solidFill>
                  <a:srgbClr val="1155CC"/>
                </a:solidFill>
              </a:rPr>
              <a:t> to Lack of Equal Access During Disasters</a:t>
            </a:r>
            <a:endParaRPr sz="1800">
              <a:solidFill>
                <a:srgbClr val="1155CC"/>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xEl>
                                              <p:pRg end="0" st="0"/>
                                            </p:txEl>
                                          </p:spTgt>
                                        </p:tgtEl>
                                        <p:attrNameLst>
                                          <p:attrName>style.visibility</p:attrName>
                                        </p:attrNameLst>
                                      </p:cBhvr>
                                      <p:to>
                                        <p:strVal val="visible"/>
                                      </p:to>
                                    </p:set>
                                    <p:animEffect filter="fade" transition="in">
                                      <p:cBhvr>
                                        <p:cTn dur="1000"/>
                                        <p:tgtEl>
                                          <p:spTgt spid="19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xEl>
                                              <p:pRg end="1" st="1"/>
                                            </p:txEl>
                                          </p:spTgt>
                                        </p:tgtEl>
                                        <p:attrNameLst>
                                          <p:attrName>style.visibility</p:attrName>
                                        </p:attrNameLst>
                                      </p:cBhvr>
                                      <p:to>
                                        <p:strVal val="visible"/>
                                      </p:to>
                                    </p:set>
                                    <p:animEffect filter="fade" transition="in">
                                      <p:cBhvr>
                                        <p:cTn dur="1000"/>
                                        <p:tgtEl>
                                          <p:spTgt spid="19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0">
                                            <p:txEl>
                                              <p:pRg end="2" st="2"/>
                                            </p:txEl>
                                          </p:spTgt>
                                        </p:tgtEl>
                                        <p:attrNameLst>
                                          <p:attrName>style.visibility</p:attrName>
                                        </p:attrNameLst>
                                      </p:cBhvr>
                                      <p:to>
                                        <p:strVal val="visible"/>
                                      </p:to>
                                    </p:set>
                                    <p:animEffect filter="fade" transition="in">
                                      <p:cBhvr>
                                        <p:cTn dur="1000"/>
                                        <p:tgtEl>
                                          <p:spTgt spid="190">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7"/>
          <p:cNvSpPr txBox="1"/>
          <p:nvPr>
            <p:ph type="title"/>
          </p:nvPr>
        </p:nvSpPr>
        <p:spPr>
          <a:xfrm>
            <a:off x="311700" y="210550"/>
            <a:ext cx="8520600" cy="100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200">
                <a:solidFill>
                  <a:srgbClr val="1155CC"/>
                </a:solidFill>
              </a:rPr>
              <a:t>Lack of Planning Leads to Lack of Equal Access During Disasters</a:t>
            </a:r>
            <a:endParaRPr sz="1800">
              <a:solidFill>
                <a:srgbClr val="1155CC"/>
              </a:solidFill>
            </a:endParaRPr>
          </a:p>
          <a:p>
            <a:pPr indent="0" lvl="0" marL="0" rtl="0" algn="l">
              <a:spcBef>
                <a:spcPts val="0"/>
              </a:spcBef>
              <a:spcAft>
                <a:spcPts val="0"/>
              </a:spcAft>
              <a:buClr>
                <a:schemeClr val="dk1"/>
              </a:buClr>
              <a:buSzPts val="1100"/>
              <a:buFont typeface="Arial"/>
              <a:buNone/>
            </a:pPr>
            <a:r>
              <a:t/>
            </a:r>
            <a:endParaRPr b="1">
              <a:solidFill>
                <a:srgbClr val="1155CC"/>
              </a:solidFill>
            </a:endParaRPr>
          </a:p>
        </p:txBody>
      </p:sp>
      <p:sp>
        <p:nvSpPr>
          <p:cNvPr id="197" name="Google Shape;197;p37"/>
          <p:cNvSpPr txBox="1"/>
          <p:nvPr/>
        </p:nvSpPr>
        <p:spPr>
          <a:xfrm>
            <a:off x="286800" y="1316725"/>
            <a:ext cx="8570400" cy="340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chemeClr val="dk1"/>
                </a:solidFill>
              </a:rPr>
              <a:t>Shelter accessibility</a:t>
            </a:r>
            <a:endParaRPr b="1"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Getting to a shelter that has steps to get inside </a:t>
            </a:r>
            <a:endParaRPr sz="2000">
              <a:solidFill>
                <a:schemeClr val="dk1"/>
              </a:solidFill>
            </a:endParaRPr>
          </a:p>
          <a:p>
            <a:pPr indent="-355600" lvl="0" marL="457200" rtl="0" algn="l">
              <a:spcBef>
                <a:spcPts val="1000"/>
              </a:spcBef>
              <a:spcAft>
                <a:spcPts val="0"/>
              </a:spcAft>
              <a:buClr>
                <a:schemeClr val="dk1"/>
              </a:buClr>
              <a:buSzPts val="2000"/>
              <a:buChar char="●"/>
            </a:pPr>
            <a:r>
              <a:rPr lang="en" sz="2000">
                <a:solidFill>
                  <a:schemeClr val="dk1"/>
                </a:solidFill>
              </a:rPr>
              <a:t>Shelter that is not physically accessible (i.e. Entrance, bathroom, showers, dining area)</a:t>
            </a:r>
            <a:endParaRPr sz="2000">
              <a:solidFill>
                <a:schemeClr val="dk1"/>
              </a:solidFill>
            </a:endParaRPr>
          </a:p>
          <a:p>
            <a:pPr indent="-355600" lvl="0" marL="457200" rtl="0" algn="l">
              <a:spcBef>
                <a:spcPts val="1000"/>
              </a:spcBef>
              <a:spcAft>
                <a:spcPts val="0"/>
              </a:spcAft>
              <a:buClr>
                <a:schemeClr val="dk1"/>
              </a:buClr>
              <a:buSzPts val="2000"/>
              <a:buChar char="●"/>
            </a:pPr>
            <a:r>
              <a:rPr lang="en" sz="2000">
                <a:solidFill>
                  <a:schemeClr val="dk1"/>
                </a:solidFill>
              </a:rPr>
              <a:t>Getting to a shelter that does not have a plan to provide equally effective communication to people who are Deaf or hard of hearing, or Deafblind (i.e. sign language interpreters, and back-up plan)</a:t>
            </a:r>
            <a:endParaRPr sz="2000">
              <a:solidFill>
                <a:schemeClr val="dk1"/>
              </a:solidFill>
            </a:endParaRPr>
          </a:p>
          <a:p>
            <a:pPr indent="-355600" lvl="0" marL="457200" rtl="0" algn="l">
              <a:spcBef>
                <a:spcPts val="1000"/>
              </a:spcBef>
              <a:spcAft>
                <a:spcPts val="0"/>
              </a:spcAft>
              <a:buClr>
                <a:schemeClr val="dk1"/>
              </a:buClr>
              <a:buSzPts val="2000"/>
              <a:buChar char="●"/>
            </a:pPr>
            <a:r>
              <a:rPr lang="en" sz="2000">
                <a:solidFill>
                  <a:schemeClr val="dk1"/>
                </a:solidFill>
              </a:rPr>
              <a:t>Or does not have written material in accessible format</a:t>
            </a:r>
            <a:endParaRPr sz="2000">
              <a:solidFill>
                <a:schemeClr val="dk1"/>
              </a:solidFill>
            </a:endParaRPr>
          </a:p>
          <a:p>
            <a:pPr indent="-355600" lvl="0" marL="457200" rtl="0" algn="l">
              <a:spcBef>
                <a:spcPts val="1000"/>
              </a:spcBef>
              <a:spcAft>
                <a:spcPts val="1000"/>
              </a:spcAft>
              <a:buClr>
                <a:schemeClr val="dk1"/>
              </a:buClr>
              <a:buSzPts val="2000"/>
              <a:buChar char="●"/>
            </a:pPr>
            <a:r>
              <a:rPr lang="en" sz="2000">
                <a:solidFill>
                  <a:schemeClr val="dk1"/>
                </a:solidFill>
              </a:rPr>
              <a:t>Do not have quiet areas or denies service animals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0" st="0"/>
                                            </p:txEl>
                                          </p:spTgt>
                                        </p:tgtEl>
                                        <p:attrNameLst>
                                          <p:attrName>style.visibility</p:attrName>
                                        </p:attrNameLst>
                                      </p:cBhvr>
                                      <p:to>
                                        <p:strVal val="visible"/>
                                      </p:to>
                                    </p:set>
                                    <p:animEffect filter="fade" transition="in">
                                      <p:cBhvr>
                                        <p:cTn dur="1000"/>
                                        <p:tgtEl>
                                          <p:spTgt spid="1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1" st="1"/>
                                            </p:txEl>
                                          </p:spTgt>
                                        </p:tgtEl>
                                        <p:attrNameLst>
                                          <p:attrName>style.visibility</p:attrName>
                                        </p:attrNameLst>
                                      </p:cBhvr>
                                      <p:to>
                                        <p:strVal val="visible"/>
                                      </p:to>
                                    </p:set>
                                    <p:animEffect filter="fade" transition="in">
                                      <p:cBhvr>
                                        <p:cTn dur="1000"/>
                                        <p:tgtEl>
                                          <p:spTgt spid="1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2" st="2"/>
                                            </p:txEl>
                                          </p:spTgt>
                                        </p:tgtEl>
                                        <p:attrNameLst>
                                          <p:attrName>style.visibility</p:attrName>
                                        </p:attrNameLst>
                                      </p:cBhvr>
                                      <p:to>
                                        <p:strVal val="visible"/>
                                      </p:to>
                                    </p:set>
                                    <p:animEffect filter="fade" transition="in">
                                      <p:cBhvr>
                                        <p:cTn dur="1000"/>
                                        <p:tgtEl>
                                          <p:spTgt spid="1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3" st="3"/>
                                            </p:txEl>
                                          </p:spTgt>
                                        </p:tgtEl>
                                        <p:attrNameLst>
                                          <p:attrName>style.visibility</p:attrName>
                                        </p:attrNameLst>
                                      </p:cBhvr>
                                      <p:to>
                                        <p:strVal val="visible"/>
                                      </p:to>
                                    </p:set>
                                    <p:animEffect filter="fade" transition="in">
                                      <p:cBhvr>
                                        <p:cTn dur="1000"/>
                                        <p:tgtEl>
                                          <p:spTgt spid="19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4" st="4"/>
                                            </p:txEl>
                                          </p:spTgt>
                                        </p:tgtEl>
                                        <p:attrNameLst>
                                          <p:attrName>style.visibility</p:attrName>
                                        </p:attrNameLst>
                                      </p:cBhvr>
                                      <p:to>
                                        <p:strVal val="visible"/>
                                      </p:to>
                                    </p:set>
                                    <p:animEffect filter="fade" transition="in">
                                      <p:cBhvr>
                                        <p:cTn dur="1000"/>
                                        <p:tgtEl>
                                          <p:spTgt spid="19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xEl>
                                              <p:pRg end="5" st="5"/>
                                            </p:txEl>
                                          </p:spTgt>
                                        </p:tgtEl>
                                        <p:attrNameLst>
                                          <p:attrName>style.visibility</p:attrName>
                                        </p:attrNameLst>
                                      </p:cBhvr>
                                      <p:to>
                                        <p:strVal val="visible"/>
                                      </p:to>
                                    </p:set>
                                    <p:animEffect filter="fade" transition="in">
                                      <p:cBhvr>
                                        <p:cTn dur="1000"/>
                                        <p:tgtEl>
                                          <p:spTgt spid="19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8"/>
          <p:cNvSpPr txBox="1"/>
          <p:nvPr>
            <p:ph type="title"/>
          </p:nvPr>
        </p:nvSpPr>
        <p:spPr>
          <a:xfrm>
            <a:off x="311700" y="1427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3200">
                <a:solidFill>
                  <a:srgbClr val="1155CC"/>
                </a:solidFill>
              </a:rPr>
              <a:t>Lack of Planning Leads to Lack of Equal Access During Disasters</a:t>
            </a:r>
            <a:endParaRPr sz="1800">
              <a:solidFill>
                <a:srgbClr val="1155CC"/>
              </a:solidFill>
            </a:endParaRPr>
          </a:p>
          <a:p>
            <a:pPr indent="0" lvl="0" marL="0" rtl="0" algn="l">
              <a:spcBef>
                <a:spcPts val="0"/>
              </a:spcBef>
              <a:spcAft>
                <a:spcPts val="0"/>
              </a:spcAft>
              <a:buNone/>
            </a:pPr>
            <a:r>
              <a:t/>
            </a:r>
            <a:endParaRPr>
              <a:solidFill>
                <a:srgbClr val="1155CC"/>
              </a:solidFill>
            </a:endParaRPr>
          </a:p>
          <a:p>
            <a:pPr indent="0" lvl="0" marL="0" rtl="0" algn="l">
              <a:spcBef>
                <a:spcPts val="0"/>
              </a:spcBef>
              <a:spcAft>
                <a:spcPts val="0"/>
              </a:spcAft>
              <a:buClr>
                <a:schemeClr val="dk1"/>
              </a:buClr>
              <a:buSzPts val="1100"/>
              <a:buFont typeface="Arial"/>
              <a:buNone/>
            </a:pPr>
            <a:r>
              <a:t/>
            </a:r>
            <a:endParaRPr b="1">
              <a:solidFill>
                <a:srgbClr val="1155CC"/>
              </a:solidFill>
            </a:endParaRPr>
          </a:p>
        </p:txBody>
      </p:sp>
      <p:sp>
        <p:nvSpPr>
          <p:cNvPr id="203" name="Google Shape;203;p38"/>
          <p:cNvSpPr txBox="1"/>
          <p:nvPr>
            <p:ph idx="1" type="body"/>
          </p:nvPr>
        </p:nvSpPr>
        <p:spPr>
          <a:xfrm>
            <a:off x="311700" y="1228675"/>
            <a:ext cx="7868700" cy="3623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000">
                <a:solidFill>
                  <a:schemeClr val="dk1"/>
                </a:solidFill>
              </a:rPr>
              <a:t>Distribution points </a:t>
            </a:r>
            <a:endParaRPr b="1"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rPr>
              <a:t>People with disabilities not having access to transportation </a:t>
            </a:r>
            <a:endParaRPr sz="2000">
              <a:solidFill>
                <a:schemeClr val="dk1"/>
              </a:solidFill>
            </a:endParaRPr>
          </a:p>
          <a:p>
            <a:pPr indent="0" lvl="0" marL="457200" rtl="0" algn="l">
              <a:lnSpc>
                <a:spcPct val="115000"/>
              </a:lnSpc>
              <a:spcBef>
                <a:spcPts val="0"/>
              </a:spcBef>
              <a:spcAft>
                <a:spcPts val="0"/>
              </a:spcAft>
              <a:buNone/>
            </a:pPr>
            <a:r>
              <a:t/>
            </a:r>
            <a:endParaRPr sz="100">
              <a:solidFill>
                <a:schemeClr val="dk1"/>
              </a:solidFill>
            </a:endParaRPr>
          </a:p>
          <a:p>
            <a:pPr indent="0" lvl="0" marL="0" rtl="0" algn="l">
              <a:lnSpc>
                <a:spcPct val="115000"/>
              </a:lnSpc>
              <a:spcBef>
                <a:spcPts val="0"/>
              </a:spcBef>
              <a:spcAft>
                <a:spcPts val="0"/>
              </a:spcAft>
              <a:buNone/>
            </a:pPr>
            <a:r>
              <a:rPr b="1" lang="en" sz="2000">
                <a:solidFill>
                  <a:schemeClr val="dk1"/>
                </a:solidFill>
              </a:rPr>
              <a:t>Disaster declarations </a:t>
            </a:r>
            <a:endParaRPr b="1"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rPr>
              <a:t>Barriers for people with disabilities (as in most gov services) to applying and receiving services (i.e. question #24 in IA application)</a:t>
            </a:r>
            <a:endParaRPr sz="2000">
              <a:solidFill>
                <a:schemeClr val="dk1"/>
              </a:solidFill>
            </a:endParaRPr>
          </a:p>
          <a:p>
            <a:pPr indent="0" lvl="0" marL="457200" rtl="0" algn="l">
              <a:lnSpc>
                <a:spcPct val="115000"/>
              </a:lnSpc>
              <a:spcBef>
                <a:spcPts val="0"/>
              </a:spcBef>
              <a:spcAft>
                <a:spcPts val="0"/>
              </a:spcAft>
              <a:buNone/>
            </a:pPr>
            <a:r>
              <a:t/>
            </a:r>
            <a:endParaRPr sz="100">
              <a:solidFill>
                <a:schemeClr val="dk1"/>
              </a:solidFill>
            </a:endParaRPr>
          </a:p>
          <a:p>
            <a:pPr indent="0" lvl="0" marL="0" rtl="0" algn="l">
              <a:lnSpc>
                <a:spcPct val="115000"/>
              </a:lnSpc>
              <a:spcBef>
                <a:spcPts val="0"/>
              </a:spcBef>
              <a:spcAft>
                <a:spcPts val="0"/>
              </a:spcAft>
              <a:buNone/>
            </a:pPr>
            <a:r>
              <a:rPr b="1" lang="en" sz="2000">
                <a:solidFill>
                  <a:schemeClr val="dk1"/>
                </a:solidFill>
              </a:rPr>
              <a:t>Recovery</a:t>
            </a:r>
            <a:endParaRPr b="1" sz="2000">
              <a:solidFill>
                <a:schemeClr val="dk1"/>
              </a:solidFill>
            </a:endParaRPr>
          </a:p>
          <a:p>
            <a:pPr indent="-355600" lvl="0" marL="457200" rtl="0" algn="l">
              <a:lnSpc>
                <a:spcPct val="115000"/>
              </a:lnSpc>
              <a:spcBef>
                <a:spcPts val="0"/>
              </a:spcBef>
              <a:spcAft>
                <a:spcPts val="0"/>
              </a:spcAft>
              <a:buClr>
                <a:schemeClr val="dk1"/>
              </a:buClr>
              <a:buSzPts val="2000"/>
              <a:buChar char="●"/>
            </a:pPr>
            <a:r>
              <a:rPr lang="en" sz="2000">
                <a:solidFill>
                  <a:schemeClr val="dk1"/>
                </a:solidFill>
              </a:rPr>
              <a:t>People with disabilities are often forgotten/left behind in this process</a:t>
            </a:r>
            <a:endParaRPr sz="2000">
              <a:solidFill>
                <a:schemeClr val="dk1"/>
              </a:solidFill>
            </a:endParaRPr>
          </a:p>
          <a:p>
            <a:pPr indent="0" lvl="0" marL="0" rtl="0" algn="l">
              <a:lnSpc>
                <a:spcPct val="100000"/>
              </a:lnSpc>
              <a:spcBef>
                <a:spcPts val="0"/>
              </a:spcBef>
              <a:spcAft>
                <a:spcPts val="0"/>
              </a:spcAft>
              <a:buNone/>
            </a:pPr>
            <a:r>
              <a:t/>
            </a:r>
            <a:endParaRPr sz="20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0" st="0"/>
                                            </p:txEl>
                                          </p:spTgt>
                                        </p:tgtEl>
                                        <p:attrNameLst>
                                          <p:attrName>style.visibility</p:attrName>
                                        </p:attrNameLst>
                                      </p:cBhvr>
                                      <p:to>
                                        <p:strVal val="visible"/>
                                      </p:to>
                                    </p:set>
                                    <p:animEffect filter="fade" transition="in">
                                      <p:cBhvr>
                                        <p:cTn dur="1000"/>
                                        <p:tgtEl>
                                          <p:spTgt spid="2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1" st="1"/>
                                            </p:txEl>
                                          </p:spTgt>
                                        </p:tgtEl>
                                        <p:attrNameLst>
                                          <p:attrName>style.visibility</p:attrName>
                                        </p:attrNameLst>
                                      </p:cBhvr>
                                      <p:to>
                                        <p:strVal val="visible"/>
                                      </p:to>
                                    </p:set>
                                    <p:animEffect filter="fade" transition="in">
                                      <p:cBhvr>
                                        <p:cTn dur="1000"/>
                                        <p:tgtEl>
                                          <p:spTgt spid="2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2" st="2"/>
                                            </p:txEl>
                                          </p:spTgt>
                                        </p:tgtEl>
                                        <p:attrNameLst>
                                          <p:attrName>style.visibility</p:attrName>
                                        </p:attrNameLst>
                                      </p:cBhvr>
                                      <p:to>
                                        <p:strVal val="visible"/>
                                      </p:to>
                                    </p:set>
                                    <p:animEffect filter="fade" transition="in">
                                      <p:cBhvr>
                                        <p:cTn dur="1000"/>
                                        <p:tgtEl>
                                          <p:spTgt spid="20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3" st="3"/>
                                            </p:txEl>
                                          </p:spTgt>
                                        </p:tgtEl>
                                        <p:attrNameLst>
                                          <p:attrName>style.visibility</p:attrName>
                                        </p:attrNameLst>
                                      </p:cBhvr>
                                      <p:to>
                                        <p:strVal val="visible"/>
                                      </p:to>
                                    </p:set>
                                    <p:animEffect filter="fade" transition="in">
                                      <p:cBhvr>
                                        <p:cTn dur="1000"/>
                                        <p:tgtEl>
                                          <p:spTgt spid="20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4" st="4"/>
                                            </p:txEl>
                                          </p:spTgt>
                                        </p:tgtEl>
                                        <p:attrNameLst>
                                          <p:attrName>style.visibility</p:attrName>
                                        </p:attrNameLst>
                                      </p:cBhvr>
                                      <p:to>
                                        <p:strVal val="visible"/>
                                      </p:to>
                                    </p:set>
                                    <p:animEffect filter="fade" transition="in">
                                      <p:cBhvr>
                                        <p:cTn dur="1000"/>
                                        <p:tgtEl>
                                          <p:spTgt spid="20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5" st="5"/>
                                            </p:txEl>
                                          </p:spTgt>
                                        </p:tgtEl>
                                        <p:attrNameLst>
                                          <p:attrName>style.visibility</p:attrName>
                                        </p:attrNameLst>
                                      </p:cBhvr>
                                      <p:to>
                                        <p:strVal val="visible"/>
                                      </p:to>
                                    </p:set>
                                    <p:animEffect filter="fade" transition="in">
                                      <p:cBhvr>
                                        <p:cTn dur="1000"/>
                                        <p:tgtEl>
                                          <p:spTgt spid="20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6" st="6"/>
                                            </p:txEl>
                                          </p:spTgt>
                                        </p:tgtEl>
                                        <p:attrNameLst>
                                          <p:attrName>style.visibility</p:attrName>
                                        </p:attrNameLst>
                                      </p:cBhvr>
                                      <p:to>
                                        <p:strVal val="visible"/>
                                      </p:to>
                                    </p:set>
                                    <p:animEffect filter="fade" transition="in">
                                      <p:cBhvr>
                                        <p:cTn dur="1000"/>
                                        <p:tgtEl>
                                          <p:spTgt spid="203">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7" st="7"/>
                                            </p:txEl>
                                          </p:spTgt>
                                        </p:tgtEl>
                                        <p:attrNameLst>
                                          <p:attrName>style.visibility</p:attrName>
                                        </p:attrNameLst>
                                      </p:cBhvr>
                                      <p:to>
                                        <p:strVal val="visible"/>
                                      </p:to>
                                    </p:set>
                                    <p:animEffect filter="fade" transition="in">
                                      <p:cBhvr>
                                        <p:cTn dur="1000"/>
                                        <p:tgtEl>
                                          <p:spTgt spid="203">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xEl>
                                              <p:pRg end="8" st="8"/>
                                            </p:txEl>
                                          </p:spTgt>
                                        </p:tgtEl>
                                        <p:attrNameLst>
                                          <p:attrName>style.visibility</p:attrName>
                                        </p:attrNameLst>
                                      </p:cBhvr>
                                      <p:to>
                                        <p:strVal val="visible"/>
                                      </p:to>
                                    </p:set>
                                    <p:animEffect filter="fade" transition="in">
                                      <p:cBhvr>
                                        <p:cTn dur="1000"/>
                                        <p:tgtEl>
                                          <p:spTgt spid="203">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5100">
                <a:solidFill>
                  <a:srgbClr val="1155CC"/>
                </a:solidFill>
              </a:rPr>
              <a:t>The </a:t>
            </a:r>
            <a:r>
              <a:rPr lang="en" sz="5100">
                <a:solidFill>
                  <a:srgbClr val="1155CC"/>
                </a:solidFill>
              </a:rPr>
              <a:t>HEALS Act</a:t>
            </a:r>
            <a:endParaRPr sz="5100">
              <a:solidFill>
                <a:srgbClr val="1155CC"/>
              </a:solidFill>
            </a:endParaRPr>
          </a:p>
          <a:p>
            <a:pPr indent="0" lvl="0" marL="0" rtl="0" algn="l">
              <a:spcBef>
                <a:spcPts val="0"/>
              </a:spcBef>
              <a:spcAft>
                <a:spcPts val="0"/>
              </a:spcAft>
              <a:buNone/>
            </a:pPr>
            <a:r>
              <a:t/>
            </a:r>
            <a:endParaRPr>
              <a:solidFill>
                <a:srgbClr val="1155CC"/>
              </a:solidFill>
            </a:endParaRPr>
          </a:p>
        </p:txBody>
      </p:sp>
      <p:sp>
        <p:nvSpPr>
          <p:cNvPr id="209" name="Google Shape;209;p39"/>
          <p:cNvSpPr txBox="1"/>
          <p:nvPr/>
        </p:nvSpPr>
        <p:spPr>
          <a:xfrm>
            <a:off x="261900" y="1251150"/>
            <a:ext cx="8570400" cy="320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400"/>
              <a:t>Proposed Federal COVID-19 Relief Package:</a:t>
            </a:r>
            <a:endParaRPr sz="1800"/>
          </a:p>
          <a:p>
            <a:pPr indent="0" lvl="0" marL="0" rtl="0" algn="l">
              <a:spcBef>
                <a:spcPts val="0"/>
              </a:spcBef>
              <a:spcAft>
                <a:spcPts val="0"/>
              </a:spcAft>
              <a:buNone/>
            </a:pPr>
            <a:r>
              <a:t/>
            </a:r>
            <a:endParaRPr sz="800"/>
          </a:p>
          <a:p>
            <a:pPr indent="-342900" lvl="0" marL="457200" rtl="0" algn="l">
              <a:spcBef>
                <a:spcPts val="0"/>
              </a:spcBef>
              <a:spcAft>
                <a:spcPts val="0"/>
              </a:spcAft>
              <a:buClr>
                <a:schemeClr val="dk1"/>
              </a:buClr>
              <a:buSzPts val="1800"/>
              <a:buChar char="●"/>
            </a:pPr>
            <a:r>
              <a:rPr lang="en" sz="1800">
                <a:solidFill>
                  <a:schemeClr val="dk1"/>
                </a:solidFill>
              </a:rPr>
              <a:t>Health care providers, including hospitals, doctors and nurses as well as nursing homes and other care facilities, would be protected from liability claims arising out of the provision of care for coronavirus or services provided as a result of coronavirus.</a:t>
            </a:r>
            <a:endParaRPr sz="1800"/>
          </a:p>
          <a:p>
            <a:pPr indent="0" lvl="0" marL="0" rtl="0" algn="l">
              <a:spcBef>
                <a:spcPts val="0"/>
              </a:spcBef>
              <a:spcAft>
                <a:spcPts val="0"/>
              </a:spcAft>
              <a:buNone/>
            </a:pPr>
            <a:r>
              <a:t/>
            </a:r>
            <a:endParaRPr sz="1800"/>
          </a:p>
          <a:p>
            <a:pPr indent="-342900" lvl="0" marL="457200" rtl="0" algn="l">
              <a:spcBef>
                <a:spcPts val="0"/>
              </a:spcBef>
              <a:spcAft>
                <a:spcPts val="0"/>
              </a:spcAft>
              <a:buSzPts val="1800"/>
              <a:buChar char="●"/>
            </a:pPr>
            <a:r>
              <a:rPr lang="en" sz="1800"/>
              <a:t>Could strip away several civil rights protections during the public health emergency or until October 2024</a:t>
            </a:r>
            <a:endParaRPr sz="1800"/>
          </a:p>
          <a:p>
            <a:pPr indent="-342900" lvl="1" marL="914400" rtl="0" algn="l">
              <a:spcBef>
                <a:spcPts val="0"/>
              </a:spcBef>
              <a:spcAft>
                <a:spcPts val="0"/>
              </a:spcAft>
              <a:buSzPts val="1800"/>
              <a:buChar char="○"/>
            </a:pPr>
            <a:r>
              <a:rPr lang="en" sz="1800"/>
              <a:t>Could prevent people from prevailing in legal action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0" st="0"/>
                                            </p:txEl>
                                          </p:spTgt>
                                        </p:tgtEl>
                                        <p:attrNameLst>
                                          <p:attrName>style.visibility</p:attrName>
                                        </p:attrNameLst>
                                      </p:cBhvr>
                                      <p:to>
                                        <p:strVal val="visible"/>
                                      </p:to>
                                    </p:set>
                                    <p:animEffect filter="fade" transition="in">
                                      <p:cBhvr>
                                        <p:cTn dur="1000"/>
                                        <p:tgtEl>
                                          <p:spTgt spid="2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1" st="1"/>
                                            </p:txEl>
                                          </p:spTgt>
                                        </p:tgtEl>
                                        <p:attrNameLst>
                                          <p:attrName>style.visibility</p:attrName>
                                        </p:attrNameLst>
                                      </p:cBhvr>
                                      <p:to>
                                        <p:strVal val="visible"/>
                                      </p:to>
                                    </p:set>
                                    <p:animEffect filter="fade" transition="in">
                                      <p:cBhvr>
                                        <p:cTn dur="1000"/>
                                        <p:tgtEl>
                                          <p:spTgt spid="2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2" st="2"/>
                                            </p:txEl>
                                          </p:spTgt>
                                        </p:tgtEl>
                                        <p:attrNameLst>
                                          <p:attrName>style.visibility</p:attrName>
                                        </p:attrNameLst>
                                      </p:cBhvr>
                                      <p:to>
                                        <p:strVal val="visible"/>
                                      </p:to>
                                    </p:set>
                                    <p:animEffect filter="fade" transition="in">
                                      <p:cBhvr>
                                        <p:cTn dur="1000"/>
                                        <p:tgtEl>
                                          <p:spTgt spid="2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3" st="3"/>
                                            </p:txEl>
                                          </p:spTgt>
                                        </p:tgtEl>
                                        <p:attrNameLst>
                                          <p:attrName>style.visibility</p:attrName>
                                        </p:attrNameLst>
                                      </p:cBhvr>
                                      <p:to>
                                        <p:strVal val="visible"/>
                                      </p:to>
                                    </p:set>
                                    <p:animEffect filter="fade" transition="in">
                                      <p:cBhvr>
                                        <p:cTn dur="1000"/>
                                        <p:tgtEl>
                                          <p:spTgt spid="20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4" st="4"/>
                                            </p:txEl>
                                          </p:spTgt>
                                        </p:tgtEl>
                                        <p:attrNameLst>
                                          <p:attrName>style.visibility</p:attrName>
                                        </p:attrNameLst>
                                      </p:cBhvr>
                                      <p:to>
                                        <p:strVal val="visible"/>
                                      </p:to>
                                    </p:set>
                                    <p:animEffect filter="fade" transition="in">
                                      <p:cBhvr>
                                        <p:cTn dur="1000"/>
                                        <p:tgtEl>
                                          <p:spTgt spid="20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5" st="5"/>
                                            </p:txEl>
                                          </p:spTgt>
                                        </p:tgtEl>
                                        <p:attrNameLst>
                                          <p:attrName>style.visibility</p:attrName>
                                        </p:attrNameLst>
                                      </p:cBhvr>
                                      <p:to>
                                        <p:strVal val="visible"/>
                                      </p:to>
                                    </p:set>
                                    <p:animEffect filter="fade" transition="in">
                                      <p:cBhvr>
                                        <p:cTn dur="1000"/>
                                        <p:tgtEl>
                                          <p:spTgt spid="20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6" st="6"/>
                                            </p:txEl>
                                          </p:spTgt>
                                        </p:tgtEl>
                                        <p:attrNameLst>
                                          <p:attrName>style.visibility</p:attrName>
                                        </p:attrNameLst>
                                      </p:cBhvr>
                                      <p:to>
                                        <p:strVal val="visible"/>
                                      </p:to>
                                    </p:set>
                                    <p:animEffect filter="fade" transition="in">
                                      <p:cBhvr>
                                        <p:cTn dur="1000"/>
                                        <p:tgtEl>
                                          <p:spTgt spid="20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7" st="7"/>
                                            </p:txEl>
                                          </p:spTgt>
                                        </p:tgtEl>
                                        <p:attrNameLst>
                                          <p:attrName>style.visibility</p:attrName>
                                        </p:attrNameLst>
                                      </p:cBhvr>
                                      <p:to>
                                        <p:strVal val="visible"/>
                                      </p:to>
                                    </p:set>
                                    <p:animEffect filter="fade" transition="in">
                                      <p:cBhvr>
                                        <p:cTn dur="1000"/>
                                        <p:tgtEl>
                                          <p:spTgt spid="20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8" st="8"/>
                                            </p:txEl>
                                          </p:spTgt>
                                        </p:tgtEl>
                                        <p:attrNameLst>
                                          <p:attrName>style.visibility</p:attrName>
                                        </p:attrNameLst>
                                      </p:cBhvr>
                                      <p:to>
                                        <p:strVal val="visible"/>
                                      </p:to>
                                    </p:set>
                                    <p:animEffect filter="fade" transition="in">
                                      <p:cBhvr>
                                        <p:cTn dur="1000"/>
                                        <p:tgtEl>
                                          <p:spTgt spid="209">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xEl>
                                              <p:pRg end="9" st="9"/>
                                            </p:txEl>
                                          </p:spTgt>
                                        </p:tgtEl>
                                        <p:attrNameLst>
                                          <p:attrName>style.visibility</p:attrName>
                                        </p:attrNameLst>
                                      </p:cBhvr>
                                      <p:to>
                                        <p:strVal val="visible"/>
                                      </p:to>
                                    </p:set>
                                    <p:animEffect filter="fade" transition="in">
                                      <p:cBhvr>
                                        <p:cTn dur="1000"/>
                                        <p:tgtEl>
                                          <p:spTgt spid="209">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40"/>
          <p:cNvSpPr txBox="1"/>
          <p:nvPr/>
        </p:nvSpPr>
        <p:spPr>
          <a:xfrm>
            <a:off x="123200" y="1401300"/>
            <a:ext cx="8439000" cy="28953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 sz="2400">
                <a:solidFill>
                  <a:schemeClr val="dk1"/>
                </a:solidFill>
              </a:rPr>
              <a:t>Proposes to protect businesses, entities, nursing facilities from individual’s prevailing in legal action in regards to discrimination during COVID-19 including but not limited to, in employment and public accommodations.</a:t>
            </a:r>
            <a:endParaRPr sz="2400">
              <a:solidFill>
                <a:schemeClr val="dk1"/>
              </a:solidFill>
            </a:endParaRPr>
          </a:p>
          <a:p>
            <a:pPr indent="0" lvl="0" marL="0" rtl="0" algn="l">
              <a:spcBef>
                <a:spcPts val="0"/>
              </a:spcBef>
              <a:spcAft>
                <a:spcPts val="0"/>
              </a:spcAft>
              <a:buNone/>
            </a:pPr>
            <a:r>
              <a:rPr lang="en" sz="1100" u="sng">
                <a:solidFill>
                  <a:schemeClr val="accent5"/>
                </a:solidFill>
                <a:hlinkClick r:id="rId3"/>
              </a:rPr>
              <a:t>https://www.cornyn.senate.gov/content/news/cornyn-measure-will-protect-health-care-providers-schools-charities-and-small</a:t>
            </a:r>
            <a:r>
              <a:rPr lang="en" sz="1800">
                <a:solidFill>
                  <a:schemeClr val="dk1"/>
                </a:solidFill>
              </a:rPr>
              <a:t> </a:t>
            </a:r>
            <a:endParaRPr/>
          </a:p>
        </p:txBody>
      </p:sp>
      <p:sp>
        <p:nvSpPr>
          <p:cNvPr id="215" name="Google Shape;215;p40"/>
          <p:cNvSpPr txBox="1"/>
          <p:nvPr/>
        </p:nvSpPr>
        <p:spPr>
          <a:xfrm>
            <a:off x="107800" y="184800"/>
            <a:ext cx="8700900" cy="77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5100">
                <a:solidFill>
                  <a:srgbClr val="1155CC"/>
                </a:solidFill>
              </a:rPr>
              <a:t>The HEALS Act</a:t>
            </a:r>
            <a:endParaRPr sz="5100">
              <a:solidFill>
                <a:srgbClr val="1155CC"/>
              </a:solidFill>
            </a:endParaRPr>
          </a:p>
          <a:p>
            <a:pPr indent="0" lvl="0" marL="0" rtl="0" algn="l">
              <a:spcBef>
                <a:spcPts val="0"/>
              </a:spcBef>
              <a:spcAft>
                <a:spcPts val="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41"/>
          <p:cNvSpPr txBox="1"/>
          <p:nvPr>
            <p:ph type="title"/>
          </p:nvPr>
        </p:nvSpPr>
        <p:spPr>
          <a:xfrm>
            <a:off x="311700" y="15754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6400">
                <a:solidFill>
                  <a:srgbClr val="1155CC"/>
                </a:solidFill>
              </a:rPr>
              <a:t>Questions</a:t>
            </a:r>
            <a:r>
              <a:rPr lang="en" sz="6400">
                <a:solidFill>
                  <a:srgbClr val="1155CC"/>
                </a:solidFill>
              </a:rPr>
              <a:t>?</a:t>
            </a:r>
            <a:endParaRPr sz="6400">
              <a:solidFill>
                <a:srgbClr val="1155C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600">
                <a:solidFill>
                  <a:srgbClr val="1155CC"/>
                </a:solidFill>
              </a:rPr>
              <a:t>Introductions</a:t>
            </a:r>
            <a:endParaRPr b="1" sz="4600">
              <a:solidFill>
                <a:srgbClr val="1155CC"/>
              </a:solidFill>
            </a:endParaRPr>
          </a:p>
          <a:p>
            <a:pPr indent="0" lvl="0" marL="0" rtl="0" algn="l">
              <a:spcBef>
                <a:spcPts val="0"/>
              </a:spcBef>
              <a:spcAft>
                <a:spcPts val="0"/>
              </a:spcAft>
              <a:buNone/>
            </a:pPr>
            <a:r>
              <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5700">
              <a:solidFill>
                <a:srgbClr val="1155CC"/>
              </a:solidFill>
            </a:endParaRPr>
          </a:p>
          <a:p>
            <a:pPr indent="0" lvl="0" marL="0" rtl="0" algn="ctr">
              <a:spcBef>
                <a:spcPts val="1600"/>
              </a:spcBef>
              <a:spcAft>
                <a:spcPts val="0"/>
              </a:spcAft>
              <a:buClr>
                <a:schemeClr val="dk1"/>
              </a:buClr>
              <a:buSzPts val="1100"/>
              <a:buFont typeface="Arial"/>
              <a:buNone/>
            </a:pPr>
            <a:r>
              <a:rPr lang="en" sz="5700">
                <a:solidFill>
                  <a:srgbClr val="1155CC"/>
                </a:solidFill>
              </a:rPr>
              <a:t>Welcome &amp; About Us</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900">
                <a:solidFill>
                  <a:srgbClr val="1155CC"/>
                </a:solidFill>
              </a:rPr>
              <a:t>FEMA Assistance During COVID-19</a:t>
            </a:r>
            <a:endParaRPr sz="3900">
              <a:solidFill>
                <a:srgbClr val="1155CC"/>
              </a:solidFill>
            </a:endParaRPr>
          </a:p>
        </p:txBody>
      </p:sp>
      <p:sp>
        <p:nvSpPr>
          <p:cNvPr id="226" name="Google Shape;226;p4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000">
              <a:solidFill>
                <a:srgbClr val="000000"/>
              </a:solidFill>
            </a:endParaRPr>
          </a:p>
          <a:p>
            <a:pPr indent="0" lvl="0" marL="0" rtl="0" algn="l">
              <a:spcBef>
                <a:spcPts val="1600"/>
              </a:spcBef>
              <a:spcAft>
                <a:spcPts val="0"/>
              </a:spcAft>
              <a:buNone/>
            </a:pPr>
            <a:r>
              <a:rPr b="1" lang="en" sz="2300">
                <a:solidFill>
                  <a:srgbClr val="000000"/>
                </a:solidFill>
              </a:rPr>
              <a:t>Public Assistance</a:t>
            </a:r>
            <a:endParaRPr b="1" sz="2300">
              <a:solidFill>
                <a:srgbClr val="000000"/>
              </a:solidFill>
            </a:endParaRPr>
          </a:p>
          <a:p>
            <a:pPr indent="457200" lvl="0" marL="0" rtl="0" algn="l">
              <a:spcBef>
                <a:spcPts val="1600"/>
              </a:spcBef>
              <a:spcAft>
                <a:spcPts val="0"/>
              </a:spcAft>
              <a:buNone/>
            </a:pPr>
            <a:r>
              <a:rPr lang="en" sz="1900">
                <a:solidFill>
                  <a:srgbClr val="000000"/>
                </a:solidFill>
              </a:rPr>
              <a:t>Getting infrastructure assistance that state requested </a:t>
            </a:r>
            <a:endParaRPr sz="1900">
              <a:solidFill>
                <a:srgbClr val="000000"/>
              </a:solidFill>
            </a:endParaRPr>
          </a:p>
          <a:p>
            <a:pPr indent="0" lvl="0" marL="0" rtl="0" algn="l">
              <a:spcBef>
                <a:spcPts val="1600"/>
              </a:spcBef>
              <a:spcAft>
                <a:spcPts val="0"/>
              </a:spcAft>
              <a:buNone/>
            </a:pPr>
            <a:r>
              <a:rPr b="1" lang="en" sz="2300">
                <a:solidFill>
                  <a:srgbClr val="000000"/>
                </a:solidFill>
              </a:rPr>
              <a:t>Individual Assistance</a:t>
            </a:r>
            <a:endParaRPr b="1" sz="2300">
              <a:solidFill>
                <a:srgbClr val="000000"/>
              </a:solidFill>
            </a:endParaRPr>
          </a:p>
          <a:p>
            <a:pPr indent="0" lvl="0" marL="0" rtl="0" algn="l">
              <a:spcBef>
                <a:spcPts val="1600"/>
              </a:spcBef>
              <a:spcAft>
                <a:spcPts val="0"/>
              </a:spcAft>
              <a:buNone/>
            </a:pPr>
            <a:r>
              <a:rPr lang="en" sz="1900">
                <a:solidFill>
                  <a:srgbClr val="000000"/>
                </a:solidFill>
              </a:rPr>
              <a:t>	Just Crisis Counseling</a:t>
            </a:r>
            <a:endParaRPr sz="1900">
              <a:solidFill>
                <a:srgbClr val="000000"/>
              </a:solidFill>
            </a:endParaRPr>
          </a:p>
          <a:p>
            <a:pPr indent="0" lvl="0" marL="0" rtl="0" algn="l">
              <a:lnSpc>
                <a:spcPct val="100000"/>
              </a:lnSpc>
              <a:spcBef>
                <a:spcPts val="1600"/>
              </a:spcBef>
              <a:spcAft>
                <a:spcPts val="0"/>
              </a:spcAft>
              <a:buClr>
                <a:schemeClr val="dk1"/>
              </a:buClr>
              <a:buSzPts val="1100"/>
              <a:buFont typeface="Arial"/>
              <a:buNone/>
            </a:pPr>
            <a:r>
              <a:t/>
            </a:r>
            <a:endParaRPr sz="17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43"/>
          <p:cNvSpPr txBox="1"/>
          <p:nvPr>
            <p:ph type="title"/>
          </p:nvPr>
        </p:nvSpPr>
        <p:spPr>
          <a:xfrm>
            <a:off x="175675" y="445025"/>
            <a:ext cx="88425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700">
                <a:solidFill>
                  <a:srgbClr val="1155CC"/>
                </a:solidFill>
              </a:rPr>
              <a:t>Assistance Available when a Major Disaster is Declared</a:t>
            </a:r>
            <a:endParaRPr sz="2700">
              <a:solidFill>
                <a:srgbClr val="1155CC"/>
              </a:solidFill>
            </a:endParaRPr>
          </a:p>
        </p:txBody>
      </p:sp>
      <p:sp>
        <p:nvSpPr>
          <p:cNvPr id="232" name="Google Shape;232;p43"/>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406400" lvl="0" marL="457200" rtl="0" algn="l">
              <a:spcBef>
                <a:spcPts val="0"/>
              </a:spcBef>
              <a:spcAft>
                <a:spcPts val="0"/>
              </a:spcAft>
              <a:buClr>
                <a:srgbClr val="000000"/>
              </a:buClr>
              <a:buSzPts val="2800"/>
              <a:buChar char="●"/>
            </a:pPr>
            <a:r>
              <a:rPr lang="en" sz="2800">
                <a:solidFill>
                  <a:srgbClr val="000000"/>
                </a:solidFill>
              </a:rPr>
              <a:t>Not all programs activated in all disasters</a:t>
            </a:r>
            <a:endParaRPr sz="2800">
              <a:solidFill>
                <a:srgbClr val="000000"/>
              </a:solidFill>
            </a:endParaRPr>
          </a:p>
          <a:p>
            <a:pPr indent="-406400" lvl="0" marL="457200" rtl="0" algn="l">
              <a:spcBef>
                <a:spcPts val="1000"/>
              </a:spcBef>
              <a:spcAft>
                <a:spcPts val="1000"/>
              </a:spcAft>
              <a:buClr>
                <a:srgbClr val="000000"/>
              </a:buClr>
              <a:buSzPts val="2800"/>
              <a:buChar char="●"/>
            </a:pPr>
            <a:r>
              <a:rPr lang="en" sz="2800">
                <a:solidFill>
                  <a:srgbClr val="000000"/>
                </a:solidFill>
              </a:rPr>
              <a:t>Assistance is based on what is requested by the Governor or Chief Tribal Executive and identified needs</a:t>
            </a:r>
            <a:endParaRPr sz="2800">
              <a:solidFill>
                <a:srgbClr val="00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300">
                <a:solidFill>
                  <a:srgbClr val="1155CC"/>
                </a:solidFill>
              </a:rPr>
              <a:t>The Hard Truth: What Not to Expect/Assume</a:t>
            </a:r>
            <a:endParaRPr sz="3300">
              <a:solidFill>
                <a:srgbClr val="1155CC"/>
              </a:solidFill>
            </a:endParaRPr>
          </a:p>
        </p:txBody>
      </p:sp>
      <p:sp>
        <p:nvSpPr>
          <p:cNvPr id="238" name="Google Shape;238;p44"/>
          <p:cNvSpPr txBox="1"/>
          <p:nvPr>
            <p:ph idx="1" type="body"/>
          </p:nvPr>
        </p:nvSpPr>
        <p:spPr>
          <a:xfrm>
            <a:off x="311700" y="11172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800">
                <a:solidFill>
                  <a:srgbClr val="000000"/>
                </a:solidFill>
              </a:rPr>
              <a:t>Don’t expect t</a:t>
            </a:r>
            <a:r>
              <a:rPr b="1" lang="en" sz="2800">
                <a:solidFill>
                  <a:srgbClr val="000000"/>
                </a:solidFill>
              </a:rPr>
              <a:t>o be rescued!</a:t>
            </a:r>
            <a:endParaRPr b="1" sz="2800">
              <a:solidFill>
                <a:srgbClr val="000000"/>
              </a:solidFill>
            </a:endParaRPr>
          </a:p>
          <a:p>
            <a:pPr indent="-368300" lvl="0" marL="457200" rtl="0" algn="l">
              <a:spcBef>
                <a:spcPts val="1600"/>
              </a:spcBef>
              <a:spcAft>
                <a:spcPts val="0"/>
              </a:spcAft>
              <a:buClr>
                <a:srgbClr val="000000"/>
              </a:buClr>
              <a:buSzPts val="2200"/>
              <a:buChar char="●"/>
            </a:pPr>
            <a:r>
              <a:rPr lang="en" sz="2200">
                <a:solidFill>
                  <a:srgbClr val="000000"/>
                </a:solidFill>
              </a:rPr>
              <a:t>Although the federal </a:t>
            </a:r>
            <a:r>
              <a:rPr lang="en" sz="2200">
                <a:solidFill>
                  <a:srgbClr val="000000"/>
                </a:solidFill>
              </a:rPr>
              <a:t>government says they</a:t>
            </a:r>
            <a:r>
              <a:rPr lang="en" sz="2200">
                <a:solidFill>
                  <a:srgbClr val="000000"/>
                </a:solidFill>
              </a:rPr>
              <a:t> prioritize </a:t>
            </a:r>
            <a:r>
              <a:rPr lang="en" sz="2200">
                <a:solidFill>
                  <a:srgbClr val="000000"/>
                </a:solidFill>
              </a:rPr>
              <a:t>rescuing</a:t>
            </a:r>
            <a:r>
              <a:rPr lang="en" sz="2200">
                <a:solidFill>
                  <a:srgbClr val="000000"/>
                </a:solidFill>
              </a:rPr>
              <a:t> people with </a:t>
            </a:r>
            <a:r>
              <a:rPr lang="en" sz="2200">
                <a:solidFill>
                  <a:srgbClr val="000000"/>
                </a:solidFill>
              </a:rPr>
              <a:t>disabilities</a:t>
            </a:r>
            <a:r>
              <a:rPr lang="en" sz="2200">
                <a:solidFill>
                  <a:srgbClr val="000000"/>
                </a:solidFill>
              </a:rPr>
              <a:t> during disasters - it is often not what happens in the middle of a crisis </a:t>
            </a:r>
            <a:endParaRPr sz="2200">
              <a:solidFill>
                <a:srgbClr val="000000"/>
              </a:solidFill>
            </a:endParaRPr>
          </a:p>
          <a:p>
            <a:pPr indent="-368300" lvl="1" marL="914400" rtl="0" algn="l">
              <a:spcBef>
                <a:spcPts val="1000"/>
              </a:spcBef>
              <a:spcAft>
                <a:spcPts val="0"/>
              </a:spcAft>
              <a:buClr>
                <a:srgbClr val="000000"/>
              </a:buClr>
              <a:buSzPts val="2200"/>
              <a:buChar char="○"/>
            </a:pPr>
            <a:r>
              <a:rPr lang="en" sz="2200">
                <a:solidFill>
                  <a:srgbClr val="000000"/>
                </a:solidFill>
              </a:rPr>
              <a:t>Example - </a:t>
            </a:r>
            <a:r>
              <a:rPr lang="en" sz="2200" u="sng">
                <a:solidFill>
                  <a:schemeClr val="hlink"/>
                </a:solidFill>
                <a:hlinkClick r:id="rId3"/>
              </a:rPr>
              <a:t>Rooted in Rights- Right To Be Rescued</a:t>
            </a:r>
            <a:r>
              <a:rPr lang="en" sz="2200">
                <a:solidFill>
                  <a:srgbClr val="000000"/>
                </a:solidFill>
              </a:rPr>
              <a:t> video - </a:t>
            </a:r>
            <a:endParaRPr sz="2200">
              <a:solidFill>
                <a:srgbClr val="000000"/>
              </a:solidFill>
            </a:endParaRPr>
          </a:p>
          <a:p>
            <a:pPr indent="0" lvl="0" marL="914400" rtl="0" algn="l">
              <a:spcBef>
                <a:spcPts val="1000"/>
              </a:spcBef>
              <a:spcAft>
                <a:spcPts val="1000"/>
              </a:spcAft>
              <a:buNone/>
            </a:pPr>
            <a:r>
              <a:t/>
            </a:r>
            <a:endParaRPr sz="22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0" st="0"/>
                                            </p:txEl>
                                          </p:spTgt>
                                        </p:tgtEl>
                                        <p:attrNameLst>
                                          <p:attrName>style.visibility</p:attrName>
                                        </p:attrNameLst>
                                      </p:cBhvr>
                                      <p:to>
                                        <p:strVal val="visible"/>
                                      </p:to>
                                    </p:set>
                                    <p:animEffect filter="fade" transition="in">
                                      <p:cBhvr>
                                        <p:cTn dur="1000"/>
                                        <p:tgtEl>
                                          <p:spTgt spid="23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1" st="1"/>
                                            </p:txEl>
                                          </p:spTgt>
                                        </p:tgtEl>
                                        <p:attrNameLst>
                                          <p:attrName>style.visibility</p:attrName>
                                        </p:attrNameLst>
                                      </p:cBhvr>
                                      <p:to>
                                        <p:strVal val="visible"/>
                                      </p:to>
                                    </p:set>
                                    <p:animEffect filter="fade" transition="in">
                                      <p:cBhvr>
                                        <p:cTn dur="1000"/>
                                        <p:tgtEl>
                                          <p:spTgt spid="23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2" st="2"/>
                                            </p:txEl>
                                          </p:spTgt>
                                        </p:tgtEl>
                                        <p:attrNameLst>
                                          <p:attrName>style.visibility</p:attrName>
                                        </p:attrNameLst>
                                      </p:cBhvr>
                                      <p:to>
                                        <p:strVal val="visible"/>
                                      </p:to>
                                    </p:set>
                                    <p:animEffect filter="fade" transition="in">
                                      <p:cBhvr>
                                        <p:cTn dur="1000"/>
                                        <p:tgtEl>
                                          <p:spTgt spid="23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xEl>
                                              <p:pRg end="3" st="3"/>
                                            </p:txEl>
                                          </p:spTgt>
                                        </p:tgtEl>
                                        <p:attrNameLst>
                                          <p:attrName>style.visibility</p:attrName>
                                        </p:attrNameLst>
                                      </p:cBhvr>
                                      <p:to>
                                        <p:strVal val="visible"/>
                                      </p:to>
                                    </p:set>
                                    <p:animEffect filter="fade" transition="in">
                                      <p:cBhvr>
                                        <p:cTn dur="1000"/>
                                        <p:tgtEl>
                                          <p:spTgt spid="23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300">
                <a:solidFill>
                  <a:srgbClr val="1155CC"/>
                </a:solidFill>
              </a:rPr>
              <a:t>The Hard Truth: What Not to Expect/Assume</a:t>
            </a:r>
            <a:endParaRPr sz="3300">
              <a:solidFill>
                <a:srgbClr val="1155CC"/>
              </a:solidFill>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
        <p:nvSpPr>
          <p:cNvPr id="244" name="Google Shape;244;p4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000000"/>
              </a:solidFill>
            </a:endParaRPr>
          </a:p>
          <a:p>
            <a:pPr indent="0" lvl="0" marL="0" rtl="0" algn="l">
              <a:spcBef>
                <a:spcPts val="1600"/>
              </a:spcBef>
              <a:spcAft>
                <a:spcPts val="0"/>
              </a:spcAft>
              <a:buNone/>
            </a:pPr>
            <a:r>
              <a:t/>
            </a:r>
            <a:endParaRPr b="1" sz="2200">
              <a:solidFill>
                <a:srgbClr val="000000"/>
              </a:solidFill>
            </a:endParaRPr>
          </a:p>
          <a:p>
            <a:pPr indent="0" lvl="0" marL="0" rtl="0" algn="l">
              <a:spcBef>
                <a:spcPts val="1600"/>
              </a:spcBef>
              <a:spcAft>
                <a:spcPts val="1600"/>
              </a:spcAft>
              <a:buNone/>
            </a:pPr>
            <a:r>
              <a:rPr b="1" lang="en" sz="2500">
                <a:solidFill>
                  <a:srgbClr val="000000"/>
                </a:solidFill>
              </a:rPr>
              <a:t>Don’t expect e</a:t>
            </a:r>
            <a:r>
              <a:rPr b="1" lang="en" sz="2500">
                <a:solidFill>
                  <a:srgbClr val="000000"/>
                </a:solidFill>
              </a:rPr>
              <a:t>qual</a:t>
            </a:r>
            <a:r>
              <a:rPr b="1" lang="en" sz="2500">
                <a:solidFill>
                  <a:srgbClr val="000000"/>
                </a:solidFill>
              </a:rPr>
              <a:t> access to disaster-related </a:t>
            </a:r>
            <a:r>
              <a:rPr b="1" lang="en" sz="2500">
                <a:solidFill>
                  <a:srgbClr val="000000"/>
                </a:solidFill>
              </a:rPr>
              <a:t>services.</a:t>
            </a:r>
            <a:endParaRPr b="1" sz="2500">
              <a:solidFill>
                <a:srgbClr val="00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300">
                <a:solidFill>
                  <a:srgbClr val="1155CC"/>
                </a:solidFill>
              </a:rPr>
              <a:t>The Hard Truth: What Not to Expect/Assume</a:t>
            </a:r>
            <a:endParaRPr sz="3300">
              <a:solidFill>
                <a:srgbClr val="1155CC"/>
              </a:solidFill>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
        <p:nvSpPr>
          <p:cNvPr id="250" name="Google Shape;250;p46"/>
          <p:cNvSpPr txBox="1"/>
          <p:nvPr>
            <p:ph idx="1" type="body"/>
          </p:nvPr>
        </p:nvSpPr>
        <p:spPr>
          <a:xfrm>
            <a:off x="311700" y="10908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sz="800">
              <a:solidFill>
                <a:srgbClr val="000000"/>
              </a:solidFill>
            </a:endParaRPr>
          </a:p>
          <a:p>
            <a:pPr indent="0" lvl="0" marL="0" rtl="0" algn="ctr">
              <a:spcBef>
                <a:spcPts val="1600"/>
              </a:spcBef>
              <a:spcAft>
                <a:spcPts val="0"/>
              </a:spcAft>
              <a:buNone/>
            </a:pPr>
            <a:r>
              <a:rPr b="1" lang="en" sz="2400">
                <a:solidFill>
                  <a:srgbClr val="000000"/>
                </a:solidFill>
              </a:rPr>
              <a:t>Don’t expect f</a:t>
            </a:r>
            <a:r>
              <a:rPr b="1" lang="en" sz="2400">
                <a:solidFill>
                  <a:srgbClr val="000000"/>
                </a:solidFill>
              </a:rPr>
              <a:t>ull reimbursement from the government.</a:t>
            </a:r>
            <a:endParaRPr b="1" sz="2400">
              <a:solidFill>
                <a:srgbClr val="000000"/>
              </a:solidFill>
            </a:endParaRPr>
          </a:p>
          <a:p>
            <a:pPr indent="0" lvl="0" marL="0" rtl="0" algn="l">
              <a:spcBef>
                <a:spcPts val="1600"/>
              </a:spcBef>
              <a:spcAft>
                <a:spcPts val="0"/>
              </a:spcAft>
              <a:buNone/>
            </a:pPr>
            <a:r>
              <a:t/>
            </a:r>
            <a:endParaRPr sz="200">
              <a:solidFill>
                <a:srgbClr val="000000"/>
              </a:solidFill>
            </a:endParaRPr>
          </a:p>
          <a:p>
            <a:pPr indent="-355600" lvl="0" marL="457200" rtl="0" algn="l">
              <a:spcBef>
                <a:spcPts val="1600"/>
              </a:spcBef>
              <a:spcAft>
                <a:spcPts val="0"/>
              </a:spcAft>
              <a:buClr>
                <a:srgbClr val="000000"/>
              </a:buClr>
              <a:buSzPts val="2000"/>
              <a:buChar char="●"/>
            </a:pPr>
            <a:r>
              <a:rPr lang="en" sz="2000">
                <a:solidFill>
                  <a:srgbClr val="000000"/>
                </a:solidFill>
              </a:rPr>
              <a:t>Although the federal government provides Individual Assistance in disasters, it’s limited. </a:t>
            </a:r>
            <a:endParaRPr sz="2000">
              <a:solidFill>
                <a:srgbClr val="000000"/>
              </a:solidFill>
            </a:endParaRPr>
          </a:p>
          <a:p>
            <a:pPr indent="0" lvl="0" marL="0" rtl="0" algn="l">
              <a:spcBef>
                <a:spcPts val="1600"/>
              </a:spcBef>
              <a:spcAft>
                <a:spcPts val="1600"/>
              </a:spcAft>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300">
                <a:solidFill>
                  <a:srgbClr val="1155CC"/>
                </a:solidFill>
              </a:rPr>
              <a:t>The Hard Truth: What Not to Expect/Assume</a:t>
            </a:r>
            <a:endParaRPr sz="3300">
              <a:solidFill>
                <a:srgbClr val="1155CC"/>
              </a:solidFill>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
        <p:nvSpPr>
          <p:cNvPr id="256" name="Google Shape;256;p47"/>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rPr b="1" lang="en" sz="3000">
                <a:solidFill>
                  <a:srgbClr val="000000"/>
                </a:solidFill>
              </a:rPr>
              <a:t>Don’t expect a</a:t>
            </a:r>
            <a:r>
              <a:rPr b="1" lang="en" sz="3000">
                <a:solidFill>
                  <a:srgbClr val="000000"/>
                </a:solidFill>
              </a:rPr>
              <a:t> quick return to “normalcy.”</a:t>
            </a:r>
            <a:endParaRPr b="1" sz="3000">
              <a:solidFill>
                <a:srgbClr val="0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48"/>
          <p:cNvSpPr txBox="1"/>
          <p:nvPr>
            <p:ph type="title"/>
          </p:nvPr>
        </p:nvSpPr>
        <p:spPr>
          <a:xfrm>
            <a:off x="2500" y="445025"/>
            <a:ext cx="914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1155CC"/>
                </a:solidFill>
              </a:rPr>
              <a:t>The Hard Truth: What Advocates Should Expect/Assume</a:t>
            </a:r>
            <a:endParaRPr>
              <a:solidFill>
                <a:srgbClr val="1155CC"/>
              </a:solidFill>
            </a:endParaRPr>
          </a:p>
        </p:txBody>
      </p:sp>
      <p:sp>
        <p:nvSpPr>
          <p:cNvPr id="262" name="Google Shape;262;p48"/>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400050" lvl="0" marL="457200" rtl="0" algn="l">
              <a:spcBef>
                <a:spcPts val="0"/>
              </a:spcBef>
              <a:spcAft>
                <a:spcPts val="0"/>
              </a:spcAft>
              <a:buClr>
                <a:srgbClr val="000000"/>
              </a:buClr>
              <a:buSzPts val="2700"/>
              <a:buChar char="●"/>
            </a:pPr>
            <a:r>
              <a:rPr b="1" lang="en" sz="2700">
                <a:solidFill>
                  <a:srgbClr val="000000"/>
                </a:solidFill>
              </a:rPr>
              <a:t>Expect s</a:t>
            </a:r>
            <a:r>
              <a:rPr b="1" lang="en" sz="2700">
                <a:solidFill>
                  <a:srgbClr val="000000"/>
                </a:solidFill>
              </a:rPr>
              <a:t>tates taking care of themselves </a:t>
            </a:r>
            <a:endParaRPr b="1" sz="2700">
              <a:solidFill>
                <a:srgbClr val="000000"/>
              </a:solidFill>
            </a:endParaRPr>
          </a:p>
          <a:p>
            <a:pPr indent="-400050" lvl="0" marL="457200" rtl="0" algn="l">
              <a:spcBef>
                <a:spcPts val="1000"/>
              </a:spcBef>
              <a:spcAft>
                <a:spcPts val="1000"/>
              </a:spcAft>
              <a:buClr>
                <a:srgbClr val="000000"/>
              </a:buClr>
              <a:buSzPts val="2700"/>
              <a:buChar char="●"/>
            </a:pPr>
            <a:r>
              <a:rPr b="1" lang="en" sz="2700">
                <a:solidFill>
                  <a:srgbClr val="000000"/>
                </a:solidFill>
              </a:rPr>
              <a:t>Assume that there has been little </a:t>
            </a:r>
            <a:r>
              <a:rPr b="1" lang="en" sz="2700">
                <a:solidFill>
                  <a:srgbClr val="000000"/>
                </a:solidFill>
              </a:rPr>
              <a:t>preparation</a:t>
            </a:r>
            <a:r>
              <a:rPr b="1" lang="en" sz="2700">
                <a:solidFill>
                  <a:srgbClr val="000000"/>
                </a:solidFill>
              </a:rPr>
              <a:t> for concurrent disasters </a:t>
            </a:r>
            <a:endParaRPr b="1" sz="27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2">
                                            <p:txEl>
                                              <p:pRg end="0" st="0"/>
                                            </p:txEl>
                                          </p:spTgt>
                                        </p:tgtEl>
                                        <p:attrNameLst>
                                          <p:attrName>style.visibility</p:attrName>
                                        </p:attrNameLst>
                                      </p:cBhvr>
                                      <p:to>
                                        <p:strVal val="visible"/>
                                      </p:to>
                                    </p:set>
                                    <p:animEffect filter="fade" transition="in">
                                      <p:cBhvr>
                                        <p:cTn dur="1000"/>
                                        <p:tgtEl>
                                          <p:spTgt spid="2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2">
                                            <p:txEl>
                                              <p:pRg end="1" st="1"/>
                                            </p:txEl>
                                          </p:spTgt>
                                        </p:tgtEl>
                                        <p:attrNameLst>
                                          <p:attrName>style.visibility</p:attrName>
                                        </p:attrNameLst>
                                      </p:cBhvr>
                                      <p:to>
                                        <p:strVal val="visible"/>
                                      </p:to>
                                    </p:set>
                                    <p:animEffect filter="fade" transition="in">
                                      <p:cBhvr>
                                        <p:cTn dur="1000"/>
                                        <p:tgtEl>
                                          <p:spTgt spid="26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6200">
                <a:solidFill>
                  <a:srgbClr val="1155CC"/>
                </a:solidFill>
              </a:rPr>
              <a:t>Question:</a:t>
            </a:r>
            <a:endParaRPr sz="6200">
              <a:solidFill>
                <a:srgbClr val="1155CC"/>
              </a:solidFill>
            </a:endParaRPr>
          </a:p>
        </p:txBody>
      </p:sp>
      <p:sp>
        <p:nvSpPr>
          <p:cNvPr id="268" name="Google Shape;268;p49"/>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ctr">
              <a:spcBef>
                <a:spcPts val="1600"/>
              </a:spcBef>
              <a:spcAft>
                <a:spcPts val="1600"/>
              </a:spcAft>
              <a:buNone/>
            </a:pPr>
            <a:r>
              <a:rPr lang="en" sz="3200">
                <a:solidFill>
                  <a:srgbClr val="000000"/>
                </a:solidFill>
              </a:rPr>
              <a:t>Have you had expectations or assumptions that weren’t met in a disaster?</a:t>
            </a:r>
            <a:endParaRPr sz="3200">
              <a:solidFill>
                <a:srgbClr val="00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1155CC"/>
                </a:solidFill>
              </a:rPr>
              <a:t>Given The</a:t>
            </a:r>
            <a:r>
              <a:rPr lang="en" sz="3600">
                <a:solidFill>
                  <a:srgbClr val="1155CC"/>
                </a:solidFill>
              </a:rPr>
              <a:t> Realities, What Can We Do?</a:t>
            </a:r>
            <a:endParaRPr sz="3600">
              <a:solidFill>
                <a:srgbClr val="1155CC"/>
              </a:solidFill>
            </a:endParaRPr>
          </a:p>
        </p:txBody>
      </p:sp>
      <p:sp>
        <p:nvSpPr>
          <p:cNvPr id="274" name="Google Shape;274;p5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600">
              <a:solidFill>
                <a:srgbClr val="000000"/>
              </a:solidFill>
            </a:endParaRPr>
          </a:p>
          <a:p>
            <a:pPr indent="0" lvl="0" marL="0" rtl="0" algn="l">
              <a:spcBef>
                <a:spcPts val="1000"/>
              </a:spcBef>
              <a:spcAft>
                <a:spcPts val="0"/>
              </a:spcAft>
              <a:buNone/>
            </a:pPr>
            <a:r>
              <a:rPr b="1" lang="en" sz="2500">
                <a:solidFill>
                  <a:srgbClr val="000000"/>
                </a:solidFill>
              </a:rPr>
              <a:t>Continue to:</a:t>
            </a:r>
            <a:endParaRPr b="1"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Advocate </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Organize</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Hold </a:t>
            </a:r>
            <a:r>
              <a:rPr lang="en" sz="2500">
                <a:solidFill>
                  <a:srgbClr val="000000"/>
                </a:solidFill>
              </a:rPr>
              <a:t>Accountable</a:t>
            </a:r>
            <a:r>
              <a:rPr lang="en" sz="2500">
                <a:solidFill>
                  <a:srgbClr val="000000"/>
                </a:solidFill>
              </a:rPr>
              <a:t> </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Reject segregation</a:t>
            </a:r>
            <a:endParaRPr sz="2500">
              <a:solidFill>
                <a:srgbClr val="000000"/>
              </a:solidFill>
            </a:endParaRPr>
          </a:p>
          <a:p>
            <a:pPr indent="-387350" lvl="0" marL="457200" rtl="0" algn="l">
              <a:spcBef>
                <a:spcPts val="1000"/>
              </a:spcBef>
              <a:spcAft>
                <a:spcPts val="1000"/>
              </a:spcAft>
              <a:buClr>
                <a:srgbClr val="000000"/>
              </a:buClr>
              <a:buSzPts val="2500"/>
              <a:buChar char="●"/>
            </a:pPr>
            <a:r>
              <a:rPr lang="en" sz="2500">
                <a:solidFill>
                  <a:srgbClr val="000000"/>
                </a:solidFill>
              </a:rPr>
              <a:t>Nothing About Us Without Us</a:t>
            </a:r>
            <a:endParaRPr sz="25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4">
                                            <p:txEl>
                                              <p:pRg end="0" st="0"/>
                                            </p:txEl>
                                          </p:spTgt>
                                        </p:tgtEl>
                                        <p:attrNameLst>
                                          <p:attrName>style.visibility</p:attrName>
                                        </p:attrNameLst>
                                      </p:cBhvr>
                                      <p:to>
                                        <p:strVal val="visible"/>
                                      </p:to>
                                    </p:set>
                                    <p:animEffect filter="fade" transition="in">
                                      <p:cBhvr>
                                        <p:cTn dur="1000"/>
                                        <p:tgtEl>
                                          <p:spTgt spid="27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4">
                                            <p:txEl>
                                              <p:pRg end="1" st="1"/>
                                            </p:txEl>
                                          </p:spTgt>
                                        </p:tgtEl>
                                        <p:attrNameLst>
                                          <p:attrName>style.visibility</p:attrName>
                                        </p:attrNameLst>
                                      </p:cBhvr>
                                      <p:to>
                                        <p:strVal val="visible"/>
                                      </p:to>
                                    </p:set>
                                    <p:animEffect filter="fade" transition="in">
                                      <p:cBhvr>
                                        <p:cTn dur="1000"/>
                                        <p:tgtEl>
                                          <p:spTgt spid="27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4">
                                            <p:txEl>
                                              <p:pRg end="2" st="2"/>
                                            </p:txEl>
                                          </p:spTgt>
                                        </p:tgtEl>
                                        <p:attrNameLst>
                                          <p:attrName>style.visibility</p:attrName>
                                        </p:attrNameLst>
                                      </p:cBhvr>
                                      <p:to>
                                        <p:strVal val="visible"/>
                                      </p:to>
                                    </p:set>
                                    <p:animEffect filter="fade" transition="in">
                                      <p:cBhvr>
                                        <p:cTn dur="1000"/>
                                        <p:tgtEl>
                                          <p:spTgt spid="27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4">
                                            <p:txEl>
                                              <p:pRg end="3" st="3"/>
                                            </p:txEl>
                                          </p:spTgt>
                                        </p:tgtEl>
                                        <p:attrNameLst>
                                          <p:attrName>style.visibility</p:attrName>
                                        </p:attrNameLst>
                                      </p:cBhvr>
                                      <p:to>
                                        <p:strVal val="visible"/>
                                      </p:to>
                                    </p:set>
                                    <p:animEffect filter="fade" transition="in">
                                      <p:cBhvr>
                                        <p:cTn dur="1000"/>
                                        <p:tgtEl>
                                          <p:spTgt spid="27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4">
                                            <p:txEl>
                                              <p:pRg end="4" st="4"/>
                                            </p:txEl>
                                          </p:spTgt>
                                        </p:tgtEl>
                                        <p:attrNameLst>
                                          <p:attrName>style.visibility</p:attrName>
                                        </p:attrNameLst>
                                      </p:cBhvr>
                                      <p:to>
                                        <p:strVal val="visible"/>
                                      </p:to>
                                    </p:set>
                                    <p:animEffect filter="fade" transition="in">
                                      <p:cBhvr>
                                        <p:cTn dur="1000"/>
                                        <p:tgtEl>
                                          <p:spTgt spid="27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4">
                                            <p:txEl>
                                              <p:pRg end="5" st="5"/>
                                            </p:txEl>
                                          </p:spTgt>
                                        </p:tgtEl>
                                        <p:attrNameLst>
                                          <p:attrName>style.visibility</p:attrName>
                                        </p:attrNameLst>
                                      </p:cBhvr>
                                      <p:to>
                                        <p:strVal val="visible"/>
                                      </p:to>
                                    </p:set>
                                    <p:animEffect filter="fade" transition="in">
                                      <p:cBhvr>
                                        <p:cTn dur="1000"/>
                                        <p:tgtEl>
                                          <p:spTgt spid="274">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4">
                                            <p:txEl>
                                              <p:pRg end="6" st="6"/>
                                            </p:txEl>
                                          </p:spTgt>
                                        </p:tgtEl>
                                        <p:attrNameLst>
                                          <p:attrName>style.visibility</p:attrName>
                                        </p:attrNameLst>
                                      </p:cBhvr>
                                      <p:to>
                                        <p:strVal val="visible"/>
                                      </p:to>
                                    </p:set>
                                    <p:animEffect filter="fade" transition="in">
                                      <p:cBhvr>
                                        <p:cTn dur="1000"/>
                                        <p:tgtEl>
                                          <p:spTgt spid="274">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51"/>
          <p:cNvSpPr txBox="1"/>
          <p:nvPr>
            <p:ph idx="1" type="body"/>
          </p:nvPr>
        </p:nvSpPr>
        <p:spPr>
          <a:xfrm>
            <a:off x="311700" y="749900"/>
            <a:ext cx="8520600" cy="28683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t/>
            </a:r>
            <a:endParaRPr b="1" sz="2200">
              <a:solidFill>
                <a:srgbClr val="1155CC"/>
              </a:solidFill>
            </a:endParaRPr>
          </a:p>
          <a:p>
            <a:pPr indent="0" lvl="0" marL="0" rtl="0" algn="ctr">
              <a:lnSpc>
                <a:spcPct val="100000"/>
              </a:lnSpc>
              <a:spcBef>
                <a:spcPts val="0"/>
              </a:spcBef>
              <a:spcAft>
                <a:spcPts val="0"/>
              </a:spcAft>
              <a:buClr>
                <a:schemeClr val="dk1"/>
              </a:buClr>
              <a:buSzPts val="1100"/>
              <a:buFont typeface="Arial"/>
              <a:buNone/>
            </a:pPr>
            <a:r>
              <a:t/>
            </a:r>
            <a:endParaRPr b="1" sz="2200">
              <a:solidFill>
                <a:srgbClr val="1155CC"/>
              </a:solidFill>
            </a:endParaRPr>
          </a:p>
          <a:p>
            <a:pPr indent="0" lvl="0" marL="0" rtl="0" algn="ctr">
              <a:lnSpc>
                <a:spcPct val="100000"/>
              </a:lnSpc>
              <a:spcBef>
                <a:spcPts val="0"/>
              </a:spcBef>
              <a:spcAft>
                <a:spcPts val="0"/>
              </a:spcAft>
              <a:buClr>
                <a:schemeClr val="dk1"/>
              </a:buClr>
              <a:buSzPts val="1100"/>
              <a:buFont typeface="Arial"/>
              <a:buNone/>
            </a:pPr>
            <a:r>
              <a:t/>
            </a:r>
            <a:endParaRPr b="1" sz="100">
              <a:solidFill>
                <a:srgbClr val="1155CC"/>
              </a:solidFill>
            </a:endParaRPr>
          </a:p>
          <a:p>
            <a:pPr indent="0" lvl="0" marL="0" rtl="0" algn="ctr">
              <a:lnSpc>
                <a:spcPct val="100000"/>
              </a:lnSpc>
              <a:spcBef>
                <a:spcPts val="0"/>
              </a:spcBef>
              <a:spcAft>
                <a:spcPts val="0"/>
              </a:spcAft>
              <a:buClr>
                <a:schemeClr val="dk1"/>
              </a:buClr>
              <a:buSzPts val="1100"/>
              <a:buFont typeface="Arial"/>
              <a:buNone/>
            </a:pPr>
            <a:r>
              <a:rPr lang="en" sz="2800">
                <a:solidFill>
                  <a:srgbClr val="1155CC"/>
                </a:solidFill>
              </a:rPr>
              <a:t>What issues have you previously advocated your government (local, state, tribal, federal) and private sector?</a:t>
            </a:r>
            <a:r>
              <a:rPr lang="en" sz="3200">
                <a:solidFill>
                  <a:srgbClr val="1155CC"/>
                </a:solidFill>
              </a:rPr>
              <a:t> </a:t>
            </a:r>
            <a:endParaRPr sz="3200">
              <a:solidFill>
                <a:srgbClr val="1155CC"/>
              </a:solidFill>
            </a:endParaRPr>
          </a:p>
          <a:p>
            <a:pPr indent="0" lvl="0" marL="0" rtl="0" algn="ctr">
              <a:lnSpc>
                <a:spcPct val="100000"/>
              </a:lnSpc>
              <a:spcBef>
                <a:spcPts val="0"/>
              </a:spcBef>
              <a:spcAft>
                <a:spcPts val="0"/>
              </a:spcAft>
              <a:buClr>
                <a:schemeClr val="dk1"/>
              </a:buClr>
              <a:buSzPts val="1100"/>
              <a:buFont typeface="Arial"/>
              <a:buNone/>
            </a:pPr>
            <a:br>
              <a:rPr lang="en" sz="3200">
                <a:solidFill>
                  <a:srgbClr val="1155CC"/>
                </a:solidFill>
              </a:rPr>
            </a:br>
            <a:r>
              <a:rPr lang="en" sz="3200">
                <a:solidFill>
                  <a:srgbClr val="1155CC"/>
                </a:solidFill>
              </a:rPr>
              <a:t>What will you advocate for now? </a:t>
            </a:r>
            <a:endParaRPr sz="3200">
              <a:solidFill>
                <a:srgbClr val="1155C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400">
                <a:solidFill>
                  <a:srgbClr val="1155CC"/>
                </a:solidFill>
              </a:rPr>
              <a:t>Accessibility for this Presentation</a:t>
            </a:r>
            <a:endParaRPr sz="3900">
              <a:solidFill>
                <a:srgbClr val="1155CC"/>
              </a:solidFill>
            </a:endParaRPr>
          </a:p>
          <a:p>
            <a:pPr indent="0" lvl="0" marL="0" rtl="0" algn="l">
              <a:spcBef>
                <a:spcPts val="0"/>
              </a:spcBef>
              <a:spcAft>
                <a:spcPts val="0"/>
              </a:spcAft>
              <a:buNone/>
            </a:pPr>
            <a:r>
              <a:t/>
            </a:r>
            <a:endParaRPr/>
          </a:p>
        </p:txBody>
      </p:sp>
      <p:sp>
        <p:nvSpPr>
          <p:cNvPr id="74" name="Google Shape;74;p16"/>
          <p:cNvSpPr txBox="1"/>
          <p:nvPr>
            <p:ph idx="1" type="body"/>
          </p:nvPr>
        </p:nvSpPr>
        <p:spPr>
          <a:xfrm>
            <a:off x="311700" y="13048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500">
                <a:solidFill>
                  <a:schemeClr val="dk1"/>
                </a:solidFill>
              </a:rPr>
              <a:t>To Participate: </a:t>
            </a:r>
            <a:endParaRPr b="1" sz="2500">
              <a:solidFill>
                <a:schemeClr val="dk1"/>
              </a:solidFill>
            </a:endParaRPr>
          </a:p>
          <a:p>
            <a:pPr indent="0" lvl="0" marL="0" rtl="0" algn="l">
              <a:lnSpc>
                <a:spcPct val="100000"/>
              </a:lnSpc>
              <a:spcBef>
                <a:spcPts val="0"/>
              </a:spcBef>
              <a:spcAft>
                <a:spcPts val="0"/>
              </a:spcAft>
              <a:buNone/>
            </a:pPr>
            <a:r>
              <a:t/>
            </a:r>
            <a:endParaRPr b="1" sz="2500">
              <a:solidFill>
                <a:schemeClr val="dk1"/>
              </a:solidFill>
            </a:endParaRPr>
          </a:p>
          <a:p>
            <a:pPr indent="-361950" lvl="0" marL="457200" rtl="0" algn="l">
              <a:lnSpc>
                <a:spcPct val="100000"/>
              </a:lnSpc>
              <a:spcBef>
                <a:spcPts val="0"/>
              </a:spcBef>
              <a:spcAft>
                <a:spcPts val="0"/>
              </a:spcAft>
              <a:buClr>
                <a:schemeClr val="dk1"/>
              </a:buClr>
              <a:buSzPts val="2100"/>
              <a:buChar char="●"/>
            </a:pPr>
            <a:r>
              <a:rPr lang="en" sz="2100">
                <a:solidFill>
                  <a:schemeClr val="dk1"/>
                </a:solidFill>
              </a:rPr>
              <a:t>To ask questions on the presentation: Use the Q&amp;A feature</a:t>
            </a:r>
            <a:endParaRPr sz="2100">
              <a:solidFill>
                <a:schemeClr val="dk1"/>
              </a:solidFill>
            </a:endParaRPr>
          </a:p>
          <a:p>
            <a:pPr indent="-361950" lvl="0" marL="457200" rtl="0" algn="l">
              <a:lnSpc>
                <a:spcPct val="100000"/>
              </a:lnSpc>
              <a:spcBef>
                <a:spcPts val="1000"/>
              </a:spcBef>
              <a:spcAft>
                <a:spcPts val="0"/>
              </a:spcAft>
              <a:buClr>
                <a:schemeClr val="dk1"/>
              </a:buClr>
              <a:buSzPts val="2100"/>
              <a:buChar char="●"/>
            </a:pPr>
            <a:r>
              <a:rPr lang="en" sz="2100">
                <a:solidFill>
                  <a:schemeClr val="dk1"/>
                </a:solidFill>
              </a:rPr>
              <a:t>To respond to questions: “raise your hand” button </a:t>
            </a:r>
            <a:r>
              <a:rPr lang="en" sz="2100" u="sng">
                <a:solidFill>
                  <a:schemeClr val="dk1"/>
                </a:solidFill>
              </a:rPr>
              <a:t>OR</a:t>
            </a:r>
            <a:r>
              <a:rPr lang="en" sz="2100">
                <a:solidFill>
                  <a:schemeClr val="dk1"/>
                </a:solidFill>
              </a:rPr>
              <a:t> type in chat</a:t>
            </a:r>
            <a:endParaRPr sz="2100">
              <a:solidFill>
                <a:schemeClr val="dk1"/>
              </a:solidFill>
            </a:endParaRPr>
          </a:p>
          <a:p>
            <a:pPr indent="-361950" lvl="0" marL="457200" rtl="0" algn="l">
              <a:lnSpc>
                <a:spcPct val="100000"/>
              </a:lnSpc>
              <a:spcBef>
                <a:spcPts val="1000"/>
              </a:spcBef>
              <a:spcAft>
                <a:spcPts val="0"/>
              </a:spcAft>
              <a:buClr>
                <a:schemeClr val="dk1"/>
              </a:buClr>
              <a:buSzPts val="2100"/>
              <a:buChar char="●"/>
            </a:pPr>
            <a:r>
              <a:rPr lang="en" sz="2000">
                <a:solidFill>
                  <a:schemeClr val="dk1"/>
                </a:solidFill>
              </a:rPr>
              <a:t>To ask other questions, or alert us to an issue, type in chat/raise hand</a:t>
            </a:r>
            <a:endParaRPr sz="2000">
              <a:solidFill>
                <a:schemeClr val="dk1"/>
              </a:solidFill>
            </a:endParaRPr>
          </a:p>
          <a:p>
            <a:pPr indent="-361950" lvl="1" marL="914400" rtl="0" algn="l">
              <a:lnSpc>
                <a:spcPct val="100000"/>
              </a:lnSpc>
              <a:spcBef>
                <a:spcPts val="1000"/>
              </a:spcBef>
              <a:spcAft>
                <a:spcPts val="1000"/>
              </a:spcAft>
              <a:buClr>
                <a:schemeClr val="dk1"/>
              </a:buClr>
              <a:buSzPts val="2100"/>
              <a:buChar char="○"/>
            </a:pPr>
            <a:r>
              <a:rPr lang="en" sz="2100">
                <a:solidFill>
                  <a:schemeClr val="dk1"/>
                </a:solidFill>
              </a:rPr>
              <a:t> Ex. “slow down please” </a:t>
            </a:r>
            <a:endParaRPr b="1" sz="2500">
              <a:solidFill>
                <a:schemeClr val="dk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52"/>
          <p:cNvSpPr txBox="1"/>
          <p:nvPr>
            <p:ph type="title"/>
          </p:nvPr>
        </p:nvSpPr>
        <p:spPr>
          <a:xfrm>
            <a:off x="30450" y="354575"/>
            <a:ext cx="9037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400">
                <a:solidFill>
                  <a:srgbClr val="1155CC"/>
                </a:solidFill>
              </a:rPr>
              <a:t>Advocate Your </a:t>
            </a:r>
            <a:r>
              <a:rPr lang="en" sz="3400">
                <a:solidFill>
                  <a:srgbClr val="1155CC"/>
                </a:solidFill>
              </a:rPr>
              <a:t>Local &amp; </a:t>
            </a:r>
            <a:r>
              <a:rPr lang="en" sz="3400">
                <a:solidFill>
                  <a:srgbClr val="1155CC"/>
                </a:solidFill>
              </a:rPr>
              <a:t>County</a:t>
            </a:r>
            <a:r>
              <a:rPr lang="en" sz="3400">
                <a:solidFill>
                  <a:srgbClr val="1155CC"/>
                </a:solidFill>
              </a:rPr>
              <a:t> Government: </a:t>
            </a:r>
            <a:endParaRPr sz="3400">
              <a:solidFill>
                <a:srgbClr val="1155CC"/>
              </a:solidFill>
            </a:endParaRPr>
          </a:p>
        </p:txBody>
      </p:sp>
      <p:sp>
        <p:nvSpPr>
          <p:cNvPr id="285" name="Google Shape;285;p52"/>
          <p:cNvSpPr txBox="1"/>
          <p:nvPr>
            <p:ph idx="1" type="body"/>
          </p:nvPr>
        </p:nvSpPr>
        <p:spPr>
          <a:xfrm>
            <a:off x="311700" y="1253800"/>
            <a:ext cx="8520600" cy="3416400"/>
          </a:xfrm>
          <a:prstGeom prst="rect">
            <a:avLst/>
          </a:prstGeom>
        </p:spPr>
        <p:txBody>
          <a:bodyPr anchorCtr="0" anchor="t" bIns="91425" lIns="91425" spcFirstLastPara="1" rIns="91425" wrap="square" tIns="91425">
            <a:noAutofit/>
          </a:bodyPr>
          <a:lstStyle/>
          <a:p>
            <a:pPr indent="-438150" lvl="0" marL="457200" rtl="0" algn="l">
              <a:lnSpc>
                <a:spcPct val="100000"/>
              </a:lnSpc>
              <a:spcBef>
                <a:spcPts val="0"/>
              </a:spcBef>
              <a:spcAft>
                <a:spcPts val="0"/>
              </a:spcAft>
              <a:buClr>
                <a:srgbClr val="000000"/>
              </a:buClr>
              <a:buSzPts val="3300"/>
              <a:buChar char="●"/>
            </a:pPr>
            <a:r>
              <a:rPr lang="en" sz="2600">
                <a:solidFill>
                  <a:srgbClr val="000000"/>
                </a:solidFill>
              </a:rPr>
              <a:t>Disability Representation </a:t>
            </a:r>
            <a:endParaRPr sz="2600">
              <a:solidFill>
                <a:srgbClr val="000000"/>
              </a:solidFill>
            </a:endParaRPr>
          </a:p>
          <a:p>
            <a:pPr indent="-438150" lvl="0" marL="457200" rtl="0" algn="l">
              <a:lnSpc>
                <a:spcPct val="100000"/>
              </a:lnSpc>
              <a:spcBef>
                <a:spcPts val="1600"/>
              </a:spcBef>
              <a:spcAft>
                <a:spcPts val="0"/>
              </a:spcAft>
              <a:buClr>
                <a:srgbClr val="000000"/>
              </a:buClr>
              <a:buSzPts val="3300"/>
              <a:buChar char="●"/>
            </a:pPr>
            <a:r>
              <a:rPr lang="en" sz="2600">
                <a:solidFill>
                  <a:srgbClr val="000000"/>
                </a:solidFill>
              </a:rPr>
              <a:t>PPE &amp; Instructions on where and how to obtain it</a:t>
            </a:r>
            <a:endParaRPr sz="2600">
              <a:solidFill>
                <a:srgbClr val="000000"/>
              </a:solidFill>
            </a:endParaRPr>
          </a:p>
          <a:p>
            <a:pPr indent="-438150" lvl="0" marL="457200" rtl="0" algn="l">
              <a:lnSpc>
                <a:spcPct val="100000"/>
              </a:lnSpc>
              <a:spcBef>
                <a:spcPts val="1600"/>
              </a:spcBef>
              <a:spcAft>
                <a:spcPts val="0"/>
              </a:spcAft>
              <a:buClr>
                <a:srgbClr val="000000"/>
              </a:buClr>
              <a:buSzPts val="3300"/>
              <a:buChar char="●"/>
            </a:pPr>
            <a:r>
              <a:rPr lang="en" sz="2600">
                <a:solidFill>
                  <a:srgbClr val="000000"/>
                </a:solidFill>
              </a:rPr>
              <a:t>Information about testing for people who don’t drive or have cars</a:t>
            </a:r>
            <a:endParaRPr sz="2600">
              <a:solidFill>
                <a:srgbClr val="000000"/>
              </a:solidFill>
            </a:endParaRPr>
          </a:p>
          <a:p>
            <a:pPr indent="-438150" lvl="0" marL="457200" rtl="0" algn="l">
              <a:lnSpc>
                <a:spcPct val="100000"/>
              </a:lnSpc>
              <a:spcBef>
                <a:spcPts val="1600"/>
              </a:spcBef>
              <a:spcAft>
                <a:spcPts val="0"/>
              </a:spcAft>
              <a:buClr>
                <a:srgbClr val="000000"/>
              </a:buClr>
              <a:buSzPts val="3300"/>
              <a:buChar char="●"/>
            </a:pPr>
            <a:r>
              <a:rPr lang="en" sz="2600">
                <a:solidFill>
                  <a:srgbClr val="000000"/>
                </a:solidFill>
              </a:rPr>
              <a:t>Civil rights not delegated to charity</a:t>
            </a:r>
            <a:endParaRPr sz="2600">
              <a:solidFill>
                <a:srgbClr val="000000"/>
              </a:solidFill>
            </a:endParaRPr>
          </a:p>
          <a:p>
            <a:pPr indent="0" lvl="0" marL="0" rtl="0" algn="l">
              <a:spcBef>
                <a:spcPts val="0"/>
              </a:spcBef>
              <a:spcAft>
                <a:spcPts val="1600"/>
              </a:spcAft>
              <a:buNone/>
            </a:pPr>
            <a:r>
              <a:t/>
            </a:r>
            <a:endParaRPr sz="16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0" st="0"/>
                                            </p:txEl>
                                          </p:spTgt>
                                        </p:tgtEl>
                                        <p:attrNameLst>
                                          <p:attrName>style.visibility</p:attrName>
                                        </p:attrNameLst>
                                      </p:cBhvr>
                                      <p:to>
                                        <p:strVal val="visible"/>
                                      </p:to>
                                    </p:set>
                                    <p:animEffect filter="fade" transition="in">
                                      <p:cBhvr>
                                        <p:cTn dur="1000"/>
                                        <p:tgtEl>
                                          <p:spTgt spid="2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1" st="1"/>
                                            </p:txEl>
                                          </p:spTgt>
                                        </p:tgtEl>
                                        <p:attrNameLst>
                                          <p:attrName>style.visibility</p:attrName>
                                        </p:attrNameLst>
                                      </p:cBhvr>
                                      <p:to>
                                        <p:strVal val="visible"/>
                                      </p:to>
                                    </p:set>
                                    <p:animEffect filter="fade" transition="in">
                                      <p:cBhvr>
                                        <p:cTn dur="1000"/>
                                        <p:tgtEl>
                                          <p:spTgt spid="2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2" st="2"/>
                                            </p:txEl>
                                          </p:spTgt>
                                        </p:tgtEl>
                                        <p:attrNameLst>
                                          <p:attrName>style.visibility</p:attrName>
                                        </p:attrNameLst>
                                      </p:cBhvr>
                                      <p:to>
                                        <p:strVal val="visible"/>
                                      </p:to>
                                    </p:set>
                                    <p:animEffect filter="fade" transition="in">
                                      <p:cBhvr>
                                        <p:cTn dur="1000"/>
                                        <p:tgtEl>
                                          <p:spTgt spid="2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3" st="3"/>
                                            </p:txEl>
                                          </p:spTgt>
                                        </p:tgtEl>
                                        <p:attrNameLst>
                                          <p:attrName>style.visibility</p:attrName>
                                        </p:attrNameLst>
                                      </p:cBhvr>
                                      <p:to>
                                        <p:strVal val="visible"/>
                                      </p:to>
                                    </p:set>
                                    <p:animEffect filter="fade" transition="in">
                                      <p:cBhvr>
                                        <p:cTn dur="1000"/>
                                        <p:tgtEl>
                                          <p:spTgt spid="28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5">
                                            <p:txEl>
                                              <p:pRg end="4" st="4"/>
                                            </p:txEl>
                                          </p:spTgt>
                                        </p:tgtEl>
                                        <p:attrNameLst>
                                          <p:attrName>style.visibility</p:attrName>
                                        </p:attrNameLst>
                                      </p:cBhvr>
                                      <p:to>
                                        <p:strVal val="visible"/>
                                      </p:to>
                                    </p:set>
                                    <p:animEffect filter="fade" transition="in">
                                      <p:cBhvr>
                                        <p:cTn dur="1000"/>
                                        <p:tgtEl>
                                          <p:spTgt spid="28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53"/>
          <p:cNvSpPr txBox="1"/>
          <p:nvPr>
            <p:ph type="title"/>
          </p:nvPr>
        </p:nvSpPr>
        <p:spPr>
          <a:xfrm>
            <a:off x="311700" y="24155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solidFill>
                  <a:srgbClr val="1155CC"/>
                </a:solidFill>
              </a:rPr>
              <a:t>Advocate In Your State:</a:t>
            </a:r>
            <a:endParaRPr sz="4800">
              <a:solidFill>
                <a:srgbClr val="1155CC"/>
              </a:solidFill>
            </a:endParaRPr>
          </a:p>
        </p:txBody>
      </p:sp>
      <p:sp>
        <p:nvSpPr>
          <p:cNvPr id="291" name="Google Shape;291;p53"/>
          <p:cNvSpPr txBox="1"/>
          <p:nvPr>
            <p:ph idx="1" type="body"/>
          </p:nvPr>
        </p:nvSpPr>
        <p:spPr>
          <a:xfrm>
            <a:off x="311700" y="1378575"/>
            <a:ext cx="8520600" cy="3416400"/>
          </a:xfrm>
          <a:prstGeom prst="rect">
            <a:avLst/>
          </a:prstGeom>
        </p:spPr>
        <p:txBody>
          <a:bodyPr anchorCtr="0" anchor="t" bIns="91425" lIns="91425" spcFirstLastPara="1" rIns="91425" wrap="square" tIns="91425">
            <a:noAutofit/>
          </a:bodyPr>
          <a:lstStyle/>
          <a:p>
            <a:pPr indent="-400050" lvl="0" marL="457200" rtl="0" algn="l">
              <a:lnSpc>
                <a:spcPct val="100000"/>
              </a:lnSpc>
              <a:spcBef>
                <a:spcPts val="0"/>
              </a:spcBef>
              <a:spcAft>
                <a:spcPts val="0"/>
              </a:spcAft>
              <a:buClr>
                <a:schemeClr val="dk1"/>
              </a:buClr>
              <a:buSzPts val="2700"/>
              <a:buChar char="●"/>
            </a:pPr>
            <a:r>
              <a:rPr lang="en" sz="2700">
                <a:solidFill>
                  <a:schemeClr val="dk1"/>
                </a:solidFill>
              </a:rPr>
              <a:t>Disability Representation </a:t>
            </a:r>
            <a:endParaRPr sz="2700">
              <a:solidFill>
                <a:schemeClr val="dk1"/>
              </a:solidFill>
            </a:endParaRPr>
          </a:p>
          <a:p>
            <a:pPr indent="-400050" lvl="0" marL="457200" rtl="0" algn="l">
              <a:lnSpc>
                <a:spcPct val="100000"/>
              </a:lnSpc>
              <a:spcBef>
                <a:spcPts val="1000"/>
              </a:spcBef>
              <a:spcAft>
                <a:spcPts val="0"/>
              </a:spcAft>
              <a:buClr>
                <a:schemeClr val="dk1"/>
              </a:buClr>
              <a:buSzPts val="2700"/>
              <a:buChar char="●"/>
            </a:pPr>
            <a:r>
              <a:rPr lang="en" sz="2700">
                <a:solidFill>
                  <a:schemeClr val="dk1"/>
                </a:solidFill>
              </a:rPr>
              <a:t>Access and functional needs coordinator at state emergency management</a:t>
            </a:r>
            <a:endParaRPr sz="2700">
              <a:solidFill>
                <a:schemeClr val="dk1"/>
              </a:solidFill>
            </a:endParaRPr>
          </a:p>
          <a:p>
            <a:pPr indent="-400050" lvl="0" marL="457200" rtl="0" algn="l">
              <a:lnSpc>
                <a:spcPct val="100000"/>
              </a:lnSpc>
              <a:spcBef>
                <a:spcPts val="1000"/>
              </a:spcBef>
              <a:spcAft>
                <a:spcPts val="0"/>
              </a:spcAft>
              <a:buClr>
                <a:schemeClr val="dk1"/>
              </a:buClr>
              <a:buSzPts val="2700"/>
              <a:buChar char="●"/>
            </a:pPr>
            <a:r>
              <a:rPr lang="en" sz="2700">
                <a:solidFill>
                  <a:schemeClr val="dk1"/>
                </a:solidFill>
              </a:rPr>
              <a:t>Civil rights protection on state level</a:t>
            </a:r>
            <a:endParaRPr sz="2700">
              <a:solidFill>
                <a:schemeClr val="dk1"/>
              </a:solidFill>
            </a:endParaRPr>
          </a:p>
          <a:p>
            <a:pPr indent="0" lvl="0" marL="0" rtl="0" algn="l">
              <a:spcBef>
                <a:spcPts val="1000"/>
              </a:spcBef>
              <a:spcAft>
                <a:spcPts val="10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1"/>
                                        </p:tgtEl>
                                        <p:attrNameLst>
                                          <p:attrName>style.visibility</p:attrName>
                                        </p:attrNameLst>
                                      </p:cBhvr>
                                      <p:to>
                                        <p:strVal val="visible"/>
                                      </p:to>
                                    </p:set>
                                    <p:animEffect filter="fade" transition="in">
                                      <p:cBhvr>
                                        <p:cTn dur="1000"/>
                                        <p:tgtEl>
                                          <p:spTgt spid="2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54"/>
          <p:cNvSpPr txBox="1"/>
          <p:nvPr>
            <p:ph type="title"/>
          </p:nvPr>
        </p:nvSpPr>
        <p:spPr>
          <a:xfrm>
            <a:off x="311700" y="202200"/>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900">
                <a:solidFill>
                  <a:srgbClr val="1155CC"/>
                </a:solidFill>
              </a:rPr>
              <a:t>Advocate in Your State: </a:t>
            </a:r>
            <a:endParaRPr sz="5300">
              <a:solidFill>
                <a:srgbClr val="1155CC"/>
              </a:solidFill>
            </a:endParaRPr>
          </a:p>
          <a:p>
            <a:pPr indent="0" lvl="0" marL="0" rtl="0" algn="l">
              <a:spcBef>
                <a:spcPts val="0"/>
              </a:spcBef>
              <a:spcAft>
                <a:spcPts val="0"/>
              </a:spcAft>
              <a:buNone/>
            </a:pPr>
            <a:r>
              <a:t/>
            </a:r>
            <a:endParaRPr/>
          </a:p>
        </p:txBody>
      </p:sp>
      <p:sp>
        <p:nvSpPr>
          <p:cNvPr id="297" name="Google Shape;297;p54"/>
          <p:cNvSpPr txBox="1"/>
          <p:nvPr>
            <p:ph idx="1" type="body"/>
          </p:nvPr>
        </p:nvSpPr>
        <p:spPr>
          <a:xfrm>
            <a:off x="311700" y="1059725"/>
            <a:ext cx="7920600" cy="3954600"/>
          </a:xfrm>
          <a:prstGeom prst="rect">
            <a:avLst/>
          </a:prstGeom>
        </p:spPr>
        <p:txBody>
          <a:bodyPr anchorCtr="0" anchor="t" bIns="91425" lIns="91425" spcFirstLastPara="1" rIns="91425" wrap="square" tIns="91425">
            <a:noAutofit/>
          </a:bodyPr>
          <a:lstStyle/>
          <a:p>
            <a:pPr indent="-400050" lvl="0" marL="457200" rtl="0" algn="l">
              <a:lnSpc>
                <a:spcPct val="100000"/>
              </a:lnSpc>
              <a:spcBef>
                <a:spcPts val="0"/>
              </a:spcBef>
              <a:spcAft>
                <a:spcPts val="0"/>
              </a:spcAft>
              <a:buClr>
                <a:schemeClr val="dk1"/>
              </a:buClr>
              <a:buSzPts val="2700"/>
              <a:buChar char="●"/>
            </a:pPr>
            <a:r>
              <a:rPr lang="en" sz="2700">
                <a:solidFill>
                  <a:schemeClr val="dk1"/>
                </a:solidFill>
              </a:rPr>
              <a:t>Voting independently at home for people who do not read print</a:t>
            </a:r>
            <a:endParaRPr sz="2700">
              <a:solidFill>
                <a:schemeClr val="dk1"/>
              </a:solidFill>
            </a:endParaRPr>
          </a:p>
          <a:p>
            <a:pPr indent="-400050" lvl="0" marL="457200" rtl="0" algn="l">
              <a:lnSpc>
                <a:spcPct val="100000"/>
              </a:lnSpc>
              <a:spcBef>
                <a:spcPts val="1000"/>
              </a:spcBef>
              <a:spcAft>
                <a:spcPts val="0"/>
              </a:spcAft>
              <a:buClr>
                <a:schemeClr val="dk1"/>
              </a:buClr>
              <a:buSzPts val="2700"/>
              <a:buChar char="●"/>
            </a:pPr>
            <a:r>
              <a:rPr lang="en" sz="2700">
                <a:solidFill>
                  <a:schemeClr val="dk1"/>
                </a:solidFill>
              </a:rPr>
              <a:t>Policies about</a:t>
            </a:r>
            <a:endParaRPr sz="2700">
              <a:solidFill>
                <a:schemeClr val="dk1"/>
              </a:solidFill>
            </a:endParaRPr>
          </a:p>
          <a:p>
            <a:pPr indent="-400050" lvl="1" marL="914400" rtl="0" algn="l">
              <a:lnSpc>
                <a:spcPct val="100000"/>
              </a:lnSpc>
              <a:spcBef>
                <a:spcPts val="1000"/>
              </a:spcBef>
              <a:spcAft>
                <a:spcPts val="0"/>
              </a:spcAft>
              <a:buClr>
                <a:schemeClr val="dk1"/>
              </a:buClr>
              <a:buSzPts val="2700"/>
              <a:buChar char="○"/>
            </a:pPr>
            <a:r>
              <a:rPr lang="en" sz="2700">
                <a:solidFill>
                  <a:schemeClr val="dk1"/>
                </a:solidFill>
              </a:rPr>
              <a:t>Making testing available without using a car</a:t>
            </a:r>
            <a:endParaRPr sz="2700">
              <a:solidFill>
                <a:schemeClr val="dk1"/>
              </a:solidFill>
            </a:endParaRPr>
          </a:p>
          <a:p>
            <a:pPr indent="-400050" lvl="1" marL="914400" rtl="0" algn="l">
              <a:lnSpc>
                <a:spcPct val="100000"/>
              </a:lnSpc>
              <a:spcBef>
                <a:spcPts val="1000"/>
              </a:spcBef>
              <a:spcAft>
                <a:spcPts val="0"/>
              </a:spcAft>
              <a:buClr>
                <a:schemeClr val="dk1"/>
              </a:buClr>
              <a:buSzPts val="2700"/>
              <a:buChar char="○"/>
            </a:pPr>
            <a:r>
              <a:rPr lang="en" sz="2700">
                <a:solidFill>
                  <a:schemeClr val="dk1"/>
                </a:solidFill>
              </a:rPr>
              <a:t>Non-congregate shelter for people experiencing homelessness</a:t>
            </a:r>
            <a:endParaRPr sz="2700">
              <a:solidFill>
                <a:schemeClr val="dk1"/>
              </a:solidFill>
            </a:endParaRPr>
          </a:p>
          <a:p>
            <a:pPr indent="-400050" lvl="1" marL="914400" rtl="0" algn="l">
              <a:lnSpc>
                <a:spcPct val="100000"/>
              </a:lnSpc>
              <a:spcBef>
                <a:spcPts val="1000"/>
              </a:spcBef>
              <a:spcAft>
                <a:spcPts val="0"/>
              </a:spcAft>
              <a:buClr>
                <a:schemeClr val="dk1"/>
              </a:buClr>
              <a:buSzPts val="2700"/>
              <a:buChar char="○"/>
            </a:pPr>
            <a:r>
              <a:rPr lang="en" sz="2700">
                <a:solidFill>
                  <a:schemeClr val="dk1"/>
                </a:solidFill>
              </a:rPr>
              <a:t>Congregate settings including nursing facilities</a:t>
            </a:r>
            <a:endParaRPr sz="2700">
              <a:solidFill>
                <a:schemeClr val="dk1"/>
              </a:solidFill>
            </a:endParaRPr>
          </a:p>
          <a:p>
            <a:pPr indent="0" lvl="0" marL="0" rtl="0" algn="l">
              <a:spcBef>
                <a:spcPts val="10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0" st="0"/>
                                            </p:txEl>
                                          </p:spTgt>
                                        </p:tgtEl>
                                        <p:attrNameLst>
                                          <p:attrName>style.visibility</p:attrName>
                                        </p:attrNameLst>
                                      </p:cBhvr>
                                      <p:to>
                                        <p:strVal val="visible"/>
                                      </p:to>
                                    </p:set>
                                    <p:animEffect filter="fade" transition="in">
                                      <p:cBhvr>
                                        <p:cTn dur="1000"/>
                                        <p:tgtEl>
                                          <p:spTgt spid="29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1" st="1"/>
                                            </p:txEl>
                                          </p:spTgt>
                                        </p:tgtEl>
                                        <p:attrNameLst>
                                          <p:attrName>style.visibility</p:attrName>
                                        </p:attrNameLst>
                                      </p:cBhvr>
                                      <p:to>
                                        <p:strVal val="visible"/>
                                      </p:to>
                                    </p:set>
                                    <p:animEffect filter="fade" transition="in">
                                      <p:cBhvr>
                                        <p:cTn dur="1000"/>
                                        <p:tgtEl>
                                          <p:spTgt spid="29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2" st="2"/>
                                            </p:txEl>
                                          </p:spTgt>
                                        </p:tgtEl>
                                        <p:attrNameLst>
                                          <p:attrName>style.visibility</p:attrName>
                                        </p:attrNameLst>
                                      </p:cBhvr>
                                      <p:to>
                                        <p:strVal val="visible"/>
                                      </p:to>
                                    </p:set>
                                    <p:animEffect filter="fade" transition="in">
                                      <p:cBhvr>
                                        <p:cTn dur="1000"/>
                                        <p:tgtEl>
                                          <p:spTgt spid="29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3" st="3"/>
                                            </p:txEl>
                                          </p:spTgt>
                                        </p:tgtEl>
                                        <p:attrNameLst>
                                          <p:attrName>style.visibility</p:attrName>
                                        </p:attrNameLst>
                                      </p:cBhvr>
                                      <p:to>
                                        <p:strVal val="visible"/>
                                      </p:to>
                                    </p:set>
                                    <p:animEffect filter="fade" transition="in">
                                      <p:cBhvr>
                                        <p:cTn dur="1000"/>
                                        <p:tgtEl>
                                          <p:spTgt spid="29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4" st="4"/>
                                            </p:txEl>
                                          </p:spTgt>
                                        </p:tgtEl>
                                        <p:attrNameLst>
                                          <p:attrName>style.visibility</p:attrName>
                                        </p:attrNameLst>
                                      </p:cBhvr>
                                      <p:to>
                                        <p:strVal val="visible"/>
                                      </p:to>
                                    </p:set>
                                    <p:animEffect filter="fade" transition="in">
                                      <p:cBhvr>
                                        <p:cTn dur="1000"/>
                                        <p:tgtEl>
                                          <p:spTgt spid="29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xEl>
                                              <p:pRg end="5" st="5"/>
                                            </p:txEl>
                                          </p:spTgt>
                                        </p:tgtEl>
                                        <p:attrNameLst>
                                          <p:attrName>style.visibility</p:attrName>
                                        </p:attrNameLst>
                                      </p:cBhvr>
                                      <p:to>
                                        <p:strVal val="visible"/>
                                      </p:to>
                                    </p:set>
                                    <p:animEffect filter="fade" transition="in">
                                      <p:cBhvr>
                                        <p:cTn dur="1000"/>
                                        <p:tgtEl>
                                          <p:spTgt spid="297">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55"/>
          <p:cNvSpPr txBox="1"/>
          <p:nvPr>
            <p:ph type="title"/>
          </p:nvPr>
        </p:nvSpPr>
        <p:spPr>
          <a:xfrm>
            <a:off x="140525" y="368825"/>
            <a:ext cx="8895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000">
                <a:solidFill>
                  <a:srgbClr val="1155CC"/>
                </a:solidFill>
              </a:rPr>
              <a:t>Advocate the </a:t>
            </a:r>
            <a:r>
              <a:rPr lang="en" sz="4000">
                <a:solidFill>
                  <a:srgbClr val="1155CC"/>
                </a:solidFill>
              </a:rPr>
              <a:t>Federal Government:</a:t>
            </a:r>
            <a:endParaRPr sz="4000">
              <a:solidFill>
                <a:srgbClr val="1155CC"/>
              </a:solidFill>
            </a:endParaRPr>
          </a:p>
          <a:p>
            <a:pPr indent="0" lvl="0" marL="0" rtl="0" algn="l">
              <a:spcBef>
                <a:spcPts val="0"/>
              </a:spcBef>
              <a:spcAft>
                <a:spcPts val="0"/>
              </a:spcAft>
              <a:buNone/>
            </a:pPr>
            <a:r>
              <a:t/>
            </a:r>
            <a:endParaRPr/>
          </a:p>
        </p:txBody>
      </p:sp>
      <p:sp>
        <p:nvSpPr>
          <p:cNvPr id="303" name="Google Shape;303;p55"/>
          <p:cNvSpPr txBox="1"/>
          <p:nvPr/>
        </p:nvSpPr>
        <p:spPr>
          <a:xfrm>
            <a:off x="140525" y="1062400"/>
            <a:ext cx="8272500" cy="3356700"/>
          </a:xfrm>
          <a:prstGeom prst="rect">
            <a:avLst/>
          </a:prstGeom>
          <a:noFill/>
          <a:ln>
            <a:noFill/>
          </a:ln>
        </p:spPr>
        <p:txBody>
          <a:bodyPr anchorCtr="0" anchor="t" bIns="91425" lIns="91425" spcFirstLastPara="1" rIns="91425" wrap="square" tIns="91425">
            <a:noAutofit/>
          </a:bodyPr>
          <a:lstStyle/>
          <a:p>
            <a:pPr indent="-400050" lvl="0" marL="457200" rtl="0" algn="l">
              <a:spcBef>
                <a:spcPts val="0"/>
              </a:spcBef>
              <a:spcAft>
                <a:spcPts val="0"/>
              </a:spcAft>
              <a:buClr>
                <a:schemeClr val="dk1"/>
              </a:buClr>
              <a:buSzPts val="2700"/>
              <a:buChar char="●"/>
            </a:pPr>
            <a:r>
              <a:rPr lang="en" sz="2700">
                <a:solidFill>
                  <a:schemeClr val="dk1"/>
                </a:solidFill>
              </a:rPr>
              <a:t>Disability </a:t>
            </a:r>
            <a:r>
              <a:rPr lang="en" sz="2700">
                <a:solidFill>
                  <a:schemeClr val="dk1"/>
                </a:solidFill>
              </a:rPr>
              <a:t>Representation</a:t>
            </a:r>
            <a:endParaRPr sz="2700">
              <a:solidFill>
                <a:schemeClr val="dk1"/>
              </a:solidFill>
            </a:endParaRPr>
          </a:p>
          <a:p>
            <a:pPr indent="-419100" lvl="0" marL="457200" rtl="0" algn="l">
              <a:spcBef>
                <a:spcPts val="1000"/>
              </a:spcBef>
              <a:spcAft>
                <a:spcPts val="0"/>
              </a:spcAft>
              <a:buClr>
                <a:schemeClr val="dk1"/>
              </a:buClr>
              <a:buSzPts val="3000"/>
              <a:buChar char="●"/>
            </a:pPr>
            <a:r>
              <a:rPr lang="en" sz="2700">
                <a:solidFill>
                  <a:schemeClr val="dk1"/>
                </a:solidFill>
              </a:rPr>
              <a:t>Equal access to disaster-related services from FEMA, HHS, HUD, and other agencies</a:t>
            </a:r>
            <a:endParaRPr sz="2700">
              <a:solidFill>
                <a:schemeClr val="dk1"/>
              </a:solidFill>
            </a:endParaRPr>
          </a:p>
          <a:p>
            <a:pPr indent="-400050" lvl="0" marL="457200" rtl="0" algn="l">
              <a:spcBef>
                <a:spcPts val="1000"/>
              </a:spcBef>
              <a:spcAft>
                <a:spcPts val="0"/>
              </a:spcAft>
              <a:buClr>
                <a:schemeClr val="dk1"/>
              </a:buClr>
              <a:buSzPts val="2700"/>
              <a:buChar char="●"/>
            </a:pPr>
            <a:r>
              <a:rPr lang="en" sz="2700">
                <a:solidFill>
                  <a:schemeClr val="dk1"/>
                </a:solidFill>
              </a:rPr>
              <a:t>Enforcement and monitoring of civil rights in disasters</a:t>
            </a:r>
            <a:endParaRPr sz="2700">
              <a:solidFill>
                <a:schemeClr val="dk1"/>
              </a:solidFill>
            </a:endParaRPr>
          </a:p>
          <a:p>
            <a:pPr indent="-400050" lvl="0" marL="457200" rtl="0" algn="l">
              <a:spcBef>
                <a:spcPts val="1000"/>
              </a:spcBef>
              <a:spcAft>
                <a:spcPts val="0"/>
              </a:spcAft>
              <a:buClr>
                <a:schemeClr val="dk1"/>
              </a:buClr>
              <a:buSzPts val="2700"/>
              <a:buChar char="●"/>
            </a:pPr>
            <a:r>
              <a:rPr lang="en" sz="2700">
                <a:solidFill>
                  <a:schemeClr val="dk1"/>
                </a:solidFill>
              </a:rPr>
              <a:t>Adequate funding</a:t>
            </a:r>
            <a:endParaRPr sz="2700">
              <a:solidFill>
                <a:schemeClr val="dk1"/>
              </a:solidFill>
            </a:endParaRPr>
          </a:p>
          <a:p>
            <a:pPr indent="-400050" lvl="0" marL="457200" rtl="0" algn="l">
              <a:spcBef>
                <a:spcPts val="1000"/>
              </a:spcBef>
              <a:spcAft>
                <a:spcPts val="1000"/>
              </a:spcAft>
              <a:buClr>
                <a:schemeClr val="dk1"/>
              </a:buClr>
              <a:buSzPts val="2700"/>
              <a:buChar char="●"/>
            </a:pPr>
            <a:r>
              <a:rPr lang="en" sz="2700">
                <a:solidFill>
                  <a:schemeClr val="dk1"/>
                </a:solidFill>
              </a:rPr>
              <a:t>Stakeholder engagement with community members</a:t>
            </a:r>
            <a:endParaRPr sz="27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xEl>
                                              <p:pRg end="0" st="0"/>
                                            </p:txEl>
                                          </p:spTgt>
                                        </p:tgtEl>
                                        <p:attrNameLst>
                                          <p:attrName>style.visibility</p:attrName>
                                        </p:attrNameLst>
                                      </p:cBhvr>
                                      <p:to>
                                        <p:strVal val="visible"/>
                                      </p:to>
                                    </p:set>
                                    <p:animEffect filter="fade" transition="in">
                                      <p:cBhvr>
                                        <p:cTn dur="1000"/>
                                        <p:tgtEl>
                                          <p:spTgt spid="30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xEl>
                                              <p:pRg end="1" st="1"/>
                                            </p:txEl>
                                          </p:spTgt>
                                        </p:tgtEl>
                                        <p:attrNameLst>
                                          <p:attrName>style.visibility</p:attrName>
                                        </p:attrNameLst>
                                      </p:cBhvr>
                                      <p:to>
                                        <p:strVal val="visible"/>
                                      </p:to>
                                    </p:set>
                                    <p:animEffect filter="fade" transition="in">
                                      <p:cBhvr>
                                        <p:cTn dur="1000"/>
                                        <p:tgtEl>
                                          <p:spTgt spid="30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xEl>
                                              <p:pRg end="2" st="2"/>
                                            </p:txEl>
                                          </p:spTgt>
                                        </p:tgtEl>
                                        <p:attrNameLst>
                                          <p:attrName>style.visibility</p:attrName>
                                        </p:attrNameLst>
                                      </p:cBhvr>
                                      <p:to>
                                        <p:strVal val="visible"/>
                                      </p:to>
                                    </p:set>
                                    <p:animEffect filter="fade" transition="in">
                                      <p:cBhvr>
                                        <p:cTn dur="1000"/>
                                        <p:tgtEl>
                                          <p:spTgt spid="30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xEl>
                                              <p:pRg end="3" st="3"/>
                                            </p:txEl>
                                          </p:spTgt>
                                        </p:tgtEl>
                                        <p:attrNameLst>
                                          <p:attrName>style.visibility</p:attrName>
                                        </p:attrNameLst>
                                      </p:cBhvr>
                                      <p:to>
                                        <p:strVal val="visible"/>
                                      </p:to>
                                    </p:set>
                                    <p:animEffect filter="fade" transition="in">
                                      <p:cBhvr>
                                        <p:cTn dur="1000"/>
                                        <p:tgtEl>
                                          <p:spTgt spid="30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3">
                                            <p:txEl>
                                              <p:pRg end="4" st="4"/>
                                            </p:txEl>
                                          </p:spTgt>
                                        </p:tgtEl>
                                        <p:attrNameLst>
                                          <p:attrName>style.visibility</p:attrName>
                                        </p:attrNameLst>
                                      </p:cBhvr>
                                      <p:to>
                                        <p:strVal val="visible"/>
                                      </p:to>
                                    </p:set>
                                    <p:animEffect filter="fade" transition="in">
                                      <p:cBhvr>
                                        <p:cTn dur="1000"/>
                                        <p:tgtEl>
                                          <p:spTgt spid="30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5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300">
                <a:solidFill>
                  <a:srgbClr val="1155CC"/>
                </a:solidFill>
              </a:rPr>
              <a:t>Advocate the Private Sector: </a:t>
            </a:r>
            <a:endParaRPr sz="4300">
              <a:solidFill>
                <a:srgbClr val="1155CC"/>
              </a:solidFill>
            </a:endParaRPr>
          </a:p>
        </p:txBody>
      </p:sp>
      <p:sp>
        <p:nvSpPr>
          <p:cNvPr id="309" name="Google Shape;309;p56"/>
          <p:cNvSpPr txBox="1"/>
          <p:nvPr>
            <p:ph idx="1" type="body"/>
          </p:nvPr>
        </p:nvSpPr>
        <p:spPr>
          <a:xfrm>
            <a:off x="311700" y="1658275"/>
            <a:ext cx="8520600" cy="2910600"/>
          </a:xfrm>
          <a:prstGeom prst="rect">
            <a:avLst/>
          </a:prstGeom>
        </p:spPr>
        <p:txBody>
          <a:bodyPr anchorCtr="0" anchor="t" bIns="91425" lIns="91425" spcFirstLastPara="1" rIns="91425" wrap="square" tIns="91425">
            <a:noAutofit/>
          </a:bodyPr>
          <a:lstStyle/>
          <a:p>
            <a:pPr indent="-400050" lvl="0" marL="457200" rtl="0" algn="l">
              <a:lnSpc>
                <a:spcPct val="100000"/>
              </a:lnSpc>
              <a:spcBef>
                <a:spcPts val="0"/>
              </a:spcBef>
              <a:spcAft>
                <a:spcPts val="0"/>
              </a:spcAft>
              <a:buClr>
                <a:srgbClr val="000000"/>
              </a:buClr>
              <a:buSzPts val="2700"/>
              <a:buChar char="●"/>
            </a:pPr>
            <a:r>
              <a:rPr lang="en" sz="2700">
                <a:solidFill>
                  <a:srgbClr val="000000"/>
                </a:solidFill>
              </a:rPr>
              <a:t>Reasonable modifications of policies</a:t>
            </a:r>
            <a:endParaRPr sz="2700">
              <a:solidFill>
                <a:srgbClr val="000000"/>
              </a:solidFill>
            </a:endParaRPr>
          </a:p>
          <a:p>
            <a:pPr indent="-400050" lvl="1" marL="914400" rtl="0" algn="l">
              <a:lnSpc>
                <a:spcPct val="100000"/>
              </a:lnSpc>
              <a:spcBef>
                <a:spcPts val="0"/>
              </a:spcBef>
              <a:spcAft>
                <a:spcPts val="0"/>
              </a:spcAft>
              <a:buClr>
                <a:srgbClr val="000000"/>
              </a:buClr>
              <a:buSzPts val="2700"/>
              <a:buChar char="○"/>
            </a:pPr>
            <a:r>
              <a:rPr lang="en" sz="2700">
                <a:solidFill>
                  <a:srgbClr val="000000"/>
                </a:solidFill>
              </a:rPr>
              <a:t>Curbside service when people can't wear masks</a:t>
            </a:r>
            <a:endParaRPr sz="2700">
              <a:solidFill>
                <a:srgbClr val="000000"/>
              </a:solidFill>
            </a:endParaRPr>
          </a:p>
          <a:p>
            <a:pPr indent="-400050" lvl="0" marL="457200" rtl="0" algn="l">
              <a:lnSpc>
                <a:spcPct val="100000"/>
              </a:lnSpc>
              <a:spcBef>
                <a:spcPts val="1000"/>
              </a:spcBef>
              <a:spcAft>
                <a:spcPts val="0"/>
              </a:spcAft>
              <a:buClr>
                <a:srgbClr val="000000"/>
              </a:buClr>
              <a:buSzPts val="2700"/>
              <a:buChar char="●"/>
            </a:pPr>
            <a:r>
              <a:rPr lang="en" sz="2700">
                <a:solidFill>
                  <a:srgbClr val="000000"/>
                </a:solidFill>
              </a:rPr>
              <a:t>Compliance with all of the other ADA requirements- admitting services animals etc.</a:t>
            </a:r>
            <a:endParaRPr sz="2700">
              <a:solidFill>
                <a:srgbClr val="000000"/>
              </a:solidFill>
            </a:endParaRPr>
          </a:p>
          <a:p>
            <a:pPr indent="-400050" lvl="0" marL="457200" rtl="0" algn="l">
              <a:lnSpc>
                <a:spcPct val="100000"/>
              </a:lnSpc>
              <a:spcBef>
                <a:spcPts val="1000"/>
              </a:spcBef>
              <a:spcAft>
                <a:spcPts val="1000"/>
              </a:spcAft>
              <a:buClr>
                <a:srgbClr val="000000"/>
              </a:buClr>
              <a:buSzPts val="2700"/>
              <a:buChar char="●"/>
            </a:pPr>
            <a:r>
              <a:rPr lang="en" sz="2700">
                <a:solidFill>
                  <a:srgbClr val="000000"/>
                </a:solidFill>
              </a:rPr>
              <a:t>Funding</a:t>
            </a:r>
            <a:endParaRPr sz="2700">
              <a:solidFill>
                <a:srgbClr val="00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xEl>
                                              <p:pRg end="0" st="0"/>
                                            </p:txEl>
                                          </p:spTgt>
                                        </p:tgtEl>
                                        <p:attrNameLst>
                                          <p:attrName>style.visibility</p:attrName>
                                        </p:attrNameLst>
                                      </p:cBhvr>
                                      <p:to>
                                        <p:strVal val="visible"/>
                                      </p:to>
                                    </p:set>
                                    <p:animEffect filter="fade" transition="in">
                                      <p:cBhvr>
                                        <p:cTn dur="1000"/>
                                        <p:tgtEl>
                                          <p:spTgt spid="30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xEl>
                                              <p:pRg end="1" st="1"/>
                                            </p:txEl>
                                          </p:spTgt>
                                        </p:tgtEl>
                                        <p:attrNameLst>
                                          <p:attrName>style.visibility</p:attrName>
                                        </p:attrNameLst>
                                      </p:cBhvr>
                                      <p:to>
                                        <p:strVal val="visible"/>
                                      </p:to>
                                    </p:set>
                                    <p:animEffect filter="fade" transition="in">
                                      <p:cBhvr>
                                        <p:cTn dur="1000"/>
                                        <p:tgtEl>
                                          <p:spTgt spid="30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xEl>
                                              <p:pRg end="2" st="2"/>
                                            </p:txEl>
                                          </p:spTgt>
                                        </p:tgtEl>
                                        <p:attrNameLst>
                                          <p:attrName>style.visibility</p:attrName>
                                        </p:attrNameLst>
                                      </p:cBhvr>
                                      <p:to>
                                        <p:strVal val="visible"/>
                                      </p:to>
                                    </p:set>
                                    <p:animEffect filter="fade" transition="in">
                                      <p:cBhvr>
                                        <p:cTn dur="1000"/>
                                        <p:tgtEl>
                                          <p:spTgt spid="30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xEl>
                                              <p:pRg end="3" st="3"/>
                                            </p:txEl>
                                          </p:spTgt>
                                        </p:tgtEl>
                                        <p:attrNameLst>
                                          <p:attrName>style.visibility</p:attrName>
                                        </p:attrNameLst>
                                      </p:cBhvr>
                                      <p:to>
                                        <p:strVal val="visible"/>
                                      </p:to>
                                    </p:set>
                                    <p:animEffect filter="fade" transition="in">
                                      <p:cBhvr>
                                        <p:cTn dur="1000"/>
                                        <p:tgtEl>
                                          <p:spTgt spid="309">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57"/>
          <p:cNvSpPr txBox="1"/>
          <p:nvPr>
            <p:ph type="title"/>
          </p:nvPr>
        </p:nvSpPr>
        <p:spPr>
          <a:xfrm>
            <a:off x="311700" y="1812850"/>
            <a:ext cx="8520600" cy="924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800">
                <a:solidFill>
                  <a:srgbClr val="1155CC"/>
                </a:solidFill>
              </a:rPr>
              <a:t>The </a:t>
            </a:r>
            <a:r>
              <a:rPr lang="en" sz="3800">
                <a:solidFill>
                  <a:srgbClr val="1155CC"/>
                </a:solidFill>
              </a:rPr>
              <a:t>govern</a:t>
            </a:r>
            <a:r>
              <a:rPr lang="en" sz="3800">
                <a:solidFill>
                  <a:srgbClr val="1155CC"/>
                </a:solidFill>
              </a:rPr>
              <a:t>ment</a:t>
            </a:r>
            <a:r>
              <a:rPr lang="en" sz="3800">
                <a:solidFill>
                  <a:srgbClr val="1155CC"/>
                </a:solidFill>
              </a:rPr>
              <a:t> </a:t>
            </a:r>
            <a:r>
              <a:rPr lang="en" sz="3800">
                <a:solidFill>
                  <a:srgbClr val="1155CC"/>
                </a:solidFill>
              </a:rPr>
              <a:t>systems</a:t>
            </a:r>
            <a:r>
              <a:rPr lang="en" sz="3800">
                <a:solidFill>
                  <a:srgbClr val="1155CC"/>
                </a:solidFill>
              </a:rPr>
              <a:t> don’t plan,</a:t>
            </a:r>
            <a:endParaRPr sz="3800">
              <a:solidFill>
                <a:srgbClr val="1155CC"/>
              </a:solidFill>
            </a:endParaRPr>
          </a:p>
          <a:p>
            <a:pPr indent="0" lvl="0" marL="0" rtl="0" algn="ctr">
              <a:spcBef>
                <a:spcPts val="0"/>
              </a:spcBef>
              <a:spcAft>
                <a:spcPts val="0"/>
              </a:spcAft>
              <a:buNone/>
            </a:pPr>
            <a:r>
              <a:rPr lang="en" sz="3800">
                <a:solidFill>
                  <a:srgbClr val="1155CC"/>
                </a:solidFill>
              </a:rPr>
              <a:t>but disability adv</a:t>
            </a:r>
            <a:r>
              <a:rPr lang="en" sz="3800">
                <a:solidFill>
                  <a:srgbClr val="1155CC"/>
                </a:solidFill>
              </a:rPr>
              <a:t>ocates </a:t>
            </a:r>
            <a:r>
              <a:rPr lang="en" sz="3800">
                <a:solidFill>
                  <a:srgbClr val="1155CC"/>
                </a:solidFill>
              </a:rPr>
              <a:t>should!</a:t>
            </a:r>
            <a:endParaRPr sz="3800">
              <a:solidFill>
                <a:srgbClr val="1155CC"/>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58"/>
          <p:cNvSpPr txBox="1"/>
          <p:nvPr/>
        </p:nvSpPr>
        <p:spPr>
          <a:xfrm>
            <a:off x="339125" y="1687800"/>
            <a:ext cx="8613900" cy="853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900">
                <a:solidFill>
                  <a:srgbClr val="1155CC"/>
                </a:solidFill>
              </a:rPr>
              <a:t>How can your </a:t>
            </a:r>
            <a:r>
              <a:rPr lang="en" sz="3900">
                <a:solidFill>
                  <a:srgbClr val="1155CC"/>
                </a:solidFill>
              </a:rPr>
              <a:t>CIL begin </a:t>
            </a:r>
            <a:r>
              <a:rPr lang="en" sz="3900">
                <a:solidFill>
                  <a:srgbClr val="1155CC"/>
                </a:solidFill>
              </a:rPr>
              <a:t>to or continue </a:t>
            </a:r>
            <a:r>
              <a:rPr lang="en" sz="3900">
                <a:solidFill>
                  <a:srgbClr val="1155CC"/>
                </a:solidFill>
              </a:rPr>
              <a:t>planning </a:t>
            </a:r>
            <a:r>
              <a:rPr lang="en" sz="3900">
                <a:solidFill>
                  <a:srgbClr val="1155CC"/>
                </a:solidFill>
              </a:rPr>
              <a:t>for </a:t>
            </a:r>
            <a:r>
              <a:rPr lang="en" sz="3900">
                <a:solidFill>
                  <a:srgbClr val="1155CC"/>
                </a:solidFill>
              </a:rPr>
              <a:t>disasters?</a:t>
            </a:r>
            <a:endParaRPr sz="3900">
              <a:solidFill>
                <a:srgbClr val="1155CC"/>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59"/>
          <p:cNvSpPr txBox="1"/>
          <p:nvPr>
            <p:ph type="title"/>
          </p:nvPr>
        </p:nvSpPr>
        <p:spPr>
          <a:xfrm>
            <a:off x="311700" y="3726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200">
                <a:solidFill>
                  <a:srgbClr val="1155CC"/>
                </a:solidFill>
              </a:rPr>
              <a:t>Roles of CILs Giv</a:t>
            </a:r>
            <a:r>
              <a:rPr lang="en" sz="4200">
                <a:solidFill>
                  <a:srgbClr val="1155CC"/>
                </a:solidFill>
              </a:rPr>
              <a:t>en The Realities</a:t>
            </a:r>
            <a:endParaRPr sz="4200">
              <a:solidFill>
                <a:srgbClr val="1155CC"/>
              </a:solidFill>
            </a:endParaRPr>
          </a:p>
        </p:txBody>
      </p:sp>
      <p:sp>
        <p:nvSpPr>
          <p:cNvPr id="325" name="Google Shape;325;p5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300">
                <a:solidFill>
                  <a:srgbClr val="000000"/>
                </a:solidFill>
              </a:rPr>
              <a:t>Convene</a:t>
            </a:r>
            <a:endParaRPr b="1" sz="2300">
              <a:solidFill>
                <a:srgbClr val="000000"/>
              </a:solidFill>
            </a:endParaRPr>
          </a:p>
          <a:p>
            <a:pPr indent="-374650" lvl="0" marL="457200" rtl="0" algn="l">
              <a:spcBef>
                <a:spcPts val="1600"/>
              </a:spcBef>
              <a:spcAft>
                <a:spcPts val="0"/>
              </a:spcAft>
              <a:buClr>
                <a:srgbClr val="000000"/>
              </a:buClr>
              <a:buSzPts val="2300"/>
              <a:buChar char="●"/>
            </a:pPr>
            <a:r>
              <a:rPr lang="en" sz="2300">
                <a:solidFill>
                  <a:srgbClr val="000000"/>
                </a:solidFill>
              </a:rPr>
              <a:t>Bring emergency management, public health and the </a:t>
            </a:r>
            <a:r>
              <a:rPr lang="en" sz="2300">
                <a:solidFill>
                  <a:srgbClr val="000000"/>
                </a:solidFill>
              </a:rPr>
              <a:t>disability</a:t>
            </a:r>
            <a:r>
              <a:rPr lang="en" sz="2300">
                <a:solidFill>
                  <a:srgbClr val="000000"/>
                </a:solidFill>
              </a:rPr>
              <a:t> community </a:t>
            </a:r>
            <a:r>
              <a:rPr lang="en" sz="2300">
                <a:solidFill>
                  <a:srgbClr val="000000"/>
                </a:solidFill>
              </a:rPr>
              <a:t>together</a:t>
            </a:r>
            <a:r>
              <a:rPr lang="en" sz="2300">
                <a:solidFill>
                  <a:srgbClr val="000000"/>
                </a:solidFill>
              </a:rPr>
              <a:t> at the </a:t>
            </a:r>
            <a:r>
              <a:rPr lang="en" sz="2300">
                <a:solidFill>
                  <a:srgbClr val="000000"/>
                </a:solidFill>
              </a:rPr>
              <a:t>table</a:t>
            </a:r>
            <a:r>
              <a:rPr lang="en" sz="2300">
                <a:solidFill>
                  <a:srgbClr val="000000"/>
                </a:solidFill>
              </a:rPr>
              <a:t> now</a:t>
            </a:r>
            <a:endParaRPr sz="2300">
              <a:solidFill>
                <a:srgbClr val="000000"/>
              </a:solidFill>
            </a:endParaRPr>
          </a:p>
          <a:p>
            <a:pPr indent="-374650" lvl="0" marL="457200" rtl="0" algn="l">
              <a:lnSpc>
                <a:spcPct val="100000"/>
              </a:lnSpc>
              <a:spcBef>
                <a:spcPts val="1000"/>
              </a:spcBef>
              <a:spcAft>
                <a:spcPts val="0"/>
              </a:spcAft>
              <a:buClr>
                <a:srgbClr val="000000"/>
              </a:buClr>
              <a:buSzPts val="2300"/>
              <a:buChar char="●"/>
            </a:pPr>
            <a:r>
              <a:rPr lang="en" sz="2300">
                <a:solidFill>
                  <a:srgbClr val="000000"/>
                </a:solidFill>
              </a:rPr>
              <a:t>If you don’t have a seat at the table build a new table</a:t>
            </a:r>
            <a:endParaRPr sz="2300">
              <a:solidFill>
                <a:srgbClr val="000000"/>
              </a:solidFill>
            </a:endParaRPr>
          </a:p>
          <a:p>
            <a:pPr indent="-374650" lvl="0" marL="457200" rtl="0" algn="l">
              <a:lnSpc>
                <a:spcPct val="100000"/>
              </a:lnSpc>
              <a:spcBef>
                <a:spcPts val="1000"/>
              </a:spcBef>
              <a:spcAft>
                <a:spcPts val="0"/>
              </a:spcAft>
              <a:buClr>
                <a:srgbClr val="000000"/>
              </a:buClr>
              <a:buSzPts val="2300"/>
              <a:buChar char="●"/>
            </a:pPr>
            <a:r>
              <a:rPr lang="en" sz="2300">
                <a:solidFill>
                  <a:srgbClr val="000000"/>
                </a:solidFill>
              </a:rPr>
              <a:t>Build and nurture relationships</a:t>
            </a:r>
            <a:endParaRPr sz="2300">
              <a:solidFill>
                <a:srgbClr val="000000"/>
              </a:solidFill>
            </a:endParaRPr>
          </a:p>
          <a:p>
            <a:pPr indent="0" lvl="0" marL="0" rtl="0" algn="l">
              <a:spcBef>
                <a:spcPts val="10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0" st="0"/>
                                            </p:txEl>
                                          </p:spTgt>
                                        </p:tgtEl>
                                        <p:attrNameLst>
                                          <p:attrName>style.visibility</p:attrName>
                                        </p:attrNameLst>
                                      </p:cBhvr>
                                      <p:to>
                                        <p:strVal val="visible"/>
                                      </p:to>
                                    </p:set>
                                    <p:animEffect filter="fade" transition="in">
                                      <p:cBhvr>
                                        <p:cTn dur="1000"/>
                                        <p:tgtEl>
                                          <p:spTgt spid="32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1" st="1"/>
                                            </p:txEl>
                                          </p:spTgt>
                                        </p:tgtEl>
                                        <p:attrNameLst>
                                          <p:attrName>style.visibility</p:attrName>
                                        </p:attrNameLst>
                                      </p:cBhvr>
                                      <p:to>
                                        <p:strVal val="visible"/>
                                      </p:to>
                                    </p:set>
                                    <p:animEffect filter="fade" transition="in">
                                      <p:cBhvr>
                                        <p:cTn dur="1000"/>
                                        <p:tgtEl>
                                          <p:spTgt spid="32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2" st="2"/>
                                            </p:txEl>
                                          </p:spTgt>
                                        </p:tgtEl>
                                        <p:attrNameLst>
                                          <p:attrName>style.visibility</p:attrName>
                                        </p:attrNameLst>
                                      </p:cBhvr>
                                      <p:to>
                                        <p:strVal val="visible"/>
                                      </p:to>
                                    </p:set>
                                    <p:animEffect filter="fade" transition="in">
                                      <p:cBhvr>
                                        <p:cTn dur="1000"/>
                                        <p:tgtEl>
                                          <p:spTgt spid="32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3" st="3"/>
                                            </p:txEl>
                                          </p:spTgt>
                                        </p:tgtEl>
                                        <p:attrNameLst>
                                          <p:attrName>style.visibility</p:attrName>
                                        </p:attrNameLst>
                                      </p:cBhvr>
                                      <p:to>
                                        <p:strVal val="visible"/>
                                      </p:to>
                                    </p:set>
                                    <p:animEffect filter="fade" transition="in">
                                      <p:cBhvr>
                                        <p:cTn dur="1000"/>
                                        <p:tgtEl>
                                          <p:spTgt spid="32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4" st="4"/>
                                            </p:txEl>
                                          </p:spTgt>
                                        </p:tgtEl>
                                        <p:attrNameLst>
                                          <p:attrName>style.visibility</p:attrName>
                                        </p:attrNameLst>
                                      </p:cBhvr>
                                      <p:to>
                                        <p:strVal val="visible"/>
                                      </p:to>
                                    </p:set>
                                    <p:animEffect filter="fade" transition="in">
                                      <p:cBhvr>
                                        <p:cTn dur="1000"/>
                                        <p:tgtEl>
                                          <p:spTgt spid="32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5">
                                            <p:txEl>
                                              <p:pRg end="5" st="5"/>
                                            </p:txEl>
                                          </p:spTgt>
                                        </p:tgtEl>
                                        <p:attrNameLst>
                                          <p:attrName>style.visibility</p:attrName>
                                        </p:attrNameLst>
                                      </p:cBhvr>
                                      <p:to>
                                        <p:strVal val="visible"/>
                                      </p:to>
                                    </p:set>
                                    <p:animEffect filter="fade" transition="in">
                                      <p:cBhvr>
                                        <p:cTn dur="1000"/>
                                        <p:tgtEl>
                                          <p:spTgt spid="325">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p60"/>
          <p:cNvSpPr txBox="1"/>
          <p:nvPr/>
        </p:nvSpPr>
        <p:spPr>
          <a:xfrm>
            <a:off x="917625" y="1838875"/>
            <a:ext cx="7311900" cy="85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400">
                <a:solidFill>
                  <a:srgbClr val="1155CC"/>
                </a:solidFill>
              </a:rPr>
              <a:t>How has/can your CIL be convener?</a:t>
            </a:r>
            <a:endParaRPr sz="3400">
              <a:solidFill>
                <a:srgbClr val="1155CC"/>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6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300">
                <a:solidFill>
                  <a:srgbClr val="1155CC"/>
                </a:solidFill>
              </a:rPr>
              <a:t>Getting to the Table &amp; Optimizing Outcomes:</a:t>
            </a:r>
            <a:endParaRPr sz="3300">
              <a:solidFill>
                <a:srgbClr val="1155CC"/>
              </a:solidFill>
            </a:endParaRPr>
          </a:p>
        </p:txBody>
      </p:sp>
      <p:sp>
        <p:nvSpPr>
          <p:cNvPr id="336" name="Google Shape;336;p6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00050" lvl="0" marL="457200" rtl="0" algn="l">
              <a:spcBef>
                <a:spcPts val="0"/>
              </a:spcBef>
              <a:spcAft>
                <a:spcPts val="0"/>
              </a:spcAft>
              <a:buClr>
                <a:srgbClr val="000000"/>
              </a:buClr>
              <a:buSzPts val="2700"/>
              <a:buChar char="●"/>
            </a:pPr>
            <a:r>
              <a:rPr lang="en" sz="2700">
                <a:solidFill>
                  <a:srgbClr val="000000"/>
                </a:solidFill>
              </a:rPr>
              <a:t>Use </a:t>
            </a:r>
            <a:r>
              <a:rPr lang="en" sz="2700">
                <a:solidFill>
                  <a:srgbClr val="000000"/>
                </a:solidFill>
              </a:rPr>
              <a:t>your</a:t>
            </a:r>
            <a:r>
              <a:rPr lang="en" sz="2700">
                <a:solidFill>
                  <a:srgbClr val="000000"/>
                </a:solidFill>
              </a:rPr>
              <a:t> advocacy skills</a:t>
            </a:r>
            <a:endParaRPr sz="2700">
              <a:solidFill>
                <a:srgbClr val="000000"/>
              </a:solidFill>
            </a:endParaRPr>
          </a:p>
          <a:p>
            <a:pPr indent="-400050" lvl="0" marL="457200" rtl="0" algn="l">
              <a:spcBef>
                <a:spcPts val="1000"/>
              </a:spcBef>
              <a:spcAft>
                <a:spcPts val="0"/>
              </a:spcAft>
              <a:buClr>
                <a:srgbClr val="000000"/>
              </a:buClr>
              <a:buSzPts val="2700"/>
              <a:buChar char="●"/>
            </a:pPr>
            <a:r>
              <a:rPr lang="en" sz="2700">
                <a:solidFill>
                  <a:srgbClr val="000000"/>
                </a:solidFill>
              </a:rPr>
              <a:t>Keep in mind - just because you may be at the table, doesn’t mean you aren’t on the menu </a:t>
            </a:r>
            <a:endParaRPr sz="2700">
              <a:solidFill>
                <a:srgbClr val="000000"/>
              </a:solidFill>
            </a:endParaRPr>
          </a:p>
          <a:p>
            <a:pPr indent="-400050" lvl="0" marL="457200" rtl="0" algn="l">
              <a:spcBef>
                <a:spcPts val="1000"/>
              </a:spcBef>
              <a:spcAft>
                <a:spcPts val="0"/>
              </a:spcAft>
              <a:buClr>
                <a:srgbClr val="000000"/>
              </a:buClr>
              <a:buSzPts val="2700"/>
              <a:buChar char="●"/>
            </a:pPr>
            <a:r>
              <a:rPr lang="en" sz="2700">
                <a:solidFill>
                  <a:srgbClr val="000000"/>
                </a:solidFill>
              </a:rPr>
              <a:t>Demand your space and that your voice be heard </a:t>
            </a:r>
            <a:endParaRPr sz="2700">
              <a:solidFill>
                <a:srgbClr val="000000"/>
              </a:solidFill>
            </a:endParaRPr>
          </a:p>
          <a:p>
            <a:pPr indent="-400050" lvl="0" marL="457200" rtl="0" algn="l">
              <a:spcBef>
                <a:spcPts val="1000"/>
              </a:spcBef>
              <a:spcAft>
                <a:spcPts val="0"/>
              </a:spcAft>
              <a:buClr>
                <a:srgbClr val="000000"/>
              </a:buClr>
              <a:buSzPts val="2700"/>
              <a:buChar char="●"/>
            </a:pPr>
            <a:r>
              <a:rPr lang="en" sz="2700">
                <a:solidFill>
                  <a:srgbClr val="000000"/>
                </a:solidFill>
              </a:rPr>
              <a:t>Be persistent </a:t>
            </a:r>
            <a:endParaRPr sz="2700">
              <a:solidFill>
                <a:srgbClr val="000000"/>
              </a:solidFill>
            </a:endParaRPr>
          </a:p>
          <a:p>
            <a:pPr indent="0" lvl="0" marL="0" rtl="0" algn="l">
              <a:spcBef>
                <a:spcPts val="1000"/>
              </a:spcBef>
              <a:spcAft>
                <a:spcPts val="0"/>
              </a:spcAft>
              <a:buNone/>
            </a:pPr>
            <a:r>
              <a:t/>
            </a:r>
            <a:endParaRPr>
              <a:solidFill>
                <a:srgbClr val="000000"/>
              </a:solidFill>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0" st="0"/>
                                            </p:txEl>
                                          </p:spTgt>
                                        </p:tgtEl>
                                        <p:attrNameLst>
                                          <p:attrName>style.visibility</p:attrName>
                                        </p:attrNameLst>
                                      </p:cBhvr>
                                      <p:to>
                                        <p:strVal val="visible"/>
                                      </p:to>
                                    </p:set>
                                    <p:animEffect filter="fade" transition="in">
                                      <p:cBhvr>
                                        <p:cTn dur="1000"/>
                                        <p:tgtEl>
                                          <p:spTgt spid="33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1" st="1"/>
                                            </p:txEl>
                                          </p:spTgt>
                                        </p:tgtEl>
                                        <p:attrNameLst>
                                          <p:attrName>style.visibility</p:attrName>
                                        </p:attrNameLst>
                                      </p:cBhvr>
                                      <p:to>
                                        <p:strVal val="visible"/>
                                      </p:to>
                                    </p:set>
                                    <p:animEffect filter="fade" transition="in">
                                      <p:cBhvr>
                                        <p:cTn dur="1000"/>
                                        <p:tgtEl>
                                          <p:spTgt spid="33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2" st="2"/>
                                            </p:txEl>
                                          </p:spTgt>
                                        </p:tgtEl>
                                        <p:attrNameLst>
                                          <p:attrName>style.visibility</p:attrName>
                                        </p:attrNameLst>
                                      </p:cBhvr>
                                      <p:to>
                                        <p:strVal val="visible"/>
                                      </p:to>
                                    </p:set>
                                    <p:animEffect filter="fade" transition="in">
                                      <p:cBhvr>
                                        <p:cTn dur="1000"/>
                                        <p:tgtEl>
                                          <p:spTgt spid="33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3" st="3"/>
                                            </p:txEl>
                                          </p:spTgt>
                                        </p:tgtEl>
                                        <p:attrNameLst>
                                          <p:attrName>style.visibility</p:attrName>
                                        </p:attrNameLst>
                                      </p:cBhvr>
                                      <p:to>
                                        <p:strVal val="visible"/>
                                      </p:to>
                                    </p:set>
                                    <p:animEffect filter="fade" transition="in">
                                      <p:cBhvr>
                                        <p:cTn dur="1000"/>
                                        <p:tgtEl>
                                          <p:spTgt spid="33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4" st="4"/>
                                            </p:txEl>
                                          </p:spTgt>
                                        </p:tgtEl>
                                        <p:attrNameLst>
                                          <p:attrName>style.visibility</p:attrName>
                                        </p:attrNameLst>
                                      </p:cBhvr>
                                      <p:to>
                                        <p:strVal val="visible"/>
                                      </p:to>
                                    </p:set>
                                    <p:animEffect filter="fade" transition="in">
                                      <p:cBhvr>
                                        <p:cTn dur="1000"/>
                                        <p:tgtEl>
                                          <p:spTgt spid="33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5" st="5"/>
                                            </p:txEl>
                                          </p:spTgt>
                                        </p:tgtEl>
                                        <p:attrNameLst>
                                          <p:attrName>style.visibility</p:attrName>
                                        </p:attrNameLst>
                                      </p:cBhvr>
                                      <p:to>
                                        <p:strVal val="visible"/>
                                      </p:to>
                                    </p:set>
                                    <p:animEffect filter="fade" transition="in">
                                      <p:cBhvr>
                                        <p:cTn dur="1000"/>
                                        <p:tgtEl>
                                          <p:spTgt spid="336">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6">
                                            <p:txEl>
                                              <p:pRg end="6" st="6"/>
                                            </p:txEl>
                                          </p:spTgt>
                                        </p:tgtEl>
                                        <p:attrNameLst>
                                          <p:attrName>style.visibility</p:attrName>
                                        </p:attrNameLst>
                                      </p:cBhvr>
                                      <p:to>
                                        <p:strVal val="visible"/>
                                      </p:to>
                                    </p:set>
                                    <p:animEffect filter="fade" transition="in">
                                      <p:cBhvr>
                                        <p:cTn dur="1000"/>
                                        <p:tgtEl>
                                          <p:spTgt spid="336">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400">
                <a:solidFill>
                  <a:srgbClr val="1155CC"/>
                </a:solidFill>
              </a:rPr>
              <a:t>Accessibility for this Presentation</a:t>
            </a:r>
            <a:endParaRPr sz="3900">
              <a:solidFill>
                <a:srgbClr val="1155CC"/>
              </a:solidFill>
            </a:endParaRPr>
          </a:p>
          <a:p>
            <a:pPr indent="0" lvl="0" marL="0" rtl="0" algn="l">
              <a:spcBef>
                <a:spcPts val="0"/>
              </a:spcBef>
              <a:spcAft>
                <a:spcPts val="0"/>
              </a:spcAft>
              <a:buClr>
                <a:schemeClr val="dk1"/>
              </a:buClr>
              <a:buSzPts val="1100"/>
              <a:buFont typeface="Arial"/>
              <a:buNone/>
            </a:pPr>
            <a:r>
              <a:t/>
            </a:r>
            <a:endParaRPr sz="1400"/>
          </a:p>
          <a:p>
            <a:pPr indent="0" lvl="0" marL="0" rtl="0" algn="l">
              <a:spcBef>
                <a:spcPts val="0"/>
              </a:spcBef>
              <a:spcAft>
                <a:spcPts val="0"/>
              </a:spcAft>
              <a:buNone/>
            </a:pPr>
            <a:r>
              <a:t/>
            </a:r>
            <a:endParaRPr/>
          </a:p>
        </p:txBody>
      </p:sp>
      <p:sp>
        <p:nvSpPr>
          <p:cNvPr id="80" name="Google Shape;80;p17"/>
          <p:cNvSpPr txBox="1"/>
          <p:nvPr>
            <p:ph idx="1" type="body"/>
          </p:nvPr>
        </p:nvSpPr>
        <p:spPr>
          <a:xfrm>
            <a:off x="311700" y="1381075"/>
            <a:ext cx="8520600" cy="237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300">
                <a:solidFill>
                  <a:schemeClr val="dk1"/>
                </a:solidFill>
              </a:rPr>
              <a:t>Sign Language Interpreters: </a:t>
            </a:r>
            <a:endParaRPr b="1" sz="23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sz="2000">
                <a:solidFill>
                  <a:schemeClr val="dk1"/>
                </a:solidFill>
              </a:rPr>
              <a:t>Drag the frame separating the interpreters from the slides. </a:t>
            </a:r>
            <a:endParaRPr sz="2000">
              <a:solidFill>
                <a:schemeClr val="dk1"/>
              </a:solidFill>
            </a:endParaRPr>
          </a:p>
          <a:p>
            <a:pPr indent="-355600" lvl="0" marL="457200" rtl="0" algn="l">
              <a:lnSpc>
                <a:spcPct val="100000"/>
              </a:lnSpc>
              <a:spcBef>
                <a:spcPts val="0"/>
              </a:spcBef>
              <a:spcAft>
                <a:spcPts val="0"/>
              </a:spcAft>
              <a:buSzPts val="2000"/>
              <a:buChar char="●"/>
            </a:pPr>
            <a:r>
              <a:rPr lang="en" sz="2000">
                <a:solidFill>
                  <a:schemeClr val="dk1"/>
                </a:solidFill>
              </a:rPr>
              <a:t>Drag it right or left to adjust the size of the slides and interpreters </a:t>
            </a:r>
            <a:endParaRPr sz="2000"/>
          </a:p>
          <a:p>
            <a:pPr indent="0" lvl="0" marL="0" rtl="0" algn="l">
              <a:lnSpc>
                <a:spcPct val="100000"/>
              </a:lnSpc>
              <a:spcBef>
                <a:spcPts val="0"/>
              </a:spcBef>
              <a:spcAft>
                <a:spcPts val="0"/>
              </a:spcAft>
              <a:buClr>
                <a:schemeClr val="dk1"/>
              </a:buClr>
              <a:buSzPts val="1100"/>
              <a:buFont typeface="Arial"/>
              <a:buNone/>
            </a:pPr>
            <a:r>
              <a:t/>
            </a:r>
            <a:endParaRPr b="1" sz="9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b="1" sz="1700">
              <a:solidFill>
                <a:schemeClr val="dk1"/>
              </a:solidFill>
            </a:endParaRPr>
          </a:p>
          <a:p>
            <a:pPr indent="0" lvl="0" marL="0" rtl="0" algn="l">
              <a:lnSpc>
                <a:spcPct val="100000"/>
              </a:lnSpc>
              <a:spcBef>
                <a:spcPts val="0"/>
              </a:spcBef>
              <a:spcAft>
                <a:spcPts val="0"/>
              </a:spcAft>
              <a:buClr>
                <a:schemeClr val="dk1"/>
              </a:buClr>
              <a:buSzPts val="1100"/>
              <a:buFont typeface="Arial"/>
              <a:buNone/>
            </a:pPr>
            <a:r>
              <a:rPr b="1" lang="en" sz="2300">
                <a:solidFill>
                  <a:schemeClr val="dk1"/>
                </a:solidFill>
              </a:rPr>
              <a:t>Closed Captions: </a:t>
            </a:r>
            <a:endParaRPr b="1" sz="2300">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sz="1900">
                <a:solidFill>
                  <a:schemeClr val="dk1"/>
                </a:solidFill>
              </a:rPr>
              <a:t>Click the button at the bottom of the screen that says “CC” to start captions.</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6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4000">
                <a:solidFill>
                  <a:srgbClr val="1155CC"/>
                </a:solidFill>
              </a:rPr>
              <a:t>Role of CILs Given Realities </a:t>
            </a:r>
            <a:endParaRPr sz="4000">
              <a:solidFill>
                <a:srgbClr val="1155CC"/>
              </a:solidFill>
            </a:endParaRPr>
          </a:p>
        </p:txBody>
      </p:sp>
      <p:sp>
        <p:nvSpPr>
          <p:cNvPr id="342" name="Google Shape;342;p62"/>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b="1" lang="en" sz="2900">
                <a:solidFill>
                  <a:srgbClr val="000000"/>
                </a:solidFill>
              </a:rPr>
              <a:t>Assume a local leadership role! </a:t>
            </a:r>
            <a:endParaRPr b="1" sz="2900">
              <a:solidFill>
                <a:srgbClr val="00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63"/>
          <p:cNvSpPr txBox="1"/>
          <p:nvPr/>
        </p:nvSpPr>
        <p:spPr>
          <a:xfrm>
            <a:off x="689575" y="2143675"/>
            <a:ext cx="8037300" cy="85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700">
                <a:solidFill>
                  <a:srgbClr val="1155CC"/>
                </a:solidFill>
              </a:rPr>
              <a:t>How has/can your CIL assume a leadership role?</a:t>
            </a:r>
            <a:endParaRPr sz="2700">
              <a:solidFill>
                <a:srgbClr val="1155CC"/>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1" name="Shape 351"/>
        <p:cNvGrpSpPr/>
        <p:nvPr/>
      </p:nvGrpSpPr>
      <p:grpSpPr>
        <a:xfrm>
          <a:off x="0" y="0"/>
          <a:ext cx="0" cy="0"/>
          <a:chOff x="0" y="0"/>
          <a:chExt cx="0" cy="0"/>
        </a:xfrm>
      </p:grpSpPr>
      <p:sp>
        <p:nvSpPr>
          <p:cNvPr id="352" name="Google Shape;352;p6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700">
                <a:solidFill>
                  <a:srgbClr val="1155CC"/>
                </a:solidFill>
              </a:rPr>
              <a:t>Roles of CILs Given Realities</a:t>
            </a:r>
            <a:endParaRPr sz="4700">
              <a:solidFill>
                <a:srgbClr val="1155CC"/>
              </a:solidFill>
            </a:endParaRPr>
          </a:p>
        </p:txBody>
      </p:sp>
      <p:sp>
        <p:nvSpPr>
          <p:cNvPr id="353" name="Google Shape;353;p6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100">
              <a:solidFill>
                <a:srgbClr val="000000"/>
              </a:solidFill>
            </a:endParaRPr>
          </a:p>
          <a:p>
            <a:pPr indent="0" lvl="0" marL="0" rtl="0" algn="l">
              <a:spcBef>
                <a:spcPts val="1600"/>
              </a:spcBef>
              <a:spcAft>
                <a:spcPts val="0"/>
              </a:spcAft>
              <a:buNone/>
            </a:pPr>
            <a:r>
              <a:rPr b="1" lang="en" sz="2500">
                <a:solidFill>
                  <a:srgbClr val="000000"/>
                </a:solidFill>
              </a:rPr>
              <a:t>Navigation &amp; </a:t>
            </a:r>
            <a:r>
              <a:rPr b="1" lang="en" sz="2500">
                <a:solidFill>
                  <a:srgbClr val="000000"/>
                </a:solidFill>
              </a:rPr>
              <a:t>Negotiation</a:t>
            </a:r>
            <a:r>
              <a:rPr b="1" lang="en" sz="2500">
                <a:solidFill>
                  <a:srgbClr val="000000"/>
                </a:solidFill>
              </a:rPr>
              <a:t> </a:t>
            </a:r>
            <a:endParaRPr b="1" sz="2500">
              <a:solidFill>
                <a:srgbClr val="000000"/>
              </a:solidFill>
            </a:endParaRPr>
          </a:p>
          <a:p>
            <a:pPr indent="-381000" lvl="0" marL="457200" rtl="0" algn="l">
              <a:spcBef>
                <a:spcPts val="1600"/>
              </a:spcBef>
              <a:spcAft>
                <a:spcPts val="0"/>
              </a:spcAft>
              <a:buClr>
                <a:srgbClr val="000000"/>
              </a:buClr>
              <a:buSzPts val="2400"/>
              <a:buChar char="●"/>
            </a:pPr>
            <a:r>
              <a:rPr lang="en" sz="2400">
                <a:solidFill>
                  <a:srgbClr val="000000"/>
                </a:solidFill>
              </a:rPr>
              <a:t>Government / decision making space at local, state, tribal, and federal level </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Emergency management space </a:t>
            </a:r>
            <a:endParaRPr sz="2400">
              <a:solidFill>
                <a:srgbClr val="000000"/>
              </a:solidFill>
            </a:endParaRPr>
          </a:p>
          <a:p>
            <a:pPr indent="-381000" lvl="0" marL="457200" rtl="0" algn="l">
              <a:spcBef>
                <a:spcPts val="1000"/>
              </a:spcBef>
              <a:spcAft>
                <a:spcPts val="1000"/>
              </a:spcAft>
              <a:buClr>
                <a:srgbClr val="000000"/>
              </a:buClr>
              <a:buSzPts val="2400"/>
              <a:buChar char="●"/>
            </a:pPr>
            <a:r>
              <a:rPr lang="en" sz="2400">
                <a:solidFill>
                  <a:srgbClr val="000000"/>
                </a:solidFill>
              </a:rPr>
              <a:t>Community stakeholder space</a:t>
            </a:r>
            <a:endParaRPr sz="2400">
              <a:solidFill>
                <a:srgbClr val="000000"/>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65"/>
          <p:cNvSpPr txBox="1"/>
          <p:nvPr/>
        </p:nvSpPr>
        <p:spPr>
          <a:xfrm>
            <a:off x="446725" y="2145000"/>
            <a:ext cx="8415600" cy="85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200">
                <a:solidFill>
                  <a:srgbClr val="1155CC"/>
                </a:solidFill>
              </a:rPr>
              <a:t>How can your CIL play a role in negotiations?</a:t>
            </a:r>
            <a:endParaRPr sz="3200">
              <a:solidFill>
                <a:srgbClr val="1155CC"/>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66"/>
          <p:cNvSpPr txBox="1"/>
          <p:nvPr>
            <p:ph type="title"/>
          </p:nvPr>
        </p:nvSpPr>
        <p:spPr>
          <a:xfrm>
            <a:off x="3117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600">
                <a:solidFill>
                  <a:srgbClr val="1155CC"/>
                </a:solidFill>
              </a:rPr>
              <a:t>Roles of CILs Given Realities</a:t>
            </a:r>
            <a:endParaRPr sz="4600">
              <a:solidFill>
                <a:srgbClr val="1155CC"/>
              </a:solidFill>
            </a:endParaRPr>
          </a:p>
          <a:p>
            <a:pPr indent="0" lvl="0" marL="0" rtl="0" algn="l">
              <a:spcBef>
                <a:spcPts val="0"/>
              </a:spcBef>
              <a:spcAft>
                <a:spcPts val="0"/>
              </a:spcAft>
              <a:buNone/>
            </a:pPr>
            <a:r>
              <a:t/>
            </a:r>
            <a:endParaRPr>
              <a:solidFill>
                <a:srgbClr val="1155CC"/>
              </a:solidFill>
            </a:endParaRPr>
          </a:p>
        </p:txBody>
      </p:sp>
      <p:sp>
        <p:nvSpPr>
          <p:cNvPr id="364" name="Google Shape;364;p66"/>
          <p:cNvSpPr txBox="1"/>
          <p:nvPr>
            <p:ph idx="1" type="body"/>
          </p:nvPr>
        </p:nvSpPr>
        <p:spPr>
          <a:xfrm>
            <a:off x="193850" y="1228675"/>
            <a:ext cx="8464800" cy="267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300">
                <a:solidFill>
                  <a:srgbClr val="000000"/>
                </a:solidFill>
              </a:rPr>
              <a:t>Collaboration</a:t>
            </a:r>
            <a:endParaRPr b="1" sz="23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Cross-disability &amp; singular focused disability organizations</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Disability-related providers &amp; disability-led organizations, ie. Disability Rights Washington</a:t>
            </a:r>
            <a:endParaRPr sz="2400">
              <a:solidFill>
                <a:srgbClr val="000000"/>
              </a:solidFill>
            </a:endParaRPr>
          </a:p>
          <a:p>
            <a:pPr indent="-381000" lvl="0" marL="457200" rtl="0" algn="l">
              <a:spcBef>
                <a:spcPts val="1000"/>
              </a:spcBef>
              <a:spcAft>
                <a:spcPts val="0"/>
              </a:spcAft>
              <a:buClr>
                <a:srgbClr val="000000"/>
              </a:buClr>
              <a:buSzPts val="2400"/>
              <a:buChar char="●"/>
            </a:pPr>
            <a:r>
              <a:rPr lang="en" sz="2400">
                <a:solidFill>
                  <a:srgbClr val="000000"/>
                </a:solidFill>
              </a:rPr>
              <a:t>Disability-led organizations &amp; policy/decision makers </a:t>
            </a:r>
            <a:endParaRPr sz="2400">
              <a:solidFill>
                <a:srgbClr val="000000"/>
              </a:solidFill>
            </a:endParaRPr>
          </a:p>
          <a:p>
            <a:pPr indent="0" lvl="0" marL="457200" rtl="0" algn="l">
              <a:spcBef>
                <a:spcPts val="1000"/>
              </a:spcBef>
              <a:spcAft>
                <a:spcPts val="1000"/>
              </a:spcAft>
              <a:buNone/>
            </a:pPr>
            <a:r>
              <a:t/>
            </a:r>
            <a:endParaRPr>
              <a:solidFill>
                <a:srgbClr val="000000"/>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6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600">
                <a:solidFill>
                  <a:srgbClr val="1155CC"/>
                </a:solidFill>
              </a:rPr>
              <a:t>Roles of CILs Given Realities</a:t>
            </a:r>
            <a:endParaRPr sz="4600">
              <a:solidFill>
                <a:srgbClr val="1155CC"/>
              </a:solidFill>
            </a:endParaRPr>
          </a:p>
          <a:p>
            <a:pPr indent="0" lvl="0" marL="0" rtl="0" algn="l">
              <a:spcBef>
                <a:spcPts val="0"/>
              </a:spcBef>
              <a:spcAft>
                <a:spcPts val="0"/>
              </a:spcAft>
              <a:buNone/>
            </a:pPr>
            <a:r>
              <a:t/>
            </a:r>
            <a:endParaRPr>
              <a:solidFill>
                <a:srgbClr val="1155CC"/>
              </a:solidFill>
            </a:endParaRPr>
          </a:p>
        </p:txBody>
      </p:sp>
      <p:sp>
        <p:nvSpPr>
          <p:cNvPr id="370" name="Google Shape;370;p6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100">
              <a:solidFill>
                <a:srgbClr val="000000"/>
              </a:solidFill>
            </a:endParaRPr>
          </a:p>
          <a:p>
            <a:pPr indent="0" lvl="0" marL="0" rtl="0" algn="l">
              <a:spcBef>
                <a:spcPts val="1600"/>
              </a:spcBef>
              <a:spcAft>
                <a:spcPts val="0"/>
              </a:spcAft>
              <a:buNone/>
            </a:pPr>
            <a:r>
              <a:rPr b="1" lang="en" sz="2300">
                <a:solidFill>
                  <a:srgbClr val="000000"/>
                </a:solidFill>
              </a:rPr>
              <a:t>Collaboration</a:t>
            </a:r>
            <a:endParaRPr b="1" sz="2300">
              <a:solidFill>
                <a:srgbClr val="000000"/>
              </a:solidFill>
            </a:endParaRPr>
          </a:p>
          <a:p>
            <a:pPr indent="-381000" lvl="0" marL="457200" rtl="0" algn="l">
              <a:spcBef>
                <a:spcPts val="1600"/>
              </a:spcBef>
              <a:spcAft>
                <a:spcPts val="0"/>
              </a:spcAft>
              <a:buClr>
                <a:schemeClr val="dk1"/>
              </a:buClr>
              <a:buSzPts val="2400"/>
              <a:buChar char="●"/>
            </a:pPr>
            <a:r>
              <a:rPr lang="en" sz="2400">
                <a:solidFill>
                  <a:schemeClr val="dk1"/>
                </a:solidFill>
              </a:rPr>
              <a:t>Non-disability related organizations (possible allies)</a:t>
            </a:r>
            <a:endParaRPr sz="2400">
              <a:solidFill>
                <a:schemeClr val="dk1"/>
              </a:solidFill>
            </a:endParaRPr>
          </a:p>
          <a:p>
            <a:pPr indent="-381000" lvl="0" marL="457200" rtl="0" algn="l">
              <a:spcBef>
                <a:spcPts val="1000"/>
              </a:spcBef>
              <a:spcAft>
                <a:spcPts val="0"/>
              </a:spcAft>
              <a:buClr>
                <a:schemeClr val="dk1"/>
              </a:buClr>
              <a:buSzPts val="2400"/>
              <a:buChar char="●"/>
            </a:pPr>
            <a:r>
              <a:rPr lang="en" sz="2400">
                <a:solidFill>
                  <a:schemeClr val="dk1"/>
                </a:solidFill>
              </a:rPr>
              <a:t>Multi-marginalized communities </a:t>
            </a:r>
            <a:endParaRPr sz="2400">
              <a:solidFill>
                <a:schemeClr val="dk1"/>
              </a:solidFill>
            </a:endParaRPr>
          </a:p>
          <a:p>
            <a:pPr indent="-381000" lvl="0" marL="457200" rtl="0" algn="l">
              <a:spcBef>
                <a:spcPts val="1000"/>
              </a:spcBef>
              <a:spcAft>
                <a:spcPts val="0"/>
              </a:spcAft>
              <a:buClr>
                <a:schemeClr val="dk1"/>
              </a:buClr>
              <a:buSzPts val="2400"/>
              <a:buChar char="●"/>
            </a:pPr>
            <a:r>
              <a:rPr lang="en" sz="2400">
                <a:solidFill>
                  <a:schemeClr val="dk1"/>
                </a:solidFill>
              </a:rPr>
              <a:t>Individual advocates </a:t>
            </a:r>
            <a:endParaRPr sz="2400">
              <a:solidFill>
                <a:schemeClr val="dk1"/>
              </a:solidFill>
            </a:endParaRPr>
          </a:p>
          <a:p>
            <a:pPr indent="-381000" lvl="0" marL="457200" rtl="0" algn="l">
              <a:spcBef>
                <a:spcPts val="1000"/>
              </a:spcBef>
              <a:spcAft>
                <a:spcPts val="0"/>
              </a:spcAft>
              <a:buClr>
                <a:schemeClr val="dk1"/>
              </a:buClr>
              <a:buSzPts val="2400"/>
              <a:buChar char="●"/>
            </a:pPr>
            <a:r>
              <a:rPr lang="en" sz="2400">
                <a:solidFill>
                  <a:schemeClr val="dk1"/>
                </a:solidFill>
              </a:rPr>
              <a:t>And beyond! </a:t>
            </a:r>
            <a:endParaRPr sz="2400">
              <a:solidFill>
                <a:schemeClr val="dk1"/>
              </a:solidFill>
            </a:endParaRPr>
          </a:p>
          <a:p>
            <a:pPr indent="0" lvl="0" marL="457200" rtl="0" algn="l">
              <a:spcBef>
                <a:spcPts val="1000"/>
              </a:spcBef>
              <a:spcAft>
                <a:spcPts val="0"/>
              </a:spcAft>
              <a:buNone/>
            </a:pPr>
            <a:r>
              <a:t/>
            </a:r>
            <a:endParaRPr>
              <a:solidFill>
                <a:srgbClr val="000000"/>
              </a:solidFill>
            </a:endParaRPr>
          </a:p>
          <a:p>
            <a:pPr indent="0" lvl="0" marL="457200" rtl="0" algn="l">
              <a:spcBef>
                <a:spcPts val="1000"/>
              </a:spcBef>
              <a:spcAft>
                <a:spcPts val="1000"/>
              </a:spcAft>
              <a:buNone/>
            </a:pPr>
            <a:r>
              <a:t/>
            </a:r>
            <a:endParaRPr>
              <a:solidFill>
                <a:srgbClr val="00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68"/>
          <p:cNvSpPr txBox="1"/>
          <p:nvPr/>
        </p:nvSpPr>
        <p:spPr>
          <a:xfrm>
            <a:off x="914400" y="2143663"/>
            <a:ext cx="7315200" cy="853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000">
                <a:solidFill>
                  <a:srgbClr val="1155CC"/>
                </a:solidFill>
              </a:rPr>
              <a:t>Has your CIL collaborated?</a:t>
            </a:r>
            <a:endParaRPr sz="4000">
              <a:solidFill>
                <a:srgbClr val="1155CC"/>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6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700">
                <a:solidFill>
                  <a:srgbClr val="1155CC"/>
                </a:solidFill>
              </a:rPr>
              <a:t>Roles of CILs Given Realities</a:t>
            </a:r>
            <a:endParaRPr sz="4700">
              <a:solidFill>
                <a:srgbClr val="1155CC"/>
              </a:solidFill>
            </a:endParaRPr>
          </a:p>
          <a:p>
            <a:pPr indent="0" lvl="0" marL="0" rtl="0" algn="l">
              <a:spcBef>
                <a:spcPts val="0"/>
              </a:spcBef>
              <a:spcAft>
                <a:spcPts val="0"/>
              </a:spcAft>
              <a:buNone/>
            </a:pPr>
            <a:r>
              <a:t/>
            </a:r>
            <a:endParaRPr/>
          </a:p>
        </p:txBody>
      </p:sp>
      <p:sp>
        <p:nvSpPr>
          <p:cNvPr id="381" name="Google Shape;381;p6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2400">
              <a:solidFill>
                <a:srgbClr val="000000"/>
              </a:solidFill>
            </a:endParaRPr>
          </a:p>
          <a:p>
            <a:pPr indent="0" lvl="0" marL="0" rtl="0" algn="l">
              <a:spcBef>
                <a:spcPts val="1600"/>
              </a:spcBef>
              <a:spcAft>
                <a:spcPts val="0"/>
              </a:spcAft>
              <a:buNone/>
            </a:pPr>
            <a:r>
              <a:rPr b="1" lang="en" sz="2400">
                <a:solidFill>
                  <a:srgbClr val="000000"/>
                </a:solidFill>
              </a:rPr>
              <a:t>Plan</a:t>
            </a:r>
            <a:endParaRPr b="1" sz="2400">
              <a:solidFill>
                <a:srgbClr val="000000"/>
              </a:solidFill>
            </a:endParaRPr>
          </a:p>
          <a:p>
            <a:pPr indent="-387350" lvl="0" marL="457200" rtl="0" algn="l">
              <a:spcBef>
                <a:spcPts val="1600"/>
              </a:spcBef>
              <a:spcAft>
                <a:spcPts val="0"/>
              </a:spcAft>
              <a:buClr>
                <a:srgbClr val="000000"/>
              </a:buClr>
              <a:buSzPts val="2500"/>
              <a:buChar char="●"/>
            </a:pPr>
            <a:r>
              <a:rPr lang="en" sz="2500">
                <a:solidFill>
                  <a:srgbClr val="000000"/>
                </a:solidFill>
              </a:rPr>
              <a:t>Add people </a:t>
            </a:r>
            <a:r>
              <a:rPr lang="en" sz="2500">
                <a:solidFill>
                  <a:srgbClr val="000000"/>
                </a:solidFill>
              </a:rPr>
              <a:t>with disabilities</a:t>
            </a:r>
            <a:r>
              <a:rPr lang="en" sz="2500">
                <a:solidFill>
                  <a:srgbClr val="000000"/>
                </a:solidFill>
              </a:rPr>
              <a:t> into all plans at all levels!</a:t>
            </a:r>
            <a:endParaRPr sz="2500">
              <a:solidFill>
                <a:srgbClr val="000000"/>
              </a:solidFill>
            </a:endParaRPr>
          </a:p>
          <a:p>
            <a:pPr indent="0" lvl="0" marL="0" rtl="0" algn="l">
              <a:spcBef>
                <a:spcPts val="1600"/>
              </a:spcBef>
              <a:spcAft>
                <a:spcPts val="0"/>
              </a:spcAft>
              <a:buNone/>
            </a:pPr>
            <a:r>
              <a:t/>
            </a:r>
            <a:endParaRPr>
              <a:solidFill>
                <a:srgbClr val="000000"/>
              </a:solidFill>
            </a:endParaRPr>
          </a:p>
          <a:p>
            <a:pPr indent="0" lvl="0" marL="0" rtl="0" algn="l">
              <a:spcBef>
                <a:spcPts val="1600"/>
              </a:spcBef>
              <a:spcAft>
                <a:spcPts val="1600"/>
              </a:spcAft>
              <a:buClr>
                <a:schemeClr val="dk1"/>
              </a:buClr>
              <a:buSzPts val="1100"/>
              <a:buFont typeface="Arial"/>
              <a:buNone/>
            </a:pPr>
            <a:r>
              <a:t/>
            </a:r>
            <a:endParaRPr>
              <a:solidFill>
                <a:srgbClr val="0000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5" name="Shape 385"/>
        <p:cNvGrpSpPr/>
        <p:nvPr/>
      </p:nvGrpSpPr>
      <p:grpSpPr>
        <a:xfrm>
          <a:off x="0" y="0"/>
          <a:ext cx="0" cy="0"/>
          <a:chOff x="0" y="0"/>
          <a:chExt cx="0" cy="0"/>
        </a:xfrm>
      </p:grpSpPr>
      <p:sp>
        <p:nvSpPr>
          <p:cNvPr id="386" name="Google Shape;386;p70"/>
          <p:cNvSpPr txBox="1"/>
          <p:nvPr/>
        </p:nvSpPr>
        <p:spPr>
          <a:xfrm>
            <a:off x="502350" y="1903525"/>
            <a:ext cx="8139300" cy="853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900">
                <a:solidFill>
                  <a:srgbClr val="1155CC"/>
                </a:solidFill>
              </a:rPr>
              <a:t>What role has your CIL taken </a:t>
            </a:r>
            <a:r>
              <a:rPr lang="en" sz="3900">
                <a:solidFill>
                  <a:srgbClr val="1155CC"/>
                </a:solidFill>
              </a:rPr>
              <a:t>in the planning process?</a:t>
            </a:r>
            <a:endParaRPr sz="3900">
              <a:solidFill>
                <a:srgbClr val="1155CC"/>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7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700">
                <a:solidFill>
                  <a:srgbClr val="1155CC"/>
                </a:solidFill>
              </a:rPr>
              <a:t>Roles of CILs Given Realities</a:t>
            </a:r>
            <a:endParaRPr sz="4700">
              <a:solidFill>
                <a:srgbClr val="1155CC"/>
              </a:solidFill>
            </a:endParaRPr>
          </a:p>
          <a:p>
            <a:pPr indent="0" lvl="0" marL="0" rtl="0" algn="l">
              <a:spcBef>
                <a:spcPts val="0"/>
              </a:spcBef>
              <a:spcAft>
                <a:spcPts val="0"/>
              </a:spcAft>
              <a:buClr>
                <a:schemeClr val="dk1"/>
              </a:buClr>
              <a:buSzPts val="1100"/>
              <a:buFont typeface="Arial"/>
              <a:buNone/>
            </a:pPr>
            <a:r>
              <a:t/>
            </a:r>
            <a:endParaRPr/>
          </a:p>
        </p:txBody>
      </p:sp>
      <p:sp>
        <p:nvSpPr>
          <p:cNvPr id="392" name="Google Shape;392;p7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600">
              <a:solidFill>
                <a:srgbClr val="000000"/>
              </a:solidFill>
            </a:endParaRPr>
          </a:p>
          <a:p>
            <a:pPr indent="0" lvl="0" marL="0" rtl="0" algn="l">
              <a:spcBef>
                <a:spcPts val="1600"/>
              </a:spcBef>
              <a:spcAft>
                <a:spcPts val="0"/>
              </a:spcAft>
              <a:buNone/>
            </a:pPr>
            <a:r>
              <a:rPr b="1" lang="en" sz="2300">
                <a:solidFill>
                  <a:srgbClr val="000000"/>
                </a:solidFill>
              </a:rPr>
              <a:t>Transition</a:t>
            </a:r>
            <a:endParaRPr b="1" sz="2300">
              <a:solidFill>
                <a:srgbClr val="000000"/>
              </a:solidFill>
            </a:endParaRPr>
          </a:p>
          <a:p>
            <a:pPr indent="-381000" lvl="0" marL="457200" rtl="0" algn="l">
              <a:spcBef>
                <a:spcPts val="1600"/>
              </a:spcBef>
              <a:spcAft>
                <a:spcPts val="0"/>
              </a:spcAft>
              <a:buClr>
                <a:srgbClr val="000000"/>
              </a:buClr>
              <a:buSzPts val="2400"/>
              <a:buChar char="●"/>
            </a:pPr>
            <a:r>
              <a:rPr lang="en" sz="2400">
                <a:solidFill>
                  <a:srgbClr val="000000"/>
                </a:solidFill>
              </a:rPr>
              <a:t>Get people out of </a:t>
            </a:r>
            <a:r>
              <a:rPr lang="en" sz="2400">
                <a:solidFill>
                  <a:srgbClr val="000000"/>
                </a:solidFill>
              </a:rPr>
              <a:t>congregate</a:t>
            </a:r>
            <a:r>
              <a:rPr lang="en" sz="2400">
                <a:solidFill>
                  <a:srgbClr val="000000"/>
                </a:solidFill>
              </a:rPr>
              <a:t> settings</a:t>
            </a:r>
            <a:endParaRPr sz="2400">
              <a:solidFill>
                <a:srgbClr val="000000"/>
              </a:solidFill>
            </a:endParaRPr>
          </a:p>
          <a:p>
            <a:pPr indent="-381000" lvl="0" marL="457200" rtl="0" algn="l">
              <a:spcBef>
                <a:spcPts val="1000"/>
              </a:spcBef>
              <a:spcAft>
                <a:spcPts val="1000"/>
              </a:spcAft>
              <a:buClr>
                <a:srgbClr val="000000"/>
              </a:buClr>
              <a:buSzPts val="2400"/>
              <a:buChar char="●"/>
            </a:pPr>
            <a:r>
              <a:rPr lang="en" sz="2400">
                <a:solidFill>
                  <a:srgbClr val="000000"/>
                </a:solidFill>
              </a:rPr>
              <a:t>Divert them from going to congregate setting</a:t>
            </a:r>
            <a:endParaRPr sz="24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3100">
                <a:solidFill>
                  <a:srgbClr val="1155CC"/>
                </a:solidFill>
              </a:rPr>
              <a:t>Overview of Community Resilience Initiative</a:t>
            </a:r>
            <a:endParaRPr b="1" sz="3100">
              <a:solidFill>
                <a:srgbClr val="1155CC"/>
              </a:solidFill>
            </a:endParaRPr>
          </a:p>
          <a:p>
            <a:pPr indent="0" lvl="0" marL="0" rtl="0" algn="l">
              <a:spcBef>
                <a:spcPts val="0"/>
              </a:spcBef>
              <a:spcAft>
                <a:spcPts val="0"/>
              </a:spcAft>
              <a:buNone/>
            </a:pPr>
            <a:r>
              <a:t/>
            </a:r>
            <a:endParaRPr/>
          </a:p>
        </p:txBody>
      </p:sp>
      <p:sp>
        <p:nvSpPr>
          <p:cNvPr id="86" name="Google Shape;86;p18"/>
          <p:cNvSpPr txBox="1"/>
          <p:nvPr>
            <p:ph idx="1" type="body"/>
          </p:nvPr>
        </p:nvSpPr>
        <p:spPr>
          <a:xfrm>
            <a:off x="311700" y="1156325"/>
            <a:ext cx="7665300" cy="321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200">
                <a:solidFill>
                  <a:schemeClr val="dk1"/>
                </a:solidFill>
              </a:rPr>
              <a:t>Four 90-minute trainings</a:t>
            </a:r>
            <a:endParaRPr b="1" sz="2200">
              <a:solidFill>
                <a:schemeClr val="dk1"/>
              </a:solidFill>
            </a:endParaRPr>
          </a:p>
          <a:p>
            <a:pPr indent="-400050" lvl="0" marL="457200" rtl="0" algn="l">
              <a:spcBef>
                <a:spcPts val="1600"/>
              </a:spcBef>
              <a:spcAft>
                <a:spcPts val="0"/>
              </a:spcAft>
              <a:buClr>
                <a:schemeClr val="dk1"/>
              </a:buClr>
              <a:buSzPts val="2700"/>
              <a:buChar char="●"/>
            </a:pPr>
            <a:r>
              <a:rPr lang="en" sz="2700">
                <a:solidFill>
                  <a:schemeClr val="dk1"/>
                </a:solidFill>
              </a:rPr>
              <a:t>Emergency management basics</a:t>
            </a:r>
            <a:endParaRPr sz="2700">
              <a:solidFill>
                <a:schemeClr val="dk1"/>
              </a:solidFill>
            </a:endParaRPr>
          </a:p>
          <a:p>
            <a:pPr indent="0" lvl="0" marL="914400" rtl="0" algn="l">
              <a:spcBef>
                <a:spcPts val="0"/>
              </a:spcBef>
              <a:spcAft>
                <a:spcPts val="0"/>
              </a:spcAft>
              <a:buClr>
                <a:schemeClr val="dk1"/>
              </a:buClr>
              <a:buSzPts val="1100"/>
              <a:buFont typeface="Arial"/>
              <a:buNone/>
            </a:pPr>
            <a:r>
              <a:t/>
            </a:r>
            <a:endParaRPr sz="1100">
              <a:solidFill>
                <a:schemeClr val="dk1"/>
              </a:solidFill>
            </a:endParaRPr>
          </a:p>
          <a:p>
            <a:pPr indent="0" lvl="0" marL="914400" rtl="0" algn="l">
              <a:spcBef>
                <a:spcPts val="0"/>
              </a:spcBef>
              <a:spcAft>
                <a:spcPts val="0"/>
              </a:spcAft>
              <a:buClr>
                <a:schemeClr val="dk1"/>
              </a:buClr>
              <a:buSzPts val="1100"/>
              <a:buFont typeface="Arial"/>
              <a:buNone/>
            </a:pPr>
            <a:r>
              <a:t/>
            </a:r>
            <a:endParaRPr sz="100">
              <a:solidFill>
                <a:schemeClr val="dk1"/>
              </a:solidFill>
            </a:endParaRPr>
          </a:p>
          <a:p>
            <a:pPr indent="-400050" lvl="0" marL="457200" rtl="0" algn="l">
              <a:spcBef>
                <a:spcPts val="0"/>
              </a:spcBef>
              <a:spcAft>
                <a:spcPts val="0"/>
              </a:spcAft>
              <a:buClr>
                <a:schemeClr val="dk1"/>
              </a:buClr>
              <a:buSzPts val="2700"/>
              <a:buChar char="●"/>
            </a:pPr>
            <a:r>
              <a:rPr lang="en" sz="2700">
                <a:solidFill>
                  <a:schemeClr val="dk1"/>
                </a:solidFill>
              </a:rPr>
              <a:t>Emergency management during a pandemic</a:t>
            </a:r>
            <a:endParaRPr sz="2700">
              <a:solidFill>
                <a:schemeClr val="dk1"/>
              </a:solidFill>
            </a:endParaRPr>
          </a:p>
          <a:p>
            <a:pPr indent="0" lvl="0" marL="914400" rtl="0" algn="l">
              <a:spcBef>
                <a:spcPts val="0"/>
              </a:spcBef>
              <a:spcAft>
                <a:spcPts val="0"/>
              </a:spcAft>
              <a:buClr>
                <a:schemeClr val="dk1"/>
              </a:buClr>
              <a:buSzPts val="1100"/>
              <a:buFont typeface="Arial"/>
              <a:buNone/>
            </a:pPr>
            <a:r>
              <a:t/>
            </a:r>
            <a:endParaRPr sz="1200">
              <a:solidFill>
                <a:schemeClr val="dk1"/>
              </a:solidFill>
            </a:endParaRPr>
          </a:p>
          <a:p>
            <a:pPr indent="-400050" lvl="0" marL="457200" rtl="0" algn="l">
              <a:spcBef>
                <a:spcPts val="0"/>
              </a:spcBef>
              <a:spcAft>
                <a:spcPts val="0"/>
              </a:spcAft>
              <a:buClr>
                <a:schemeClr val="dk1"/>
              </a:buClr>
              <a:buSzPts val="2700"/>
              <a:buChar char="●"/>
            </a:pPr>
            <a:r>
              <a:rPr lang="en" sz="2700">
                <a:solidFill>
                  <a:schemeClr val="dk1"/>
                </a:solidFill>
              </a:rPr>
              <a:t>Continuing IL work during a pandemic</a:t>
            </a:r>
            <a:endParaRPr sz="2700">
              <a:solidFill>
                <a:schemeClr val="dk1"/>
              </a:solidFill>
            </a:endParaRPr>
          </a:p>
          <a:p>
            <a:pPr indent="0" lvl="0" marL="914400" rtl="0" algn="l">
              <a:spcBef>
                <a:spcPts val="0"/>
              </a:spcBef>
              <a:spcAft>
                <a:spcPts val="0"/>
              </a:spcAft>
              <a:buClr>
                <a:schemeClr val="dk1"/>
              </a:buClr>
              <a:buSzPts val="1100"/>
              <a:buFont typeface="Arial"/>
              <a:buNone/>
            </a:pPr>
            <a:r>
              <a:t/>
            </a:r>
            <a:endParaRPr b="1" sz="1300">
              <a:solidFill>
                <a:schemeClr val="dk1"/>
              </a:solidFill>
            </a:endParaRPr>
          </a:p>
          <a:p>
            <a:pPr indent="-400050" lvl="0" marL="457200" rtl="0" algn="l">
              <a:spcBef>
                <a:spcPts val="0"/>
              </a:spcBef>
              <a:spcAft>
                <a:spcPts val="0"/>
              </a:spcAft>
              <a:buClr>
                <a:schemeClr val="dk1"/>
              </a:buClr>
              <a:buSzPts val="2700"/>
              <a:buChar char="●"/>
            </a:pPr>
            <a:r>
              <a:rPr b="1" lang="en" sz="2700">
                <a:solidFill>
                  <a:schemeClr val="dk1"/>
                </a:solidFill>
              </a:rPr>
              <a:t>The hard truth staff need to know to prepare</a:t>
            </a:r>
            <a:endParaRPr b="1"/>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72"/>
          <p:cNvSpPr txBox="1"/>
          <p:nvPr/>
        </p:nvSpPr>
        <p:spPr>
          <a:xfrm>
            <a:off x="914400" y="1609563"/>
            <a:ext cx="7315200" cy="853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400">
                <a:solidFill>
                  <a:srgbClr val="1155CC"/>
                </a:solidFill>
              </a:rPr>
              <a:t>Have you been </a:t>
            </a:r>
            <a:r>
              <a:rPr lang="en" sz="3400">
                <a:solidFill>
                  <a:srgbClr val="1155CC"/>
                </a:solidFill>
              </a:rPr>
              <a:t>successful diverting people from and transitioning people out of congregate settings?</a:t>
            </a:r>
            <a:endParaRPr sz="3400">
              <a:solidFill>
                <a:srgbClr val="1155CC"/>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7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700">
                <a:solidFill>
                  <a:srgbClr val="1155CC"/>
                </a:solidFill>
              </a:rPr>
              <a:t>Roles of CILs Given Realities</a:t>
            </a:r>
            <a:endParaRPr sz="4700">
              <a:solidFill>
                <a:srgbClr val="1155CC"/>
              </a:solidFill>
            </a:endParaRPr>
          </a:p>
          <a:p>
            <a:pPr indent="0" lvl="0" marL="0" rtl="0" algn="l">
              <a:spcBef>
                <a:spcPts val="0"/>
              </a:spcBef>
              <a:spcAft>
                <a:spcPts val="0"/>
              </a:spcAft>
              <a:buClr>
                <a:schemeClr val="dk1"/>
              </a:buClr>
              <a:buSzPts val="1100"/>
              <a:buFont typeface="Arial"/>
              <a:buNone/>
            </a:pPr>
            <a:r>
              <a:t/>
            </a:r>
            <a:endParaRPr/>
          </a:p>
        </p:txBody>
      </p:sp>
      <p:sp>
        <p:nvSpPr>
          <p:cNvPr id="403" name="Google Shape;403;p7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rgbClr val="000000"/>
              </a:solidFill>
            </a:endParaRPr>
          </a:p>
          <a:p>
            <a:pPr indent="0" lvl="0" marL="0" rtl="0" algn="l">
              <a:spcBef>
                <a:spcPts val="1600"/>
              </a:spcBef>
              <a:spcAft>
                <a:spcPts val="0"/>
              </a:spcAft>
              <a:buNone/>
            </a:pPr>
            <a:r>
              <a:rPr b="1" lang="en" sz="2400">
                <a:solidFill>
                  <a:srgbClr val="000000"/>
                </a:solidFill>
              </a:rPr>
              <a:t>Amplify</a:t>
            </a:r>
            <a:endParaRPr b="1" sz="2400">
              <a:solidFill>
                <a:srgbClr val="000000"/>
              </a:solidFill>
            </a:endParaRPr>
          </a:p>
          <a:p>
            <a:pPr indent="-381000" lvl="0" marL="457200" rtl="0" algn="l">
              <a:spcBef>
                <a:spcPts val="1600"/>
              </a:spcBef>
              <a:spcAft>
                <a:spcPts val="0"/>
              </a:spcAft>
              <a:buClr>
                <a:srgbClr val="000000"/>
              </a:buClr>
              <a:buSzPts val="2400"/>
              <a:buChar char="●"/>
            </a:pPr>
            <a:r>
              <a:rPr lang="en" sz="2700">
                <a:solidFill>
                  <a:srgbClr val="000000"/>
                </a:solidFill>
              </a:rPr>
              <a:t>Share good and bad stories/testimonies with press and community</a:t>
            </a:r>
            <a:endParaRPr sz="2700">
              <a:solidFill>
                <a:srgbClr val="00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7" name="Shape 407"/>
        <p:cNvGrpSpPr/>
        <p:nvPr/>
      </p:nvGrpSpPr>
      <p:grpSpPr>
        <a:xfrm>
          <a:off x="0" y="0"/>
          <a:ext cx="0" cy="0"/>
          <a:chOff x="0" y="0"/>
          <a:chExt cx="0" cy="0"/>
        </a:xfrm>
      </p:grpSpPr>
      <p:sp>
        <p:nvSpPr>
          <p:cNvPr id="408" name="Google Shape;408;p74"/>
          <p:cNvSpPr txBox="1"/>
          <p:nvPr/>
        </p:nvSpPr>
        <p:spPr>
          <a:xfrm>
            <a:off x="914400" y="1962538"/>
            <a:ext cx="7315200" cy="853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200">
                <a:solidFill>
                  <a:srgbClr val="1155CC"/>
                </a:solidFill>
              </a:rPr>
              <a:t>Have </a:t>
            </a:r>
            <a:r>
              <a:rPr lang="en" sz="4200">
                <a:solidFill>
                  <a:srgbClr val="1155CC"/>
                </a:solidFill>
              </a:rPr>
              <a:t>you had the opportunity to share stories?</a:t>
            </a:r>
            <a:endParaRPr sz="4200">
              <a:solidFill>
                <a:srgbClr val="1155CC"/>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7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100">
                <a:solidFill>
                  <a:srgbClr val="1155CC"/>
                </a:solidFill>
              </a:rPr>
              <a:t>Roles of CILs Given Realities</a:t>
            </a:r>
            <a:endParaRPr sz="4100">
              <a:solidFill>
                <a:srgbClr val="1155CC"/>
              </a:solidFill>
            </a:endParaRPr>
          </a:p>
          <a:p>
            <a:pPr indent="0" lvl="0" marL="0" rtl="0" algn="l">
              <a:spcBef>
                <a:spcPts val="0"/>
              </a:spcBef>
              <a:spcAft>
                <a:spcPts val="0"/>
              </a:spcAft>
              <a:buClr>
                <a:schemeClr val="dk1"/>
              </a:buClr>
              <a:buSzPts val="1100"/>
              <a:buFont typeface="Arial"/>
              <a:buNone/>
            </a:pPr>
            <a:r>
              <a:t/>
            </a:r>
            <a:endParaRPr/>
          </a:p>
        </p:txBody>
      </p:sp>
      <p:sp>
        <p:nvSpPr>
          <p:cNvPr id="414" name="Google Shape;414;p7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sz="1400">
              <a:solidFill>
                <a:srgbClr val="000000"/>
              </a:solidFill>
            </a:endParaRPr>
          </a:p>
          <a:p>
            <a:pPr indent="0" lvl="0" marL="0" rtl="0" algn="l">
              <a:spcBef>
                <a:spcPts val="1600"/>
              </a:spcBef>
              <a:spcAft>
                <a:spcPts val="0"/>
              </a:spcAft>
              <a:buNone/>
            </a:pPr>
            <a:r>
              <a:rPr b="1" lang="en" sz="2300">
                <a:solidFill>
                  <a:srgbClr val="000000"/>
                </a:solidFill>
              </a:rPr>
              <a:t>Education</a:t>
            </a:r>
            <a:r>
              <a:rPr b="1" lang="en" sz="2300">
                <a:solidFill>
                  <a:srgbClr val="000000"/>
                </a:solidFill>
              </a:rPr>
              <a:t> of consumers/participants/public:</a:t>
            </a:r>
            <a:endParaRPr b="1" sz="2300">
              <a:solidFill>
                <a:srgbClr val="000000"/>
              </a:solidFill>
            </a:endParaRPr>
          </a:p>
          <a:p>
            <a:pPr indent="-387350" lvl="0" marL="457200" rtl="0" algn="l">
              <a:spcBef>
                <a:spcPts val="1600"/>
              </a:spcBef>
              <a:spcAft>
                <a:spcPts val="0"/>
              </a:spcAft>
              <a:buClr>
                <a:srgbClr val="000000"/>
              </a:buClr>
              <a:buSzPts val="2500"/>
              <a:buChar char="●"/>
            </a:pPr>
            <a:r>
              <a:rPr lang="en" sz="2500">
                <a:solidFill>
                  <a:srgbClr val="000000"/>
                </a:solidFill>
              </a:rPr>
              <a:t>How COVID-19 impacts disabled people</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COVID-19 precautions</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Civil rights protections/obligations</a:t>
            </a:r>
            <a:endParaRPr sz="2500">
              <a:solidFill>
                <a:srgbClr val="000000"/>
              </a:solidFill>
            </a:endParaRPr>
          </a:p>
          <a:p>
            <a:pPr indent="-387350" lvl="0" marL="457200" rtl="0" algn="l">
              <a:spcBef>
                <a:spcPts val="1000"/>
              </a:spcBef>
              <a:spcAft>
                <a:spcPts val="0"/>
              </a:spcAft>
              <a:buClr>
                <a:srgbClr val="000000"/>
              </a:buClr>
              <a:buSzPts val="2500"/>
              <a:buChar char="●"/>
            </a:pPr>
            <a:r>
              <a:rPr lang="en" sz="2500">
                <a:solidFill>
                  <a:srgbClr val="000000"/>
                </a:solidFill>
              </a:rPr>
              <a:t>Inclusive e</a:t>
            </a:r>
            <a:r>
              <a:rPr lang="en" sz="2500">
                <a:solidFill>
                  <a:srgbClr val="000000"/>
                </a:solidFill>
              </a:rPr>
              <a:t>mergency</a:t>
            </a:r>
            <a:r>
              <a:rPr lang="en" sz="2500">
                <a:solidFill>
                  <a:srgbClr val="000000"/>
                </a:solidFill>
              </a:rPr>
              <a:t> management </a:t>
            </a:r>
            <a:endParaRPr sz="2500">
              <a:solidFill>
                <a:srgbClr val="000000"/>
              </a:solidFill>
            </a:endParaRPr>
          </a:p>
          <a:p>
            <a:pPr indent="0" lvl="0" marL="0" rtl="0" algn="l">
              <a:spcBef>
                <a:spcPts val="1000"/>
              </a:spcBef>
              <a:spcAft>
                <a:spcPts val="1600"/>
              </a:spcAft>
              <a:buNone/>
            </a:pPr>
            <a:r>
              <a:t/>
            </a:r>
            <a:endParaRPr>
              <a:solidFill>
                <a:srgbClr val="00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sp>
        <p:nvSpPr>
          <p:cNvPr id="419" name="Google Shape;419;p76"/>
          <p:cNvSpPr txBox="1"/>
          <p:nvPr/>
        </p:nvSpPr>
        <p:spPr>
          <a:xfrm>
            <a:off x="734775" y="2143675"/>
            <a:ext cx="8048700" cy="8535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3100">
                <a:solidFill>
                  <a:srgbClr val="1155CC"/>
                </a:solidFill>
              </a:rPr>
              <a:t>What are you doing to educate participants and community members?</a:t>
            </a:r>
            <a:endParaRPr sz="3100">
              <a:solidFill>
                <a:srgbClr val="1155CC"/>
              </a:solidFill>
            </a:endParaRPr>
          </a:p>
          <a:p>
            <a:pPr indent="0" lvl="0" marL="457200" rtl="0" algn="ctr">
              <a:lnSpc>
                <a:spcPct val="150000"/>
              </a:lnSpc>
              <a:spcBef>
                <a:spcPts val="1000"/>
              </a:spcBef>
              <a:spcAft>
                <a:spcPts val="0"/>
              </a:spcAft>
              <a:buNone/>
            </a:pPr>
            <a:r>
              <a:t/>
            </a:r>
            <a:endParaRPr sz="3100">
              <a:solidFill>
                <a:srgbClr val="1155CC"/>
              </a:solidFill>
            </a:endParaRPr>
          </a:p>
          <a:p>
            <a:pPr indent="0" lvl="0" marL="0" rtl="0" algn="ctr">
              <a:lnSpc>
                <a:spcPct val="150000"/>
              </a:lnSpc>
              <a:spcBef>
                <a:spcPts val="1000"/>
              </a:spcBef>
              <a:spcAft>
                <a:spcPts val="1000"/>
              </a:spcAft>
              <a:buNone/>
            </a:pPr>
            <a:r>
              <a:rPr lang="en" sz="3100">
                <a:solidFill>
                  <a:srgbClr val="1155CC"/>
                </a:solidFill>
              </a:rPr>
              <a:t>What has worked?</a:t>
            </a:r>
            <a:r>
              <a:rPr lang="en" sz="2600"/>
              <a:t> </a:t>
            </a:r>
            <a:endParaRPr sz="26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xEl>
                                              <p:pRg end="0" st="0"/>
                                            </p:txEl>
                                          </p:spTgt>
                                        </p:tgtEl>
                                        <p:attrNameLst>
                                          <p:attrName>style.visibility</p:attrName>
                                        </p:attrNameLst>
                                      </p:cBhvr>
                                      <p:to>
                                        <p:strVal val="visible"/>
                                      </p:to>
                                    </p:set>
                                    <p:animEffect filter="fade" transition="in">
                                      <p:cBhvr>
                                        <p:cTn dur="1000"/>
                                        <p:tgtEl>
                                          <p:spTgt spid="41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xEl>
                                              <p:pRg end="1" st="1"/>
                                            </p:txEl>
                                          </p:spTgt>
                                        </p:tgtEl>
                                        <p:attrNameLst>
                                          <p:attrName>style.visibility</p:attrName>
                                        </p:attrNameLst>
                                      </p:cBhvr>
                                      <p:to>
                                        <p:strVal val="visible"/>
                                      </p:to>
                                    </p:set>
                                    <p:animEffect filter="fade" transition="in">
                                      <p:cBhvr>
                                        <p:cTn dur="1000"/>
                                        <p:tgtEl>
                                          <p:spTgt spid="41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9">
                                            <p:txEl>
                                              <p:pRg end="2" st="2"/>
                                            </p:txEl>
                                          </p:spTgt>
                                        </p:tgtEl>
                                        <p:attrNameLst>
                                          <p:attrName>style.visibility</p:attrName>
                                        </p:attrNameLst>
                                      </p:cBhvr>
                                      <p:to>
                                        <p:strVal val="visible"/>
                                      </p:to>
                                    </p:set>
                                    <p:animEffect filter="fade" transition="in">
                                      <p:cBhvr>
                                        <p:cTn dur="1000"/>
                                        <p:tgtEl>
                                          <p:spTgt spid="41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sp>
        <p:nvSpPr>
          <p:cNvPr id="424" name="Google Shape;424;p77"/>
          <p:cNvSpPr txBox="1"/>
          <p:nvPr>
            <p:ph type="title"/>
          </p:nvPr>
        </p:nvSpPr>
        <p:spPr>
          <a:xfrm>
            <a:off x="3117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100">
                <a:solidFill>
                  <a:srgbClr val="1155CC"/>
                </a:solidFill>
              </a:rPr>
              <a:t>Roles of CILs Given Realities</a:t>
            </a:r>
            <a:endParaRPr sz="4100">
              <a:solidFill>
                <a:srgbClr val="1155CC"/>
              </a:solidFill>
            </a:endParaRPr>
          </a:p>
          <a:p>
            <a:pPr indent="0" lvl="0" marL="0" rtl="0" algn="l">
              <a:spcBef>
                <a:spcPts val="0"/>
              </a:spcBef>
              <a:spcAft>
                <a:spcPts val="0"/>
              </a:spcAft>
              <a:buClr>
                <a:schemeClr val="dk1"/>
              </a:buClr>
              <a:buSzPts val="1100"/>
              <a:buFont typeface="Arial"/>
              <a:buNone/>
            </a:pPr>
            <a:r>
              <a:t/>
            </a:r>
            <a:endParaRPr/>
          </a:p>
        </p:txBody>
      </p:sp>
      <p:sp>
        <p:nvSpPr>
          <p:cNvPr id="425" name="Google Shape;425;p77"/>
          <p:cNvSpPr txBox="1"/>
          <p:nvPr>
            <p:ph idx="1" type="body"/>
          </p:nvPr>
        </p:nvSpPr>
        <p:spPr>
          <a:xfrm>
            <a:off x="311700" y="1017725"/>
            <a:ext cx="7830000" cy="3686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300">
                <a:solidFill>
                  <a:srgbClr val="000000"/>
                </a:solidFill>
              </a:rPr>
              <a:t>Demand </a:t>
            </a:r>
            <a:r>
              <a:rPr b="1" lang="en" sz="2300">
                <a:solidFill>
                  <a:srgbClr val="000000"/>
                </a:solidFill>
              </a:rPr>
              <a:t>accountability</a:t>
            </a:r>
            <a:endParaRPr b="1" sz="2300">
              <a:solidFill>
                <a:srgbClr val="000000"/>
              </a:solidFill>
            </a:endParaRPr>
          </a:p>
          <a:p>
            <a:pPr indent="-368300" lvl="0" marL="457200" rtl="0" algn="l">
              <a:spcBef>
                <a:spcPts val="1600"/>
              </a:spcBef>
              <a:spcAft>
                <a:spcPts val="0"/>
              </a:spcAft>
              <a:buClr>
                <a:srgbClr val="000000"/>
              </a:buClr>
              <a:buSzPts val="2200"/>
              <a:buChar char="●"/>
            </a:pPr>
            <a:r>
              <a:rPr lang="en" sz="2200">
                <a:solidFill>
                  <a:srgbClr val="000000"/>
                </a:solidFill>
              </a:rPr>
              <a:t>Be at the table </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Make a “paper trail” documenting correspondence, notes, etc.</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Hold entities and individuals accountable to their agreements </a:t>
            </a:r>
            <a:endParaRPr sz="2200">
              <a:solidFill>
                <a:srgbClr val="000000"/>
              </a:solidFill>
            </a:endParaRPr>
          </a:p>
          <a:p>
            <a:pPr indent="-368300" lvl="0" marL="457200" rtl="0" algn="l">
              <a:spcBef>
                <a:spcPts val="1000"/>
              </a:spcBef>
              <a:spcAft>
                <a:spcPts val="0"/>
              </a:spcAft>
              <a:buClr>
                <a:srgbClr val="000000"/>
              </a:buClr>
              <a:buSzPts val="2200"/>
              <a:buChar char="●"/>
            </a:pPr>
            <a:r>
              <a:rPr lang="en" sz="2200">
                <a:solidFill>
                  <a:srgbClr val="000000"/>
                </a:solidFill>
              </a:rPr>
              <a:t>When agreements aren’t kept, consider working with Disability Rights Washington </a:t>
            </a:r>
            <a:endParaRPr sz="2200">
              <a:solidFill>
                <a:srgbClr val="000000"/>
              </a:solidFill>
            </a:endParaRPr>
          </a:p>
          <a:p>
            <a:pPr indent="0" lvl="0" marL="457200" rtl="0" algn="l">
              <a:spcBef>
                <a:spcPts val="1000"/>
              </a:spcBef>
              <a:spcAft>
                <a:spcPts val="1600"/>
              </a:spcAft>
              <a:buNone/>
            </a:pPr>
            <a:r>
              <a:t/>
            </a:r>
            <a:endParaRPr>
              <a:solidFill>
                <a:srgbClr val="00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78"/>
          <p:cNvSpPr txBox="1"/>
          <p:nvPr/>
        </p:nvSpPr>
        <p:spPr>
          <a:xfrm>
            <a:off x="914400" y="1372706"/>
            <a:ext cx="7315200" cy="760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3200">
              <a:solidFill>
                <a:srgbClr val="1155CC"/>
              </a:solidFill>
            </a:endParaRPr>
          </a:p>
          <a:p>
            <a:pPr indent="0" lvl="0" marL="0" rtl="0" algn="ctr">
              <a:spcBef>
                <a:spcPts val="0"/>
              </a:spcBef>
              <a:spcAft>
                <a:spcPts val="0"/>
              </a:spcAft>
              <a:buNone/>
            </a:pPr>
            <a:r>
              <a:t/>
            </a:r>
            <a:endParaRPr sz="3200">
              <a:solidFill>
                <a:srgbClr val="1155CC"/>
              </a:solidFill>
            </a:endParaRPr>
          </a:p>
          <a:p>
            <a:pPr indent="0" lvl="0" marL="0" rtl="0" algn="ctr">
              <a:lnSpc>
                <a:spcPct val="115000"/>
              </a:lnSpc>
              <a:spcBef>
                <a:spcPts val="0"/>
              </a:spcBef>
              <a:spcAft>
                <a:spcPts val="0"/>
              </a:spcAft>
              <a:buNone/>
            </a:pPr>
            <a:r>
              <a:rPr lang="en" sz="3200">
                <a:solidFill>
                  <a:srgbClr val="1155CC"/>
                </a:solidFill>
              </a:rPr>
              <a:t>What have your </a:t>
            </a:r>
            <a:r>
              <a:rPr lang="en" sz="3200">
                <a:solidFill>
                  <a:srgbClr val="1155CC"/>
                </a:solidFill>
              </a:rPr>
              <a:t>experiences getting to the table been like? </a:t>
            </a:r>
            <a:endParaRPr sz="3200">
              <a:solidFill>
                <a:srgbClr val="1155CC"/>
              </a:solidFill>
            </a:endParaRPr>
          </a:p>
          <a:p>
            <a:pPr indent="0" lvl="0" marL="0" rtl="0" algn="ctr">
              <a:lnSpc>
                <a:spcPct val="115000"/>
              </a:lnSpc>
              <a:spcBef>
                <a:spcPts val="1000"/>
              </a:spcBef>
              <a:spcAft>
                <a:spcPts val="0"/>
              </a:spcAft>
              <a:buNone/>
            </a:pPr>
            <a:r>
              <a:t/>
            </a:r>
            <a:endParaRPr sz="3200">
              <a:solidFill>
                <a:srgbClr val="1155CC"/>
              </a:solidFill>
            </a:endParaRPr>
          </a:p>
          <a:p>
            <a:pPr indent="0" lvl="0" marL="0" rtl="0" algn="ctr">
              <a:lnSpc>
                <a:spcPct val="150000"/>
              </a:lnSpc>
              <a:spcBef>
                <a:spcPts val="1000"/>
              </a:spcBef>
              <a:spcAft>
                <a:spcPts val="1000"/>
              </a:spcAft>
              <a:buNone/>
            </a:pPr>
            <a:r>
              <a:rPr lang="en" sz="3200">
                <a:solidFill>
                  <a:srgbClr val="1155CC"/>
                </a:solidFill>
              </a:rPr>
              <a:t>What’s happened at the table?</a:t>
            </a:r>
            <a:endParaRPr sz="3200">
              <a:solidFill>
                <a:srgbClr val="1155CC"/>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0">
                                            <p:txEl>
                                              <p:pRg end="0" st="0"/>
                                            </p:txEl>
                                          </p:spTgt>
                                        </p:tgtEl>
                                        <p:attrNameLst>
                                          <p:attrName>style.visibility</p:attrName>
                                        </p:attrNameLst>
                                      </p:cBhvr>
                                      <p:to>
                                        <p:strVal val="visible"/>
                                      </p:to>
                                    </p:set>
                                    <p:animEffect filter="fade" transition="in">
                                      <p:cBhvr>
                                        <p:cTn dur="1000"/>
                                        <p:tgtEl>
                                          <p:spTgt spid="43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0">
                                            <p:txEl>
                                              <p:pRg end="1" st="1"/>
                                            </p:txEl>
                                          </p:spTgt>
                                        </p:tgtEl>
                                        <p:attrNameLst>
                                          <p:attrName>style.visibility</p:attrName>
                                        </p:attrNameLst>
                                      </p:cBhvr>
                                      <p:to>
                                        <p:strVal val="visible"/>
                                      </p:to>
                                    </p:set>
                                    <p:animEffect filter="fade" transition="in">
                                      <p:cBhvr>
                                        <p:cTn dur="1000"/>
                                        <p:tgtEl>
                                          <p:spTgt spid="43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0">
                                            <p:txEl>
                                              <p:pRg end="2" st="2"/>
                                            </p:txEl>
                                          </p:spTgt>
                                        </p:tgtEl>
                                        <p:attrNameLst>
                                          <p:attrName>style.visibility</p:attrName>
                                        </p:attrNameLst>
                                      </p:cBhvr>
                                      <p:to>
                                        <p:strVal val="visible"/>
                                      </p:to>
                                    </p:set>
                                    <p:animEffect filter="fade" transition="in">
                                      <p:cBhvr>
                                        <p:cTn dur="1000"/>
                                        <p:tgtEl>
                                          <p:spTgt spid="43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0">
                                            <p:txEl>
                                              <p:pRg end="3" st="3"/>
                                            </p:txEl>
                                          </p:spTgt>
                                        </p:tgtEl>
                                        <p:attrNameLst>
                                          <p:attrName>style.visibility</p:attrName>
                                        </p:attrNameLst>
                                      </p:cBhvr>
                                      <p:to>
                                        <p:strVal val="visible"/>
                                      </p:to>
                                    </p:set>
                                    <p:animEffect filter="fade" transition="in">
                                      <p:cBhvr>
                                        <p:cTn dur="1000"/>
                                        <p:tgtEl>
                                          <p:spTgt spid="43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0">
                                            <p:txEl>
                                              <p:pRg end="4" st="4"/>
                                            </p:txEl>
                                          </p:spTgt>
                                        </p:tgtEl>
                                        <p:attrNameLst>
                                          <p:attrName>style.visibility</p:attrName>
                                        </p:attrNameLst>
                                      </p:cBhvr>
                                      <p:to>
                                        <p:strVal val="visible"/>
                                      </p:to>
                                    </p:set>
                                    <p:animEffect filter="fade" transition="in">
                                      <p:cBhvr>
                                        <p:cTn dur="1000"/>
                                        <p:tgtEl>
                                          <p:spTgt spid="430">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4" name="Shape 434"/>
        <p:cNvGrpSpPr/>
        <p:nvPr/>
      </p:nvGrpSpPr>
      <p:grpSpPr>
        <a:xfrm>
          <a:off x="0" y="0"/>
          <a:ext cx="0" cy="0"/>
          <a:chOff x="0" y="0"/>
          <a:chExt cx="0" cy="0"/>
        </a:xfrm>
      </p:grpSpPr>
      <p:sp>
        <p:nvSpPr>
          <p:cNvPr id="435" name="Google Shape;435;p7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t/>
            </a:r>
            <a:endParaRPr sz="2800">
              <a:solidFill>
                <a:schemeClr val="dk1"/>
              </a:solidFill>
            </a:endParaRPr>
          </a:p>
          <a:p>
            <a:pPr indent="0" lvl="0" marL="0" rtl="0" algn="ctr">
              <a:lnSpc>
                <a:spcPct val="100000"/>
              </a:lnSpc>
              <a:spcBef>
                <a:spcPts val="0"/>
              </a:spcBef>
              <a:spcAft>
                <a:spcPts val="0"/>
              </a:spcAft>
              <a:buNone/>
            </a:pPr>
            <a:r>
              <a:t/>
            </a:r>
            <a:endParaRPr sz="2800">
              <a:solidFill>
                <a:schemeClr val="dk1"/>
              </a:solidFill>
            </a:endParaRPr>
          </a:p>
          <a:p>
            <a:pPr indent="0" lvl="0" marL="0" rtl="0" algn="ctr">
              <a:lnSpc>
                <a:spcPct val="100000"/>
              </a:lnSpc>
              <a:spcBef>
                <a:spcPts val="0"/>
              </a:spcBef>
              <a:spcAft>
                <a:spcPts val="0"/>
              </a:spcAft>
              <a:buClr>
                <a:schemeClr val="dk1"/>
              </a:buClr>
              <a:buSzPts val="1100"/>
              <a:buFont typeface="Arial"/>
              <a:buNone/>
            </a:pPr>
            <a:r>
              <a:rPr lang="en" sz="3200">
                <a:solidFill>
                  <a:srgbClr val="1155CC"/>
                </a:solidFill>
              </a:rPr>
              <a:t>It’s Never Too Late to Get Involved &amp; Active!</a:t>
            </a:r>
            <a:endParaRPr sz="3200">
              <a:solidFill>
                <a:srgbClr val="1155CC"/>
              </a:solidFill>
            </a:endParaRPr>
          </a:p>
          <a:p>
            <a:pPr indent="0" lvl="0" marL="0" rtl="0" algn="l">
              <a:spcBef>
                <a:spcPts val="0"/>
              </a:spcBef>
              <a:spcAft>
                <a:spcPts val="1600"/>
              </a:spcAft>
              <a:buNone/>
            </a:pPr>
            <a:r>
              <a:t/>
            </a:r>
            <a:endParaRPr sz="2800">
              <a:solidFill>
                <a:schemeClr val="dk1"/>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9" name="Shape 439"/>
        <p:cNvGrpSpPr/>
        <p:nvPr/>
      </p:nvGrpSpPr>
      <p:grpSpPr>
        <a:xfrm>
          <a:off x="0" y="0"/>
          <a:ext cx="0" cy="0"/>
          <a:chOff x="0" y="0"/>
          <a:chExt cx="0" cy="0"/>
        </a:xfrm>
      </p:grpSpPr>
      <p:sp>
        <p:nvSpPr>
          <p:cNvPr id="440" name="Google Shape;440;p8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900">
                <a:solidFill>
                  <a:srgbClr val="1155CC"/>
                </a:solidFill>
              </a:rPr>
              <a:t>Scenario</a:t>
            </a:r>
            <a:endParaRPr sz="3900">
              <a:solidFill>
                <a:srgbClr val="1155CC"/>
              </a:solidFill>
            </a:endParaRPr>
          </a:p>
        </p:txBody>
      </p:sp>
      <p:sp>
        <p:nvSpPr>
          <p:cNvPr id="441" name="Google Shape;441;p80"/>
          <p:cNvSpPr txBox="1"/>
          <p:nvPr>
            <p:ph idx="1" type="body"/>
          </p:nvPr>
        </p:nvSpPr>
        <p:spPr>
          <a:xfrm>
            <a:off x="311700" y="1228675"/>
            <a:ext cx="8520600" cy="2530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000000"/>
                </a:solidFill>
              </a:rPr>
              <a:t>Even </a:t>
            </a:r>
            <a:r>
              <a:rPr lang="en" sz="2400">
                <a:solidFill>
                  <a:srgbClr val="000000"/>
                </a:solidFill>
              </a:rPr>
              <a:t>though</a:t>
            </a:r>
            <a:r>
              <a:rPr lang="en" sz="2400">
                <a:solidFill>
                  <a:srgbClr val="000000"/>
                </a:solidFill>
              </a:rPr>
              <a:t> some staff from other CILs have good relationships with </a:t>
            </a:r>
            <a:r>
              <a:rPr lang="en" sz="2400">
                <a:solidFill>
                  <a:srgbClr val="000000"/>
                </a:solidFill>
              </a:rPr>
              <a:t>Emergency</a:t>
            </a:r>
            <a:r>
              <a:rPr lang="en" sz="2400">
                <a:solidFill>
                  <a:srgbClr val="000000"/>
                </a:solidFill>
              </a:rPr>
              <a:t> Management and the Department of </a:t>
            </a:r>
            <a:r>
              <a:rPr lang="en" sz="2400">
                <a:solidFill>
                  <a:srgbClr val="000000"/>
                </a:solidFill>
              </a:rPr>
              <a:t>Health, you just can’t seem to connect. </a:t>
            </a:r>
            <a:endParaRPr sz="2400">
              <a:solidFill>
                <a:srgbClr val="000000"/>
              </a:solidFill>
            </a:endParaRPr>
          </a:p>
          <a:p>
            <a:pPr indent="0" lvl="0" marL="0" rtl="0" algn="l">
              <a:spcBef>
                <a:spcPts val="1600"/>
              </a:spcBef>
              <a:spcAft>
                <a:spcPts val="1600"/>
              </a:spcAft>
              <a:buNone/>
            </a:pPr>
            <a:r>
              <a:rPr b="1" lang="en" sz="2200">
                <a:solidFill>
                  <a:srgbClr val="000000"/>
                </a:solidFill>
              </a:rPr>
              <a:t>What are some steps you could take to build a relationship?</a:t>
            </a:r>
            <a:endParaRPr b="1" sz="2200">
              <a:solidFill>
                <a:srgbClr val="00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8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5500">
                <a:solidFill>
                  <a:srgbClr val="1155CC"/>
                </a:solidFill>
              </a:rPr>
              <a:t>Check-in</a:t>
            </a:r>
            <a:endParaRPr sz="5500">
              <a:solidFill>
                <a:srgbClr val="1155CC"/>
              </a:solidFill>
            </a:endParaRPr>
          </a:p>
        </p:txBody>
      </p:sp>
      <p:sp>
        <p:nvSpPr>
          <p:cNvPr id="447" name="Google Shape;447;p81"/>
          <p:cNvSpPr txBox="1"/>
          <p:nvPr>
            <p:ph idx="1" type="body"/>
          </p:nvPr>
        </p:nvSpPr>
        <p:spPr>
          <a:xfrm>
            <a:off x="311700" y="1498500"/>
            <a:ext cx="8520600" cy="3416400"/>
          </a:xfrm>
          <a:prstGeom prst="rect">
            <a:avLst/>
          </a:prstGeom>
        </p:spPr>
        <p:txBody>
          <a:bodyPr anchorCtr="0" anchor="t" bIns="91425" lIns="91425" spcFirstLastPara="1" rIns="91425" wrap="square" tIns="91425">
            <a:noAutofit/>
          </a:bodyPr>
          <a:lstStyle/>
          <a:p>
            <a:pPr indent="-374650" lvl="0" marL="457200" rtl="0" algn="l">
              <a:spcBef>
                <a:spcPts val="0"/>
              </a:spcBef>
              <a:spcAft>
                <a:spcPts val="0"/>
              </a:spcAft>
              <a:buClr>
                <a:srgbClr val="000000"/>
              </a:buClr>
              <a:buSzPts val="2300"/>
              <a:buChar char="●"/>
            </a:pPr>
            <a:r>
              <a:rPr lang="en" sz="2300">
                <a:solidFill>
                  <a:srgbClr val="000000"/>
                </a:solidFill>
              </a:rPr>
              <a:t>List five (5) things you or staff at you CIL can do to support consumers/participants during COVID-19.</a:t>
            </a:r>
            <a:endParaRPr sz="2300">
              <a:solidFill>
                <a:srgbClr val="000000"/>
              </a:solidFill>
            </a:endParaRPr>
          </a:p>
          <a:p>
            <a:pPr indent="-374650" lvl="0" marL="457200" rtl="0" algn="l">
              <a:spcBef>
                <a:spcPts val="1000"/>
              </a:spcBef>
              <a:spcAft>
                <a:spcPts val="0"/>
              </a:spcAft>
              <a:buClr>
                <a:srgbClr val="000000"/>
              </a:buClr>
              <a:buSzPts val="2300"/>
              <a:buChar char="●"/>
            </a:pPr>
            <a:r>
              <a:rPr lang="en" sz="2300">
                <a:solidFill>
                  <a:srgbClr val="000000"/>
                </a:solidFill>
              </a:rPr>
              <a:t>List actions your CIL can do to keep people out of congregate settings.</a:t>
            </a:r>
            <a:endParaRPr sz="2300">
              <a:solidFill>
                <a:srgbClr val="000000"/>
              </a:solidFill>
            </a:endParaRPr>
          </a:p>
          <a:p>
            <a:pPr indent="-374650" lvl="0" marL="457200" rtl="0" algn="l">
              <a:spcBef>
                <a:spcPts val="1000"/>
              </a:spcBef>
              <a:spcAft>
                <a:spcPts val="0"/>
              </a:spcAft>
              <a:buClr>
                <a:srgbClr val="000000"/>
              </a:buClr>
              <a:buSzPts val="2300"/>
              <a:buChar char="●"/>
            </a:pPr>
            <a:r>
              <a:rPr lang="en" sz="2300">
                <a:solidFill>
                  <a:srgbClr val="000000"/>
                </a:solidFill>
              </a:rPr>
              <a:t>Name actions your CIL can take to get people out of congregate settings.</a:t>
            </a:r>
            <a:endParaRPr sz="2300">
              <a:solidFill>
                <a:srgbClr val="000000"/>
              </a:solidFill>
            </a:endParaRPr>
          </a:p>
          <a:p>
            <a:pPr indent="0" lvl="0" marL="0" rtl="0" algn="l">
              <a:spcBef>
                <a:spcPts val="1000"/>
              </a:spcBef>
              <a:spcAft>
                <a:spcPts val="160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0" st="0"/>
                                            </p:txEl>
                                          </p:spTgt>
                                        </p:tgtEl>
                                        <p:attrNameLst>
                                          <p:attrName>style.visibility</p:attrName>
                                        </p:attrNameLst>
                                      </p:cBhvr>
                                      <p:to>
                                        <p:strVal val="visible"/>
                                      </p:to>
                                    </p:set>
                                    <p:animEffect filter="fade" transition="in">
                                      <p:cBhvr>
                                        <p:cTn dur="1000"/>
                                        <p:tgtEl>
                                          <p:spTgt spid="4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1" st="1"/>
                                            </p:txEl>
                                          </p:spTgt>
                                        </p:tgtEl>
                                        <p:attrNameLst>
                                          <p:attrName>style.visibility</p:attrName>
                                        </p:attrNameLst>
                                      </p:cBhvr>
                                      <p:to>
                                        <p:strVal val="visible"/>
                                      </p:to>
                                    </p:set>
                                    <p:animEffect filter="fade" transition="in">
                                      <p:cBhvr>
                                        <p:cTn dur="1000"/>
                                        <p:tgtEl>
                                          <p:spTgt spid="4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2" st="2"/>
                                            </p:txEl>
                                          </p:spTgt>
                                        </p:tgtEl>
                                        <p:attrNameLst>
                                          <p:attrName>style.visibility</p:attrName>
                                        </p:attrNameLst>
                                      </p:cBhvr>
                                      <p:to>
                                        <p:strVal val="visible"/>
                                      </p:to>
                                    </p:set>
                                    <p:animEffect filter="fade" transition="in">
                                      <p:cBhvr>
                                        <p:cTn dur="1000"/>
                                        <p:tgtEl>
                                          <p:spTgt spid="4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3" st="3"/>
                                            </p:txEl>
                                          </p:spTgt>
                                        </p:tgtEl>
                                        <p:attrNameLst>
                                          <p:attrName>style.visibility</p:attrName>
                                        </p:attrNameLst>
                                      </p:cBhvr>
                                      <p:to>
                                        <p:strVal val="visible"/>
                                      </p:to>
                                    </p:set>
                                    <p:animEffect filter="fade" transition="in">
                                      <p:cBhvr>
                                        <p:cTn dur="1000"/>
                                        <p:tgtEl>
                                          <p:spTgt spid="44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81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4000">
                <a:solidFill>
                  <a:srgbClr val="1155CC"/>
                </a:solidFill>
              </a:rPr>
              <a:t>Module 3 Review</a:t>
            </a:r>
            <a:endParaRPr b="1" sz="4000">
              <a:solidFill>
                <a:srgbClr val="1155CC"/>
              </a:solidFill>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
        <p:nvSpPr>
          <p:cNvPr id="92" name="Google Shape;92;p19"/>
          <p:cNvSpPr txBox="1"/>
          <p:nvPr>
            <p:ph idx="1" type="body"/>
          </p:nvPr>
        </p:nvSpPr>
        <p:spPr>
          <a:xfrm>
            <a:off x="311700" y="1583675"/>
            <a:ext cx="8520600" cy="1773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sz="2400">
              <a:solidFill>
                <a:srgbClr val="000000"/>
              </a:solidFill>
            </a:endParaRPr>
          </a:p>
          <a:p>
            <a:pPr indent="0" lvl="0" marL="0" rtl="0" algn="ctr">
              <a:spcBef>
                <a:spcPts val="1600"/>
              </a:spcBef>
              <a:spcAft>
                <a:spcPts val="0"/>
              </a:spcAft>
              <a:buNone/>
            </a:pPr>
            <a:r>
              <a:rPr lang="en" sz="2700">
                <a:solidFill>
                  <a:srgbClr val="000000"/>
                </a:solidFill>
              </a:rPr>
              <a:t>All Core </a:t>
            </a:r>
            <a:r>
              <a:rPr lang="en" sz="2700">
                <a:solidFill>
                  <a:srgbClr val="000000"/>
                </a:solidFill>
              </a:rPr>
              <a:t>Services</a:t>
            </a:r>
            <a:r>
              <a:rPr lang="en" sz="2700">
                <a:solidFill>
                  <a:srgbClr val="000000"/>
                </a:solidFill>
              </a:rPr>
              <a:t> c</a:t>
            </a:r>
            <a:r>
              <a:rPr lang="en" sz="2700">
                <a:solidFill>
                  <a:srgbClr val="000000"/>
                </a:solidFill>
              </a:rPr>
              <a:t>an and</a:t>
            </a:r>
            <a:r>
              <a:rPr lang="en" sz="2700">
                <a:solidFill>
                  <a:srgbClr val="000000"/>
                </a:solidFill>
              </a:rPr>
              <a:t> must be </a:t>
            </a:r>
            <a:r>
              <a:rPr lang="en" sz="2700">
                <a:solidFill>
                  <a:srgbClr val="000000"/>
                </a:solidFill>
              </a:rPr>
              <a:t>provided</a:t>
            </a:r>
            <a:r>
              <a:rPr lang="en" sz="2700">
                <a:solidFill>
                  <a:srgbClr val="000000"/>
                </a:solidFill>
              </a:rPr>
              <a:t> during a pandemic and concurrent </a:t>
            </a:r>
            <a:r>
              <a:rPr lang="en" sz="2700">
                <a:solidFill>
                  <a:srgbClr val="000000"/>
                </a:solidFill>
              </a:rPr>
              <a:t>disasters.</a:t>
            </a:r>
            <a:endParaRPr sz="2700">
              <a:solidFill>
                <a:srgbClr val="000000"/>
              </a:solidFill>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82"/>
          <p:cNvSpPr txBox="1"/>
          <p:nvPr>
            <p:ph idx="1" type="body"/>
          </p:nvPr>
        </p:nvSpPr>
        <p:spPr>
          <a:xfrm>
            <a:off x="1140875" y="14175"/>
            <a:ext cx="6867900" cy="1066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6800">
                <a:solidFill>
                  <a:srgbClr val="1155CC"/>
                </a:solidFill>
              </a:rPr>
              <a:t>Thank You!</a:t>
            </a:r>
            <a:endParaRPr sz="6800">
              <a:solidFill>
                <a:srgbClr val="1155CC"/>
              </a:solidFill>
            </a:endParaRPr>
          </a:p>
          <a:p>
            <a:pPr indent="0" lvl="0" marL="0" rtl="0" algn="ctr">
              <a:spcBef>
                <a:spcPts val="1600"/>
              </a:spcBef>
              <a:spcAft>
                <a:spcPts val="1600"/>
              </a:spcAft>
              <a:buNone/>
            </a:pPr>
            <a:r>
              <a:t/>
            </a:r>
            <a:endParaRPr/>
          </a:p>
        </p:txBody>
      </p:sp>
      <p:sp>
        <p:nvSpPr>
          <p:cNvPr id="453" name="Google Shape;453;p82"/>
          <p:cNvSpPr txBox="1"/>
          <p:nvPr/>
        </p:nvSpPr>
        <p:spPr>
          <a:xfrm>
            <a:off x="87650" y="990200"/>
            <a:ext cx="7521300" cy="3869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000">
                <a:solidFill>
                  <a:schemeClr val="dk1"/>
                </a:solidFill>
              </a:rPr>
              <a:t>Contact Us! </a:t>
            </a:r>
            <a:endParaRPr b="1" sz="2000">
              <a:solidFill>
                <a:schemeClr val="dk1"/>
              </a:solidFill>
            </a:endParaRPr>
          </a:p>
          <a:p>
            <a:pPr indent="0" lvl="0" marL="0" rtl="0" algn="l">
              <a:spcBef>
                <a:spcPts val="0"/>
              </a:spcBef>
              <a:spcAft>
                <a:spcPts val="0"/>
              </a:spcAft>
              <a:buClr>
                <a:schemeClr val="dk1"/>
              </a:buClr>
              <a:buSzPts val="1100"/>
              <a:buFont typeface="Arial"/>
              <a:buNone/>
            </a:pPr>
            <a:r>
              <a:rPr lang="en" sz="2000">
                <a:solidFill>
                  <a:schemeClr val="dk1"/>
                </a:solidFill>
              </a:rPr>
              <a:t>Presenter: Melissa Marshall</a:t>
            </a:r>
            <a:endParaRPr sz="2000">
              <a:solidFill>
                <a:schemeClr val="dk1"/>
              </a:solidFill>
            </a:endParaRPr>
          </a:p>
          <a:p>
            <a:pPr indent="0" lvl="0" marL="0" rtl="0" algn="l">
              <a:spcBef>
                <a:spcPts val="0"/>
              </a:spcBef>
              <a:spcAft>
                <a:spcPts val="0"/>
              </a:spcAft>
              <a:buClr>
                <a:schemeClr val="dk1"/>
              </a:buClr>
              <a:buSzPts val="1100"/>
              <a:buFont typeface="Arial"/>
              <a:buNone/>
            </a:pPr>
            <a:r>
              <a:rPr lang="en" sz="2000" u="sng">
                <a:solidFill>
                  <a:schemeClr val="accent5"/>
                </a:solidFill>
                <a:hlinkClick r:id="rId3"/>
              </a:rPr>
              <a:t>m.melissa@disasterstrategies.org</a:t>
            </a:r>
            <a:r>
              <a:rPr lang="en" sz="2000">
                <a:solidFill>
                  <a:schemeClr val="dk1"/>
                </a:solidFill>
              </a:rPr>
              <a:t> </a:t>
            </a:r>
            <a:endParaRPr sz="2000">
              <a:solidFill>
                <a:schemeClr val="dk1"/>
              </a:solidFill>
            </a:endParaRPr>
          </a:p>
          <a:p>
            <a:pPr indent="0" lvl="0" marL="0" rtl="0" algn="l">
              <a:spcBef>
                <a:spcPts val="0"/>
              </a:spcBef>
              <a:spcAft>
                <a:spcPts val="0"/>
              </a:spcAft>
              <a:buClr>
                <a:schemeClr val="dk1"/>
              </a:buClr>
              <a:buSzPts val="1100"/>
              <a:buFont typeface="Arial"/>
              <a:buNone/>
            </a:pPr>
            <a:r>
              <a:t/>
            </a:r>
            <a:endParaRPr sz="2000">
              <a:solidFill>
                <a:schemeClr val="dk1"/>
              </a:solidFill>
            </a:endParaRPr>
          </a:p>
          <a:p>
            <a:pPr indent="0" lvl="0" marL="0" rtl="0" algn="l">
              <a:spcBef>
                <a:spcPts val="0"/>
              </a:spcBef>
              <a:spcAft>
                <a:spcPts val="0"/>
              </a:spcAft>
              <a:buClr>
                <a:schemeClr val="dk1"/>
              </a:buClr>
              <a:buSzPts val="1100"/>
              <a:buFont typeface="Arial"/>
              <a:buNone/>
            </a:pPr>
            <a:r>
              <a:rPr lang="en" sz="2000">
                <a:solidFill>
                  <a:schemeClr val="dk1"/>
                </a:solidFill>
              </a:rPr>
              <a:t>Co-Executive Directors: Shaylin Sluzalis &amp; Germán Parodi</a:t>
            </a:r>
            <a:endParaRPr sz="2000">
              <a:solidFill>
                <a:schemeClr val="dk1"/>
              </a:solidFill>
            </a:endParaRPr>
          </a:p>
          <a:p>
            <a:pPr indent="0" lvl="0" marL="0" rtl="0" algn="l">
              <a:spcBef>
                <a:spcPts val="0"/>
              </a:spcBef>
              <a:spcAft>
                <a:spcPts val="0"/>
              </a:spcAft>
              <a:buClr>
                <a:schemeClr val="dk1"/>
              </a:buClr>
              <a:buSzPts val="1100"/>
              <a:buFont typeface="Arial"/>
              <a:buNone/>
            </a:pPr>
            <a:r>
              <a:rPr lang="en" sz="2000" u="sng">
                <a:solidFill>
                  <a:schemeClr val="accent5"/>
                </a:solidFill>
                <a:hlinkClick r:id="rId4"/>
              </a:rPr>
              <a:t>directors@disasterstrategies.org</a:t>
            </a:r>
            <a:r>
              <a:rPr lang="en" sz="2000">
                <a:solidFill>
                  <a:schemeClr val="dk1"/>
                </a:solidFill>
              </a:rPr>
              <a:t> </a:t>
            </a:r>
            <a:endParaRPr sz="2000">
              <a:solidFill>
                <a:schemeClr val="dk1"/>
              </a:solidFill>
            </a:endParaRPr>
          </a:p>
          <a:p>
            <a:pPr indent="0" lvl="0" marL="0" rtl="0" algn="l">
              <a:spcBef>
                <a:spcPts val="0"/>
              </a:spcBef>
              <a:spcAft>
                <a:spcPts val="0"/>
              </a:spcAft>
              <a:buClr>
                <a:schemeClr val="dk1"/>
              </a:buClr>
              <a:buSzPts val="1100"/>
              <a:buFont typeface="Arial"/>
              <a:buNone/>
            </a:pPr>
            <a:r>
              <a:t/>
            </a:r>
            <a:endParaRPr sz="2000">
              <a:solidFill>
                <a:schemeClr val="dk1"/>
              </a:solidFill>
            </a:endParaRPr>
          </a:p>
          <a:p>
            <a:pPr indent="0" lvl="0" marL="0" rtl="0" algn="ctr">
              <a:spcBef>
                <a:spcPts val="0"/>
              </a:spcBef>
              <a:spcAft>
                <a:spcPts val="0"/>
              </a:spcAft>
              <a:buClr>
                <a:schemeClr val="dk1"/>
              </a:buClr>
              <a:buSzPts val="1100"/>
              <a:buFont typeface="Arial"/>
              <a:buNone/>
            </a:pPr>
            <a:r>
              <a:rPr b="1" lang="en" sz="2000">
                <a:solidFill>
                  <a:schemeClr val="dk1"/>
                </a:solidFill>
              </a:rPr>
              <a:t>Website:</a:t>
            </a:r>
            <a:r>
              <a:rPr lang="en" sz="2000">
                <a:solidFill>
                  <a:schemeClr val="dk1"/>
                </a:solidFill>
              </a:rPr>
              <a:t> </a:t>
            </a:r>
            <a:r>
              <a:rPr lang="en" sz="2000" u="sng">
                <a:solidFill>
                  <a:schemeClr val="accent5"/>
                </a:solidFill>
                <a:hlinkClick r:id="rId5"/>
              </a:rPr>
              <a:t>www.disasterstrategies.org</a:t>
            </a:r>
            <a:r>
              <a:rPr lang="en" sz="2000">
                <a:solidFill>
                  <a:schemeClr val="dk1"/>
                </a:solidFill>
              </a:rPr>
              <a:t> </a:t>
            </a:r>
            <a:endParaRPr sz="2000">
              <a:solidFill>
                <a:schemeClr val="dk1"/>
              </a:solidFill>
            </a:endParaRPr>
          </a:p>
          <a:p>
            <a:pPr indent="0" lvl="0" marL="0" rtl="0" algn="ctr">
              <a:spcBef>
                <a:spcPts val="0"/>
              </a:spcBef>
              <a:spcAft>
                <a:spcPts val="0"/>
              </a:spcAft>
              <a:buClr>
                <a:schemeClr val="dk1"/>
              </a:buClr>
              <a:buSzPts val="1100"/>
              <a:buFont typeface="Arial"/>
              <a:buNone/>
            </a:pPr>
            <a:r>
              <a:rPr b="1" lang="en" sz="2000">
                <a:solidFill>
                  <a:schemeClr val="dk1"/>
                </a:solidFill>
              </a:rPr>
              <a:t>Disaster Hotline:</a:t>
            </a:r>
            <a:r>
              <a:rPr lang="en" sz="2000">
                <a:solidFill>
                  <a:schemeClr val="dk1"/>
                </a:solidFill>
              </a:rPr>
              <a:t> (800) 626-4959 or </a:t>
            </a:r>
            <a:r>
              <a:rPr lang="en" sz="2000" u="sng">
                <a:solidFill>
                  <a:schemeClr val="accent5"/>
                </a:solidFill>
                <a:hlinkClick r:id="rId6"/>
              </a:rPr>
              <a:t>info@disasterstrategies.org</a:t>
            </a:r>
            <a:r>
              <a:rPr lang="en" sz="2000">
                <a:solidFill>
                  <a:schemeClr val="dk1"/>
                </a:solidFill>
              </a:rPr>
              <a:t> </a:t>
            </a:r>
            <a:endParaRPr sz="2000">
              <a:solidFill>
                <a:schemeClr val="dk1"/>
              </a:solidFill>
            </a:endParaRPr>
          </a:p>
          <a:p>
            <a:pPr indent="0" lvl="0" marL="0" marR="6096" rtl="0" algn="ctr">
              <a:lnSpc>
                <a:spcPct val="115000"/>
              </a:lnSpc>
              <a:spcBef>
                <a:spcPts val="840"/>
              </a:spcBef>
              <a:spcAft>
                <a:spcPts val="0"/>
              </a:spcAft>
              <a:buClr>
                <a:schemeClr val="dk1"/>
              </a:buClr>
              <a:buSzPts val="1100"/>
              <a:buFont typeface="Arial"/>
              <a:buNone/>
            </a:pPr>
            <a:r>
              <a:t/>
            </a:r>
            <a:endParaRPr b="1" i="1" sz="1600">
              <a:solidFill>
                <a:schemeClr val="dk1"/>
              </a:solidFill>
            </a:endParaRPr>
          </a:p>
          <a:p>
            <a:pPr indent="0" lvl="0" marL="0" marR="6096" rtl="0" algn="ctr">
              <a:lnSpc>
                <a:spcPct val="115000"/>
              </a:lnSpc>
              <a:spcBef>
                <a:spcPts val="840"/>
              </a:spcBef>
              <a:spcAft>
                <a:spcPts val="0"/>
              </a:spcAft>
              <a:buClr>
                <a:schemeClr val="dk1"/>
              </a:buClr>
              <a:buSzPts val="1100"/>
              <a:buFont typeface="Arial"/>
              <a:buNone/>
            </a:pPr>
            <a:r>
              <a:rPr b="1" i="1" lang="en" sz="1600">
                <a:solidFill>
                  <a:schemeClr val="dk1"/>
                </a:solidFill>
              </a:rPr>
              <a:t>©</a:t>
            </a:r>
            <a:r>
              <a:rPr i="1" lang="en" sz="1600">
                <a:solidFill>
                  <a:schemeClr val="dk1"/>
                </a:solidFill>
              </a:rPr>
              <a:t>2020 The Partnership for Inclusive Disaster Strategies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lnSpc>
                <a:spcPct val="100000"/>
              </a:lnSpc>
              <a:spcBef>
                <a:spcPts val="0"/>
              </a:spcBef>
              <a:spcAft>
                <a:spcPts val="0"/>
              </a:spcAft>
              <a:buClr>
                <a:schemeClr val="dk1"/>
              </a:buClr>
              <a:buSzPts val="1100"/>
              <a:buFont typeface="Arial"/>
              <a:buNone/>
            </a:pPr>
            <a:r>
              <a:t/>
            </a:r>
            <a:endParaRPr sz="3900">
              <a:solidFill>
                <a:srgbClr val="1155CC"/>
              </a:solidFill>
            </a:endParaRPr>
          </a:p>
          <a:p>
            <a:pPr indent="0" lvl="0" marL="0" rtl="0" algn="ctr">
              <a:lnSpc>
                <a:spcPct val="100000"/>
              </a:lnSpc>
              <a:spcBef>
                <a:spcPts val="0"/>
              </a:spcBef>
              <a:spcAft>
                <a:spcPts val="0"/>
              </a:spcAft>
              <a:buClr>
                <a:schemeClr val="dk1"/>
              </a:buClr>
              <a:buSzPts val="1100"/>
              <a:buFont typeface="Arial"/>
              <a:buNone/>
            </a:pPr>
            <a:r>
              <a:rPr b="1" lang="en" sz="3900">
                <a:solidFill>
                  <a:srgbClr val="1155CC"/>
                </a:solidFill>
              </a:rPr>
              <a:t>What questions do you have </a:t>
            </a:r>
            <a:endParaRPr b="1" sz="3900">
              <a:solidFill>
                <a:srgbClr val="1155CC"/>
              </a:solidFill>
            </a:endParaRPr>
          </a:p>
          <a:p>
            <a:pPr indent="0" lvl="0" marL="0" rtl="0" algn="ctr">
              <a:lnSpc>
                <a:spcPct val="100000"/>
              </a:lnSpc>
              <a:spcBef>
                <a:spcPts val="0"/>
              </a:spcBef>
              <a:spcAft>
                <a:spcPts val="0"/>
              </a:spcAft>
              <a:buClr>
                <a:schemeClr val="dk1"/>
              </a:buClr>
              <a:buSzPts val="1100"/>
              <a:buFont typeface="Arial"/>
              <a:buNone/>
            </a:pPr>
            <a:r>
              <a:rPr b="1" lang="en" sz="3900">
                <a:solidFill>
                  <a:srgbClr val="1155CC"/>
                </a:solidFill>
              </a:rPr>
              <a:t>on the Module 3 training?</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nvSpPr>
        <p:spPr>
          <a:xfrm>
            <a:off x="26100" y="1124325"/>
            <a:ext cx="8336700" cy="369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000"/>
              <a:t>Module 4 - The hard truth staff need to know to prepare</a:t>
            </a:r>
            <a:endParaRPr b="1" sz="2000"/>
          </a:p>
          <a:p>
            <a:pPr indent="0" lvl="0" marL="0" rtl="0" algn="l">
              <a:spcBef>
                <a:spcPts val="0"/>
              </a:spcBef>
              <a:spcAft>
                <a:spcPts val="0"/>
              </a:spcAft>
              <a:buNone/>
            </a:pPr>
            <a:r>
              <a:t/>
            </a:r>
            <a:endParaRPr sz="2000"/>
          </a:p>
          <a:p>
            <a:pPr indent="-355600" lvl="0" marL="457200" rtl="0" algn="l">
              <a:spcBef>
                <a:spcPts val="0"/>
              </a:spcBef>
              <a:spcAft>
                <a:spcPts val="0"/>
              </a:spcAft>
              <a:buSzPts val="2000"/>
              <a:buChar char="●"/>
            </a:pPr>
            <a:r>
              <a:rPr lang="en" sz="2000"/>
              <a:t>What to be expected and what not to be expect from government, community, and stakeholders &amp; how to advocate for inclusion </a:t>
            </a:r>
            <a:endParaRPr sz="2000"/>
          </a:p>
          <a:p>
            <a:pPr indent="-355600" lvl="0" marL="457200" rtl="0" algn="l">
              <a:spcBef>
                <a:spcPts val="1000"/>
              </a:spcBef>
              <a:spcAft>
                <a:spcPts val="0"/>
              </a:spcAft>
              <a:buSzPts val="2000"/>
              <a:buChar char="●"/>
            </a:pPr>
            <a:r>
              <a:rPr lang="en" sz="2000"/>
              <a:t>What to expect and what not to not expect for the American Red Cross and other </a:t>
            </a:r>
            <a:r>
              <a:rPr lang="en" sz="2000"/>
              <a:t>charitable organizations</a:t>
            </a:r>
            <a:endParaRPr sz="2000"/>
          </a:p>
          <a:p>
            <a:pPr indent="-355600" lvl="0" marL="457200" rtl="0" algn="l">
              <a:spcBef>
                <a:spcPts val="1000"/>
              </a:spcBef>
              <a:spcAft>
                <a:spcPts val="0"/>
              </a:spcAft>
              <a:buSzPts val="2000"/>
              <a:buChar char="●"/>
            </a:pPr>
            <a:r>
              <a:rPr lang="en" sz="2000"/>
              <a:t>What to do when the disability community doesn’t have a seat at the emergency management table </a:t>
            </a:r>
            <a:endParaRPr sz="2000"/>
          </a:p>
          <a:p>
            <a:pPr indent="-355600" lvl="0" marL="457200" rtl="0" algn="l">
              <a:spcBef>
                <a:spcPts val="1000"/>
              </a:spcBef>
              <a:spcAft>
                <a:spcPts val="1000"/>
              </a:spcAft>
              <a:buSzPts val="2000"/>
              <a:buChar char="●"/>
            </a:pPr>
            <a:r>
              <a:rPr lang="en" sz="2000"/>
              <a:t>What new staff need to know about COVID-19 and concurrent disasters</a:t>
            </a:r>
            <a:endParaRPr sz="2000"/>
          </a:p>
        </p:txBody>
      </p:sp>
      <p:sp>
        <p:nvSpPr>
          <p:cNvPr id="103" name="Google Shape;103;p21"/>
          <p:cNvSpPr txBox="1"/>
          <p:nvPr/>
        </p:nvSpPr>
        <p:spPr>
          <a:xfrm>
            <a:off x="224850" y="295125"/>
            <a:ext cx="8516400" cy="829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3900">
                <a:solidFill>
                  <a:srgbClr val="1155CC"/>
                </a:solidFill>
              </a:rPr>
              <a:t>Goals</a:t>
            </a:r>
            <a:endParaRPr b="1" sz="3900">
              <a:solidFill>
                <a:srgbClr val="1155CC"/>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0" st="0"/>
                                            </p:txEl>
                                          </p:spTgt>
                                        </p:tgtEl>
                                        <p:attrNameLst>
                                          <p:attrName>style.visibility</p:attrName>
                                        </p:attrNameLst>
                                      </p:cBhvr>
                                      <p:to>
                                        <p:strVal val="visible"/>
                                      </p:to>
                                    </p:set>
                                    <p:animEffect filter="fade" transition="in">
                                      <p:cBhvr>
                                        <p:cTn dur="1000"/>
                                        <p:tgtEl>
                                          <p:spTgt spid="10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1" st="1"/>
                                            </p:txEl>
                                          </p:spTgt>
                                        </p:tgtEl>
                                        <p:attrNameLst>
                                          <p:attrName>style.visibility</p:attrName>
                                        </p:attrNameLst>
                                      </p:cBhvr>
                                      <p:to>
                                        <p:strVal val="visible"/>
                                      </p:to>
                                    </p:set>
                                    <p:animEffect filter="fade" transition="in">
                                      <p:cBhvr>
                                        <p:cTn dur="1000"/>
                                        <p:tgtEl>
                                          <p:spTgt spid="10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2" st="2"/>
                                            </p:txEl>
                                          </p:spTgt>
                                        </p:tgtEl>
                                        <p:attrNameLst>
                                          <p:attrName>style.visibility</p:attrName>
                                        </p:attrNameLst>
                                      </p:cBhvr>
                                      <p:to>
                                        <p:strVal val="visible"/>
                                      </p:to>
                                    </p:set>
                                    <p:animEffect filter="fade" transition="in">
                                      <p:cBhvr>
                                        <p:cTn dur="1000"/>
                                        <p:tgtEl>
                                          <p:spTgt spid="10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3" st="3"/>
                                            </p:txEl>
                                          </p:spTgt>
                                        </p:tgtEl>
                                        <p:attrNameLst>
                                          <p:attrName>style.visibility</p:attrName>
                                        </p:attrNameLst>
                                      </p:cBhvr>
                                      <p:to>
                                        <p:strVal val="visible"/>
                                      </p:to>
                                    </p:set>
                                    <p:animEffect filter="fade" transition="in">
                                      <p:cBhvr>
                                        <p:cTn dur="1000"/>
                                        <p:tgtEl>
                                          <p:spTgt spid="10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4" st="4"/>
                                            </p:txEl>
                                          </p:spTgt>
                                        </p:tgtEl>
                                        <p:attrNameLst>
                                          <p:attrName>style.visibility</p:attrName>
                                        </p:attrNameLst>
                                      </p:cBhvr>
                                      <p:to>
                                        <p:strVal val="visible"/>
                                      </p:to>
                                    </p:set>
                                    <p:animEffect filter="fade" transition="in">
                                      <p:cBhvr>
                                        <p:cTn dur="1000"/>
                                        <p:tgtEl>
                                          <p:spTgt spid="10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xEl>
                                              <p:pRg end="5" st="5"/>
                                            </p:txEl>
                                          </p:spTgt>
                                        </p:tgtEl>
                                        <p:attrNameLst>
                                          <p:attrName>style.visibility</p:attrName>
                                        </p:attrNameLst>
                                      </p:cBhvr>
                                      <p:to>
                                        <p:strVal val="visible"/>
                                      </p:to>
                                    </p:set>
                                    <p:animEffect filter="fade" transition="in">
                                      <p:cBhvr>
                                        <p:cTn dur="1000"/>
                                        <p:tgtEl>
                                          <p:spTgt spid="10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