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whitehouse.gov/presidential-actions/proclamation-declaring-national-emergency-concerning-novel-coronavirus-disease-covid-19-outbreak/"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88bc9337a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88bc9337a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8f7e73142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8f7e73142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u="sng">
                <a:solidFill>
                  <a:schemeClr val="accent5"/>
                </a:solidFill>
                <a:hlinkClick r:id="rId2"/>
              </a:rPr>
              <a:t>https://www.whitehouse.gov/presidential-actions/proclamation-declaring-national-emergency-concerning-novel-coronavirus-disease-covid-19-outbreak/</a:t>
            </a:r>
            <a:r>
              <a:rPr lang="en" sz="1400">
                <a:solidFill>
                  <a:schemeClr val="dk1"/>
                </a:solidFill>
              </a:rPr>
              <a:t>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8f7e731424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8f7e731424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8f7e73142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8f7e73142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8cc6f53d0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8cc6f53d0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8cc6f53d0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8cc6f53d0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8cc6f53d0a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8cc6f53d0a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8cc6f53d0a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8cc6f53d0a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8cc6f53d0a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8cc6f53d0a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8cc6f53d0a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8cc6f53d0a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407b218722284f5d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407b218722284f5d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8cd6f2ca5e_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8cd6f2ca5e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8cc6f53d0a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8cc6f53d0a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8cf0019a8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8cf0019a8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407b218722284f5d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407b218722284f5d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8f7e731424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8f7e731424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8cc6f53d0a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8cc6f53d0a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8cf0019a88_3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8cf0019a88_3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8cf0019a88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8cf0019a88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8cf0019a88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8cf0019a88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8cc6f53d0a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8cc6f53d0a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8cc6f53d0a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8cc6f53d0a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8cd6f2ca5e_4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8cd6f2ca5e_4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8cf0019a88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8cf0019a88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8f7e731424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8f7e731424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8cc6f53d0a_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8cc6f53d0a_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8cc6f53d0a_2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8cc6f53d0a_2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8cc6f53d0a_1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8cc6f53d0a_1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8f7e73142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8f7e73142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g8f7e731424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8f7e731424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8cc6f53d0a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8cc6f53d0a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8f7e731424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8f7e731424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8cc6f53d0a_2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8cc6f53d0a_2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8a358b81be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8a358b81be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8cc6f53d0a_2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8cc6f53d0a_2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8f7e731424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8f7e731424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8cf0019a88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8" name="Google Shape;298;g8cf0019a88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g8cc6f53d0a_2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4" name="Google Shape;304;g8cc6f53d0a_2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407b218722284f5d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407b218722284f5d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407b218722284f5d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6" name="Google Shape;316;g407b218722284f5d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407b218722284f5d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407b218722284f5d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g407b218722284f5d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8" name="Google Shape;328;g407b218722284f5d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407b218722284f5d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407b218722284f5d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g407b218722284f5d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0" name="Google Shape;340;g407b218722284f5d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8a358b81be_1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8a358b81be_1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g8cc6f53d0a_1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6" name="Google Shape;346;g8cc6f53d0a_1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8e5b482de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8e5b482de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8a358b81be_1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8a358b81be_1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8f7e73142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8f7e73142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8a358b81be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8a358b81be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8cf0019a8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8cf0019a8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7468850" y="3499425"/>
            <a:ext cx="1533375" cy="15362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www.disasterstrategies.org"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 Id="rId3" Type="http://schemas.openxmlformats.org/officeDocument/2006/relationships/hyperlink" Target="mailto:m.melissa@disasterstrategies.org" TargetMode="External"/><Relationship Id="rId4" Type="http://schemas.openxmlformats.org/officeDocument/2006/relationships/hyperlink" Target="mailto:directors@disasterstrategies.org" TargetMode="External"/><Relationship Id="rId5" Type="http://schemas.openxmlformats.org/officeDocument/2006/relationships/hyperlink" Target="http://www.disasterstrategies.org" TargetMode="External"/><Relationship Id="rId6" Type="http://schemas.openxmlformats.org/officeDocument/2006/relationships/hyperlink" Target="mailto:info@disasterstrategies.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311700" y="2137538"/>
            <a:ext cx="8520600" cy="1144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4200"/>
              <a:t>Community Resilience Initiative</a:t>
            </a:r>
            <a:endParaRPr sz="4200"/>
          </a:p>
          <a:p>
            <a:pPr indent="0" lvl="0" marL="0" marR="0" rtl="0" algn="ctr">
              <a:lnSpc>
                <a:spcPct val="115000"/>
              </a:lnSpc>
              <a:spcBef>
                <a:spcPts val="0"/>
              </a:spcBef>
              <a:spcAft>
                <a:spcPts val="0"/>
              </a:spcAft>
              <a:buNone/>
            </a:pPr>
            <a:r>
              <a:rPr b="1" lang="en" sz="2700"/>
              <a:t>Module</a:t>
            </a:r>
            <a:r>
              <a:rPr b="1" lang="en" sz="2700"/>
              <a:t> 3 </a:t>
            </a:r>
            <a:endParaRPr b="1" sz="2700"/>
          </a:p>
          <a:p>
            <a:pPr indent="0" lvl="0" marL="0" marR="0" rtl="0" algn="ctr">
              <a:lnSpc>
                <a:spcPct val="115000"/>
              </a:lnSpc>
              <a:spcBef>
                <a:spcPts val="0"/>
              </a:spcBef>
              <a:spcAft>
                <a:spcPts val="0"/>
              </a:spcAft>
              <a:buNone/>
            </a:pPr>
            <a:r>
              <a:rPr lang="en" sz="2700"/>
              <a:t> Continuing IL Work During Pandemics</a:t>
            </a:r>
            <a:endParaRPr sz="2700"/>
          </a:p>
        </p:txBody>
      </p:sp>
      <p:sp>
        <p:nvSpPr>
          <p:cNvPr id="56" name="Google Shape;56;p13"/>
          <p:cNvSpPr txBox="1"/>
          <p:nvPr>
            <p:ph idx="1" type="subTitle"/>
          </p:nvPr>
        </p:nvSpPr>
        <p:spPr>
          <a:xfrm>
            <a:off x="244550" y="3542300"/>
            <a:ext cx="8520600" cy="1452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www.disasterstrategies.org</a:t>
            </a:r>
            <a:r>
              <a:rPr lang="en"/>
              <a:t> </a:t>
            </a:r>
            <a:endParaRPr/>
          </a:p>
          <a:p>
            <a:pPr indent="0" lvl="0" marL="0" rtl="0" algn="ctr">
              <a:spcBef>
                <a:spcPts val="0"/>
              </a:spcBef>
              <a:spcAft>
                <a:spcPts val="0"/>
              </a:spcAft>
              <a:buNone/>
            </a:pPr>
            <a:r>
              <a:rPr lang="en" sz="2000"/>
              <a:t>112 N. 8th Street, Suite 600, Philadelphia PA 19107</a:t>
            </a:r>
            <a:endParaRPr sz="2000"/>
          </a:p>
          <a:p>
            <a:pPr indent="-228600" lvl="0" marL="457200" marR="6096" rtl="0" algn="ctr">
              <a:spcBef>
                <a:spcPts val="0"/>
              </a:spcBef>
              <a:spcAft>
                <a:spcPts val="0"/>
              </a:spcAft>
              <a:buNone/>
            </a:pPr>
            <a:r>
              <a:t/>
            </a:r>
            <a:endParaRPr b="1" i="1" sz="1000">
              <a:solidFill>
                <a:schemeClr val="dk1"/>
              </a:solidFill>
            </a:endParaRPr>
          </a:p>
          <a:p>
            <a:pPr indent="-228600" lvl="0" marL="457200" marR="6096" rtl="0" algn="ctr">
              <a:spcBef>
                <a:spcPts val="0"/>
              </a:spcBef>
              <a:spcAft>
                <a:spcPts val="0"/>
              </a:spcAft>
              <a:buNone/>
            </a:pPr>
            <a:r>
              <a:t/>
            </a:r>
            <a:endParaRPr b="1" i="1" sz="1100">
              <a:solidFill>
                <a:schemeClr val="dk1"/>
              </a:solidFill>
            </a:endParaRPr>
          </a:p>
          <a:p>
            <a:pPr indent="-228600" lvl="0" marL="457200" marR="6096" rtl="0" algn="ctr">
              <a:spcBef>
                <a:spcPts val="0"/>
              </a:spcBef>
              <a:spcAft>
                <a:spcPts val="0"/>
              </a:spcAft>
              <a:buClr>
                <a:schemeClr val="dk1"/>
              </a:buClr>
              <a:buSzPts val="1100"/>
              <a:buFont typeface="Arial"/>
              <a:buNone/>
            </a:pPr>
            <a:r>
              <a:rPr b="1" i="1" lang="en" sz="1100">
                <a:solidFill>
                  <a:schemeClr val="dk1"/>
                </a:solidFill>
              </a:rPr>
              <a:t>©</a:t>
            </a:r>
            <a:r>
              <a:rPr i="1" lang="en" sz="1100">
                <a:solidFill>
                  <a:schemeClr val="dk1"/>
                </a:solidFill>
              </a:rPr>
              <a:t>2020 The Partnership for Inclusive Disaster Strategies </a:t>
            </a:r>
            <a:endParaRPr sz="1100">
              <a:solidFill>
                <a:schemeClr val="dk1"/>
              </a:solidFill>
            </a:endParaRPr>
          </a:p>
          <a:p>
            <a:pPr indent="0" lvl="0" marL="0" rtl="0" algn="ctr">
              <a:spcBef>
                <a:spcPts val="0"/>
              </a:spcBef>
              <a:spcAft>
                <a:spcPts val="0"/>
              </a:spcAft>
              <a:buNone/>
            </a:pPr>
            <a:r>
              <a:t/>
            </a:r>
            <a:endParaRPr sz="2000"/>
          </a:p>
        </p:txBody>
      </p:sp>
      <p:pic>
        <p:nvPicPr>
          <p:cNvPr id="57" name="Google Shape;57;p13"/>
          <p:cNvPicPr preferRelativeResize="0"/>
          <p:nvPr/>
        </p:nvPicPr>
        <p:blipFill rotWithShape="1">
          <a:blip r:embed="rId4">
            <a:alphaModFix/>
          </a:blip>
          <a:srcRect b="-5307" l="0" r="-3551" t="0"/>
          <a:stretch/>
        </p:blipFill>
        <p:spPr>
          <a:xfrm>
            <a:off x="1667625" y="268100"/>
            <a:ext cx="5875851" cy="13319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2239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900"/>
              <a:t>Module 2 Review: </a:t>
            </a:r>
            <a:r>
              <a:rPr lang="en" sz="2900">
                <a:solidFill>
                  <a:srgbClr val="1155CC"/>
                </a:solidFill>
              </a:rPr>
              <a:t>COVID-19 &amp; Declarations</a:t>
            </a:r>
            <a:endParaRPr sz="2900"/>
          </a:p>
        </p:txBody>
      </p:sp>
      <p:sp>
        <p:nvSpPr>
          <p:cNvPr id="111" name="Google Shape;111;p22"/>
          <p:cNvSpPr txBox="1"/>
          <p:nvPr>
            <p:ph idx="1" type="body"/>
          </p:nvPr>
        </p:nvSpPr>
        <p:spPr>
          <a:xfrm>
            <a:off x="311700" y="803925"/>
            <a:ext cx="7665300" cy="3078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200">
                <a:solidFill>
                  <a:schemeClr val="dk1"/>
                </a:solidFill>
              </a:rPr>
              <a:t>COVID-19 has three declarations: </a:t>
            </a:r>
            <a:endParaRPr b="1" sz="2200">
              <a:solidFill>
                <a:schemeClr val="dk1"/>
              </a:solidFill>
            </a:endParaRPr>
          </a:p>
          <a:p>
            <a:pPr indent="0" lvl="0" marL="0" rtl="0" algn="l">
              <a:spcBef>
                <a:spcPts val="0"/>
              </a:spcBef>
              <a:spcAft>
                <a:spcPts val="0"/>
              </a:spcAft>
              <a:buClr>
                <a:schemeClr val="dk1"/>
              </a:buClr>
              <a:buSzPts val="1100"/>
              <a:buFont typeface="Arial"/>
              <a:buNone/>
            </a:pPr>
            <a:r>
              <a:t/>
            </a:r>
            <a:endParaRPr b="1" sz="1000">
              <a:solidFill>
                <a:schemeClr val="dk1"/>
              </a:solidFill>
            </a:endParaRPr>
          </a:p>
          <a:p>
            <a:pPr indent="-342900" lvl="0" marL="457200" rtl="0" algn="l">
              <a:lnSpc>
                <a:spcPct val="100000"/>
              </a:lnSpc>
              <a:spcBef>
                <a:spcPts val="0"/>
              </a:spcBef>
              <a:spcAft>
                <a:spcPts val="0"/>
              </a:spcAft>
              <a:buClr>
                <a:schemeClr val="dk1"/>
              </a:buClr>
              <a:buSzPts val="1800"/>
              <a:buAutoNum type="arabicPeriod"/>
            </a:pPr>
            <a:r>
              <a:rPr b="1" lang="en">
                <a:solidFill>
                  <a:schemeClr val="dk1"/>
                </a:solidFill>
              </a:rPr>
              <a:t>Public Health Emergency declaration</a:t>
            </a:r>
            <a:r>
              <a:rPr lang="en">
                <a:solidFill>
                  <a:schemeClr val="dk1"/>
                </a:solidFill>
              </a:rPr>
              <a:t> by the Secretary of the U.S. Department of Health and Human Services on Jan 30 retroactive to Jan 27.</a:t>
            </a:r>
            <a:endParaRPr>
              <a:solidFill>
                <a:schemeClr val="dk1"/>
              </a:solidFill>
            </a:endParaRPr>
          </a:p>
          <a:p>
            <a:pPr indent="0" lvl="0" marL="457200" rtl="0" algn="l">
              <a:lnSpc>
                <a:spcPct val="100000"/>
              </a:lnSpc>
              <a:spcBef>
                <a:spcPts val="0"/>
              </a:spcBef>
              <a:spcAft>
                <a:spcPts val="0"/>
              </a:spcAft>
              <a:buNone/>
            </a:pPr>
            <a:r>
              <a:t/>
            </a:r>
            <a:endParaRPr>
              <a:solidFill>
                <a:schemeClr val="dk1"/>
              </a:solidFill>
            </a:endParaRPr>
          </a:p>
          <a:p>
            <a:pPr indent="-342900" lvl="0" marL="457200" rtl="0" algn="l">
              <a:lnSpc>
                <a:spcPct val="100000"/>
              </a:lnSpc>
              <a:spcBef>
                <a:spcPts val="0"/>
              </a:spcBef>
              <a:spcAft>
                <a:spcPts val="0"/>
              </a:spcAft>
              <a:buClr>
                <a:schemeClr val="dk1"/>
              </a:buClr>
              <a:buSzPts val="1800"/>
              <a:buAutoNum type="arabicPeriod"/>
            </a:pPr>
            <a:r>
              <a:rPr b="1" lang="en">
                <a:solidFill>
                  <a:schemeClr val="dk1"/>
                </a:solidFill>
              </a:rPr>
              <a:t>National Emergency declaration</a:t>
            </a:r>
            <a:r>
              <a:rPr lang="en">
                <a:solidFill>
                  <a:schemeClr val="dk1"/>
                </a:solidFill>
              </a:rPr>
              <a:t> by the President on March 13 that was was retroactive to March 1, 2020. </a:t>
            </a:r>
            <a:endParaRPr>
              <a:solidFill>
                <a:schemeClr val="dk1"/>
              </a:solidFill>
            </a:endParaRPr>
          </a:p>
          <a:p>
            <a:pPr indent="0" lvl="0" marL="457200" rtl="0" algn="l">
              <a:lnSpc>
                <a:spcPct val="100000"/>
              </a:lnSpc>
              <a:spcBef>
                <a:spcPts val="0"/>
              </a:spcBef>
              <a:spcAft>
                <a:spcPts val="0"/>
              </a:spcAft>
              <a:buNone/>
            </a:pPr>
            <a:r>
              <a:t/>
            </a:r>
            <a:endParaRPr>
              <a:solidFill>
                <a:schemeClr val="dk1"/>
              </a:solidFill>
            </a:endParaRPr>
          </a:p>
          <a:p>
            <a:pPr indent="-342900" lvl="0" marL="457200" rtl="0" algn="l">
              <a:lnSpc>
                <a:spcPct val="100000"/>
              </a:lnSpc>
              <a:spcBef>
                <a:spcPts val="0"/>
              </a:spcBef>
              <a:spcAft>
                <a:spcPts val="0"/>
              </a:spcAft>
              <a:buClr>
                <a:schemeClr val="dk1"/>
              </a:buClr>
              <a:buSzPts val="1800"/>
              <a:buAutoNum type="arabicPeriod"/>
            </a:pPr>
            <a:r>
              <a:rPr lang="en">
                <a:solidFill>
                  <a:schemeClr val="dk1"/>
                </a:solidFill>
              </a:rPr>
              <a:t>Every state and 4 territories requested and received a </a:t>
            </a:r>
            <a:r>
              <a:rPr b="1" lang="en">
                <a:solidFill>
                  <a:schemeClr val="dk1"/>
                </a:solidFill>
              </a:rPr>
              <a:t>Major Disaster declaration </a:t>
            </a:r>
            <a:r>
              <a:rPr lang="en">
                <a:solidFill>
                  <a:schemeClr val="dk1"/>
                </a:solidFill>
              </a:rPr>
              <a:t>by the President. Additionally, 32 tribes are working directly with FEMA under the emergency declaration.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idx="1" type="body"/>
          </p:nvPr>
        </p:nvSpPr>
        <p:spPr>
          <a:xfrm>
            <a:off x="311700" y="923875"/>
            <a:ext cx="8520600" cy="34164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 sz="6300">
                <a:solidFill>
                  <a:srgbClr val="1155CC"/>
                </a:solidFill>
              </a:rPr>
              <a:t>Any Questions? </a:t>
            </a:r>
            <a:endParaRPr sz="6300">
              <a:solidFill>
                <a:srgbClr val="1155CC"/>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900">
                <a:solidFill>
                  <a:srgbClr val="1155CC"/>
                </a:solidFill>
              </a:rPr>
              <a:t>Module 3 - Today’s Goals:</a:t>
            </a:r>
            <a:endParaRPr sz="2400"/>
          </a:p>
          <a:p>
            <a:pPr indent="0" lvl="0" marL="0" rtl="0" algn="l">
              <a:spcBef>
                <a:spcPts val="0"/>
              </a:spcBef>
              <a:spcAft>
                <a:spcPts val="0"/>
              </a:spcAft>
              <a:buNone/>
            </a:pPr>
            <a:r>
              <a:t/>
            </a:r>
            <a:endParaRPr/>
          </a:p>
        </p:txBody>
      </p:sp>
      <p:sp>
        <p:nvSpPr>
          <p:cNvPr id="122" name="Google Shape;122;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700">
                <a:solidFill>
                  <a:srgbClr val="000000"/>
                </a:solidFill>
              </a:rPr>
              <a:t>Strategies for:</a:t>
            </a:r>
            <a:endParaRPr b="1" sz="2700">
              <a:solidFill>
                <a:srgbClr val="000000"/>
              </a:solidFill>
            </a:endParaRPr>
          </a:p>
          <a:p>
            <a:pPr indent="0" lvl="0" marL="0" rtl="0" algn="l">
              <a:lnSpc>
                <a:spcPct val="100000"/>
              </a:lnSpc>
              <a:spcBef>
                <a:spcPts val="0"/>
              </a:spcBef>
              <a:spcAft>
                <a:spcPts val="0"/>
              </a:spcAft>
              <a:buNone/>
            </a:pPr>
            <a:r>
              <a:t/>
            </a:r>
            <a:endParaRPr sz="2700">
              <a:solidFill>
                <a:srgbClr val="000000"/>
              </a:solidFill>
            </a:endParaRPr>
          </a:p>
          <a:p>
            <a:pPr indent="-400050" lvl="0" marL="457200" rtl="0" algn="l">
              <a:lnSpc>
                <a:spcPct val="100000"/>
              </a:lnSpc>
              <a:spcBef>
                <a:spcPts val="0"/>
              </a:spcBef>
              <a:spcAft>
                <a:spcPts val="0"/>
              </a:spcAft>
              <a:buClr>
                <a:srgbClr val="000000"/>
              </a:buClr>
              <a:buSzPts val="2700"/>
              <a:buChar char="●"/>
            </a:pPr>
            <a:r>
              <a:rPr lang="en" sz="2700">
                <a:solidFill>
                  <a:srgbClr val="000000"/>
                </a:solidFill>
              </a:rPr>
              <a:t>Continuing IL work during a pandemic</a:t>
            </a:r>
            <a:endParaRPr sz="2700">
              <a:solidFill>
                <a:srgbClr val="000000"/>
              </a:solidFill>
            </a:endParaRPr>
          </a:p>
          <a:p>
            <a:pPr indent="-400050" lvl="0" marL="457200" rtl="0" algn="l">
              <a:lnSpc>
                <a:spcPct val="100000"/>
              </a:lnSpc>
              <a:spcBef>
                <a:spcPts val="1000"/>
              </a:spcBef>
              <a:spcAft>
                <a:spcPts val="0"/>
              </a:spcAft>
              <a:buClr>
                <a:srgbClr val="000000"/>
              </a:buClr>
              <a:buSzPts val="2700"/>
              <a:buChar char="●"/>
            </a:pPr>
            <a:r>
              <a:rPr lang="en" sz="2700">
                <a:solidFill>
                  <a:srgbClr val="000000"/>
                </a:solidFill>
              </a:rPr>
              <a:t>Doing IL work remotely </a:t>
            </a:r>
            <a:endParaRPr sz="2700">
              <a:solidFill>
                <a:srgbClr val="000000"/>
              </a:solidFill>
            </a:endParaRPr>
          </a:p>
          <a:p>
            <a:pPr indent="-400050" lvl="0" marL="457200" rtl="0" algn="l">
              <a:lnSpc>
                <a:spcPct val="100000"/>
              </a:lnSpc>
              <a:spcBef>
                <a:spcPts val="1000"/>
              </a:spcBef>
              <a:spcAft>
                <a:spcPts val="1000"/>
              </a:spcAft>
              <a:buClr>
                <a:srgbClr val="000000"/>
              </a:buClr>
              <a:buSzPts val="2700"/>
              <a:buChar char="●"/>
            </a:pPr>
            <a:r>
              <a:rPr lang="en" sz="2700">
                <a:solidFill>
                  <a:schemeClr val="dk1"/>
                </a:solidFill>
              </a:rPr>
              <a:t>CIL Core Services</a:t>
            </a:r>
            <a:endParaRPr sz="27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xEl>
                                              <p:pRg end="0" st="0"/>
                                            </p:txEl>
                                          </p:spTgt>
                                        </p:tgtEl>
                                        <p:attrNameLst>
                                          <p:attrName>style.visibility</p:attrName>
                                        </p:attrNameLst>
                                      </p:cBhvr>
                                      <p:to>
                                        <p:strVal val="visible"/>
                                      </p:to>
                                    </p:set>
                                    <p:animEffect filter="fade" transition="in">
                                      <p:cBhvr>
                                        <p:cTn dur="1000"/>
                                        <p:tgtEl>
                                          <p:spTgt spid="12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xEl>
                                              <p:pRg end="1" st="1"/>
                                            </p:txEl>
                                          </p:spTgt>
                                        </p:tgtEl>
                                        <p:attrNameLst>
                                          <p:attrName>style.visibility</p:attrName>
                                        </p:attrNameLst>
                                      </p:cBhvr>
                                      <p:to>
                                        <p:strVal val="visible"/>
                                      </p:to>
                                    </p:set>
                                    <p:animEffect filter="fade" transition="in">
                                      <p:cBhvr>
                                        <p:cTn dur="1000"/>
                                        <p:tgtEl>
                                          <p:spTgt spid="12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xEl>
                                              <p:pRg end="2" st="2"/>
                                            </p:txEl>
                                          </p:spTgt>
                                        </p:tgtEl>
                                        <p:attrNameLst>
                                          <p:attrName>style.visibility</p:attrName>
                                        </p:attrNameLst>
                                      </p:cBhvr>
                                      <p:to>
                                        <p:strVal val="visible"/>
                                      </p:to>
                                    </p:set>
                                    <p:animEffect filter="fade" transition="in">
                                      <p:cBhvr>
                                        <p:cTn dur="1000"/>
                                        <p:tgtEl>
                                          <p:spTgt spid="12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xEl>
                                              <p:pRg end="3" st="3"/>
                                            </p:txEl>
                                          </p:spTgt>
                                        </p:tgtEl>
                                        <p:attrNameLst>
                                          <p:attrName>style.visibility</p:attrName>
                                        </p:attrNameLst>
                                      </p:cBhvr>
                                      <p:to>
                                        <p:strVal val="visible"/>
                                      </p:to>
                                    </p:set>
                                    <p:animEffect filter="fade" transition="in">
                                      <p:cBhvr>
                                        <p:cTn dur="1000"/>
                                        <p:tgtEl>
                                          <p:spTgt spid="12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xEl>
                                              <p:pRg end="4" st="4"/>
                                            </p:txEl>
                                          </p:spTgt>
                                        </p:tgtEl>
                                        <p:attrNameLst>
                                          <p:attrName>style.visibility</p:attrName>
                                        </p:attrNameLst>
                                      </p:cBhvr>
                                      <p:to>
                                        <p:strVal val="visible"/>
                                      </p:to>
                                    </p:set>
                                    <p:animEffect filter="fade" transition="in">
                                      <p:cBhvr>
                                        <p:cTn dur="1000"/>
                                        <p:tgtEl>
                                          <p:spTgt spid="122">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5"/>
          <p:cNvSpPr txBox="1"/>
          <p:nvPr>
            <p:ph type="title"/>
          </p:nvPr>
        </p:nvSpPr>
        <p:spPr>
          <a:xfrm>
            <a:off x="311700" y="2896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200">
                <a:solidFill>
                  <a:srgbClr val="1155CC"/>
                </a:solidFill>
              </a:rPr>
              <a:t>Keep Doing What You Always Do</a:t>
            </a:r>
            <a:endParaRPr sz="4200">
              <a:solidFill>
                <a:srgbClr val="1155CC"/>
              </a:solidFill>
            </a:endParaRPr>
          </a:p>
        </p:txBody>
      </p:sp>
      <p:sp>
        <p:nvSpPr>
          <p:cNvPr id="128" name="Google Shape;128;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rgbClr val="000000"/>
              </a:buClr>
              <a:buSzPts val="2200"/>
              <a:buChar char="●"/>
            </a:pPr>
            <a:r>
              <a:rPr lang="en" sz="2200">
                <a:solidFill>
                  <a:srgbClr val="000000"/>
                </a:solidFill>
              </a:rPr>
              <a:t>Information and </a:t>
            </a:r>
            <a:r>
              <a:rPr lang="en" sz="2200">
                <a:solidFill>
                  <a:srgbClr val="000000"/>
                </a:solidFill>
              </a:rPr>
              <a:t>referral</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Independent </a:t>
            </a:r>
            <a:r>
              <a:rPr lang="en" sz="2200">
                <a:solidFill>
                  <a:srgbClr val="000000"/>
                </a:solidFill>
              </a:rPr>
              <a:t>living</a:t>
            </a:r>
            <a:r>
              <a:rPr lang="en" sz="2200">
                <a:solidFill>
                  <a:srgbClr val="000000"/>
                </a:solidFill>
              </a:rPr>
              <a:t> skills training</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Advocacy </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Peer </a:t>
            </a:r>
            <a:r>
              <a:rPr lang="en" sz="2200">
                <a:solidFill>
                  <a:srgbClr val="000000"/>
                </a:solidFill>
              </a:rPr>
              <a:t>Support</a:t>
            </a:r>
            <a:r>
              <a:rPr lang="en" sz="2200">
                <a:solidFill>
                  <a:srgbClr val="000000"/>
                </a:solidFill>
              </a:rPr>
              <a:t> and mentoring</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Transition- required only for federally-funded centers</a:t>
            </a:r>
            <a:endParaRPr sz="2200">
              <a:solidFill>
                <a:srgbClr val="000000"/>
              </a:solidFill>
            </a:endParaRPr>
          </a:p>
          <a:p>
            <a:pPr indent="-368300" lvl="1" marL="914400" rtl="0" algn="l">
              <a:spcBef>
                <a:spcPts val="1000"/>
              </a:spcBef>
              <a:spcAft>
                <a:spcPts val="0"/>
              </a:spcAft>
              <a:buClr>
                <a:srgbClr val="000000"/>
              </a:buClr>
              <a:buSzPts val="2200"/>
              <a:buChar char="○"/>
            </a:pPr>
            <a:r>
              <a:rPr lang="en" sz="2200">
                <a:solidFill>
                  <a:srgbClr val="000000"/>
                </a:solidFill>
              </a:rPr>
              <a:t>Youth</a:t>
            </a:r>
            <a:endParaRPr sz="2200">
              <a:solidFill>
                <a:srgbClr val="000000"/>
              </a:solidFill>
            </a:endParaRPr>
          </a:p>
          <a:p>
            <a:pPr indent="-368300" lvl="1" marL="914400" rtl="0" algn="l">
              <a:spcBef>
                <a:spcPts val="1000"/>
              </a:spcBef>
              <a:spcAft>
                <a:spcPts val="0"/>
              </a:spcAft>
              <a:buClr>
                <a:srgbClr val="000000"/>
              </a:buClr>
              <a:buSzPts val="2200"/>
              <a:buChar char="○"/>
            </a:pPr>
            <a:r>
              <a:rPr lang="en" sz="2200">
                <a:solidFill>
                  <a:srgbClr val="000000"/>
                </a:solidFill>
              </a:rPr>
              <a:t>Community</a:t>
            </a:r>
            <a:endParaRPr sz="2200">
              <a:solidFill>
                <a:srgbClr val="000000"/>
              </a:solidFill>
            </a:endParaRPr>
          </a:p>
          <a:p>
            <a:pPr indent="0" lvl="0" marL="457200" rtl="0" algn="l">
              <a:spcBef>
                <a:spcPts val="10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0" st="0"/>
                                            </p:txEl>
                                          </p:spTgt>
                                        </p:tgtEl>
                                        <p:attrNameLst>
                                          <p:attrName>style.visibility</p:attrName>
                                        </p:attrNameLst>
                                      </p:cBhvr>
                                      <p:to>
                                        <p:strVal val="visible"/>
                                      </p:to>
                                    </p:set>
                                    <p:animEffect filter="fade" transition="in">
                                      <p:cBhvr>
                                        <p:cTn dur="1000"/>
                                        <p:tgtEl>
                                          <p:spTgt spid="12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1" st="1"/>
                                            </p:txEl>
                                          </p:spTgt>
                                        </p:tgtEl>
                                        <p:attrNameLst>
                                          <p:attrName>style.visibility</p:attrName>
                                        </p:attrNameLst>
                                      </p:cBhvr>
                                      <p:to>
                                        <p:strVal val="visible"/>
                                      </p:to>
                                    </p:set>
                                    <p:animEffect filter="fade" transition="in">
                                      <p:cBhvr>
                                        <p:cTn dur="1000"/>
                                        <p:tgtEl>
                                          <p:spTgt spid="12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2" st="2"/>
                                            </p:txEl>
                                          </p:spTgt>
                                        </p:tgtEl>
                                        <p:attrNameLst>
                                          <p:attrName>style.visibility</p:attrName>
                                        </p:attrNameLst>
                                      </p:cBhvr>
                                      <p:to>
                                        <p:strVal val="visible"/>
                                      </p:to>
                                    </p:set>
                                    <p:animEffect filter="fade" transition="in">
                                      <p:cBhvr>
                                        <p:cTn dur="1000"/>
                                        <p:tgtEl>
                                          <p:spTgt spid="12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3" st="3"/>
                                            </p:txEl>
                                          </p:spTgt>
                                        </p:tgtEl>
                                        <p:attrNameLst>
                                          <p:attrName>style.visibility</p:attrName>
                                        </p:attrNameLst>
                                      </p:cBhvr>
                                      <p:to>
                                        <p:strVal val="visible"/>
                                      </p:to>
                                    </p:set>
                                    <p:animEffect filter="fade" transition="in">
                                      <p:cBhvr>
                                        <p:cTn dur="1000"/>
                                        <p:tgtEl>
                                          <p:spTgt spid="12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4" st="4"/>
                                            </p:txEl>
                                          </p:spTgt>
                                        </p:tgtEl>
                                        <p:attrNameLst>
                                          <p:attrName>style.visibility</p:attrName>
                                        </p:attrNameLst>
                                      </p:cBhvr>
                                      <p:to>
                                        <p:strVal val="visible"/>
                                      </p:to>
                                    </p:set>
                                    <p:animEffect filter="fade" transition="in">
                                      <p:cBhvr>
                                        <p:cTn dur="1000"/>
                                        <p:tgtEl>
                                          <p:spTgt spid="128">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5" st="5"/>
                                            </p:txEl>
                                          </p:spTgt>
                                        </p:tgtEl>
                                        <p:attrNameLst>
                                          <p:attrName>style.visibility</p:attrName>
                                        </p:attrNameLst>
                                      </p:cBhvr>
                                      <p:to>
                                        <p:strVal val="visible"/>
                                      </p:to>
                                    </p:set>
                                    <p:animEffect filter="fade" transition="in">
                                      <p:cBhvr>
                                        <p:cTn dur="1000"/>
                                        <p:tgtEl>
                                          <p:spTgt spid="128">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6" st="6"/>
                                            </p:txEl>
                                          </p:spTgt>
                                        </p:tgtEl>
                                        <p:attrNameLst>
                                          <p:attrName>style.visibility</p:attrName>
                                        </p:attrNameLst>
                                      </p:cBhvr>
                                      <p:to>
                                        <p:strVal val="visible"/>
                                      </p:to>
                                    </p:set>
                                    <p:animEffect filter="fade" transition="in">
                                      <p:cBhvr>
                                        <p:cTn dur="1000"/>
                                        <p:tgtEl>
                                          <p:spTgt spid="128">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7" st="7"/>
                                            </p:txEl>
                                          </p:spTgt>
                                        </p:tgtEl>
                                        <p:attrNameLst>
                                          <p:attrName>style.visibility</p:attrName>
                                        </p:attrNameLst>
                                      </p:cBhvr>
                                      <p:to>
                                        <p:strVal val="visible"/>
                                      </p:to>
                                    </p:set>
                                    <p:animEffect filter="fade" transition="in">
                                      <p:cBhvr>
                                        <p:cTn dur="1000"/>
                                        <p:tgtEl>
                                          <p:spTgt spid="128">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8" st="8"/>
                                            </p:txEl>
                                          </p:spTgt>
                                        </p:tgtEl>
                                        <p:attrNameLst>
                                          <p:attrName>style.visibility</p:attrName>
                                        </p:attrNameLst>
                                      </p:cBhvr>
                                      <p:to>
                                        <p:strVal val="visible"/>
                                      </p:to>
                                    </p:set>
                                    <p:animEffect filter="fade" transition="in">
                                      <p:cBhvr>
                                        <p:cTn dur="1000"/>
                                        <p:tgtEl>
                                          <p:spTgt spid="128">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9" st="9"/>
                                            </p:txEl>
                                          </p:spTgt>
                                        </p:tgtEl>
                                        <p:attrNameLst>
                                          <p:attrName>style.visibility</p:attrName>
                                        </p:attrNameLst>
                                      </p:cBhvr>
                                      <p:to>
                                        <p:strVal val="visible"/>
                                      </p:to>
                                    </p:set>
                                    <p:animEffect filter="fade" transition="in">
                                      <p:cBhvr>
                                        <p:cTn dur="1000"/>
                                        <p:tgtEl>
                                          <p:spTgt spid="128">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2900">
              <a:solidFill>
                <a:srgbClr val="000000"/>
              </a:solidFill>
            </a:endParaRPr>
          </a:p>
          <a:p>
            <a:pPr indent="0" lvl="0" marL="0" rtl="0" algn="l">
              <a:spcBef>
                <a:spcPts val="1600"/>
              </a:spcBef>
              <a:spcAft>
                <a:spcPts val="0"/>
              </a:spcAft>
              <a:buNone/>
            </a:pPr>
            <a:r>
              <a:rPr lang="en" sz="2900">
                <a:solidFill>
                  <a:srgbClr val="000000"/>
                </a:solidFill>
              </a:rPr>
              <a:t>How do your CILs continue to provide your core services during this pandemic? </a:t>
            </a:r>
            <a:endParaRPr sz="2900">
              <a:solidFill>
                <a:srgbClr val="000000"/>
              </a:solidFill>
            </a:endParaRPr>
          </a:p>
          <a:p>
            <a:pPr indent="0" lvl="0" marL="0" rtl="0" algn="l">
              <a:spcBef>
                <a:spcPts val="1600"/>
              </a:spcBef>
              <a:spcAft>
                <a:spcPts val="1600"/>
              </a:spcAft>
              <a:buNone/>
            </a:pPr>
            <a:r>
              <a:t/>
            </a:r>
            <a:endParaRPr/>
          </a:p>
        </p:txBody>
      </p:sp>
      <p:sp>
        <p:nvSpPr>
          <p:cNvPr id="134" name="Google Shape;134;p26"/>
          <p:cNvSpPr txBox="1"/>
          <p:nvPr/>
        </p:nvSpPr>
        <p:spPr>
          <a:xfrm>
            <a:off x="311700" y="292625"/>
            <a:ext cx="7093500" cy="39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5200">
                <a:solidFill>
                  <a:srgbClr val="1155CC"/>
                </a:solidFill>
              </a:rPr>
              <a:t>Question</a:t>
            </a:r>
            <a:endParaRPr sz="5200">
              <a:solidFill>
                <a:srgbClr val="1155CC"/>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500">
                <a:solidFill>
                  <a:srgbClr val="1155CC"/>
                </a:solidFill>
              </a:rPr>
              <a:t>Providing IL Remotely</a:t>
            </a:r>
            <a:endParaRPr sz="4500">
              <a:solidFill>
                <a:srgbClr val="1155CC"/>
              </a:solidFill>
            </a:endParaRPr>
          </a:p>
        </p:txBody>
      </p:sp>
      <p:sp>
        <p:nvSpPr>
          <p:cNvPr id="140" name="Google Shape;140;p27"/>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000000"/>
              </a:solidFill>
            </a:endParaRPr>
          </a:p>
          <a:p>
            <a:pPr indent="-393700" lvl="0" marL="457200" rtl="0" algn="l">
              <a:spcBef>
                <a:spcPts val="1600"/>
              </a:spcBef>
              <a:spcAft>
                <a:spcPts val="0"/>
              </a:spcAft>
              <a:buClr>
                <a:srgbClr val="000000"/>
              </a:buClr>
              <a:buSzPts val="2600"/>
              <a:buChar char="●"/>
            </a:pPr>
            <a:r>
              <a:rPr b="1" lang="en" sz="2600">
                <a:solidFill>
                  <a:srgbClr val="000000"/>
                </a:solidFill>
              </a:rPr>
              <a:t>Good news! </a:t>
            </a:r>
            <a:r>
              <a:rPr lang="en" sz="2600">
                <a:solidFill>
                  <a:srgbClr val="000000"/>
                </a:solidFill>
              </a:rPr>
              <a:t>You have all been doing it since early 2020.</a:t>
            </a:r>
            <a:endParaRPr sz="2600">
              <a:solidFill>
                <a:srgbClr val="000000"/>
              </a:solidFill>
            </a:endParaRPr>
          </a:p>
          <a:p>
            <a:pPr indent="-393700" lvl="0" marL="457200" rtl="0" algn="l">
              <a:spcBef>
                <a:spcPts val="1000"/>
              </a:spcBef>
              <a:spcAft>
                <a:spcPts val="1000"/>
              </a:spcAft>
              <a:buClr>
                <a:srgbClr val="000000"/>
              </a:buClr>
              <a:buSzPts val="2600"/>
              <a:buChar char="●"/>
            </a:pPr>
            <a:r>
              <a:rPr b="1" lang="en" sz="2600">
                <a:solidFill>
                  <a:srgbClr val="000000"/>
                </a:solidFill>
              </a:rPr>
              <a:t>Today: </a:t>
            </a:r>
            <a:r>
              <a:rPr lang="en" sz="2600">
                <a:solidFill>
                  <a:srgbClr val="000000"/>
                </a:solidFill>
              </a:rPr>
              <a:t>we will focus on best </a:t>
            </a:r>
            <a:r>
              <a:rPr lang="en" sz="2600">
                <a:solidFill>
                  <a:srgbClr val="000000"/>
                </a:solidFill>
              </a:rPr>
              <a:t>practices</a:t>
            </a:r>
            <a:r>
              <a:rPr lang="en" sz="2600">
                <a:solidFill>
                  <a:srgbClr val="000000"/>
                </a:solidFill>
              </a:rPr>
              <a:t> and how to           </a:t>
            </a:r>
            <a:br>
              <a:rPr lang="en" sz="2600">
                <a:solidFill>
                  <a:srgbClr val="000000"/>
                </a:solidFill>
              </a:rPr>
            </a:br>
            <a:r>
              <a:rPr lang="en" sz="2600">
                <a:solidFill>
                  <a:srgbClr val="000000"/>
                </a:solidFill>
              </a:rPr>
              <a:t>            </a:t>
            </a:r>
            <a:r>
              <a:rPr lang="en" sz="2600">
                <a:solidFill>
                  <a:srgbClr val="000000"/>
                </a:solidFill>
              </a:rPr>
              <a:t>continue</a:t>
            </a:r>
            <a:r>
              <a:rPr lang="en" sz="2600">
                <a:solidFill>
                  <a:srgbClr val="000000"/>
                </a:solidFill>
              </a:rPr>
              <a:t> doing it. </a:t>
            </a:r>
            <a:endParaRPr sz="260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700">
                <a:solidFill>
                  <a:srgbClr val="1155CC"/>
                </a:solidFill>
              </a:rPr>
              <a:t>Keep </a:t>
            </a:r>
            <a:r>
              <a:rPr lang="en" sz="3700">
                <a:solidFill>
                  <a:srgbClr val="1155CC"/>
                </a:solidFill>
              </a:rPr>
              <a:t>Participants</a:t>
            </a:r>
            <a:r>
              <a:rPr lang="en" sz="3700">
                <a:solidFill>
                  <a:srgbClr val="1155CC"/>
                </a:solidFill>
              </a:rPr>
              <a:t> &amp; the Public Updated</a:t>
            </a:r>
            <a:endParaRPr sz="3700">
              <a:solidFill>
                <a:srgbClr val="1155CC"/>
              </a:solidFill>
            </a:endParaRPr>
          </a:p>
        </p:txBody>
      </p:sp>
      <p:sp>
        <p:nvSpPr>
          <p:cNvPr id="146" name="Google Shape;146;p28"/>
          <p:cNvSpPr txBox="1"/>
          <p:nvPr>
            <p:ph idx="1" type="body"/>
          </p:nvPr>
        </p:nvSpPr>
        <p:spPr>
          <a:xfrm>
            <a:off x="311700" y="12732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00"/>
                </a:solidFill>
              </a:rPr>
              <a:t>Website: </a:t>
            </a:r>
            <a:r>
              <a:rPr lang="en" sz="2000">
                <a:solidFill>
                  <a:srgbClr val="000000"/>
                </a:solidFill>
              </a:rPr>
              <a:t>Update your website to reflect any c</a:t>
            </a:r>
            <a:r>
              <a:rPr lang="en" sz="2000">
                <a:solidFill>
                  <a:srgbClr val="000000"/>
                </a:solidFill>
              </a:rPr>
              <a:t>hanges in hours and virtual events.</a:t>
            </a:r>
            <a:endParaRPr sz="2000">
              <a:solidFill>
                <a:srgbClr val="000000"/>
              </a:solidFill>
            </a:endParaRPr>
          </a:p>
          <a:p>
            <a:pPr indent="0" lvl="0" marL="0" rtl="0" algn="l">
              <a:spcBef>
                <a:spcPts val="1600"/>
              </a:spcBef>
              <a:spcAft>
                <a:spcPts val="0"/>
              </a:spcAft>
              <a:buNone/>
            </a:pPr>
            <a:r>
              <a:rPr b="1" lang="en" sz="2000">
                <a:solidFill>
                  <a:srgbClr val="000000"/>
                </a:solidFill>
              </a:rPr>
              <a:t>Social Media: </a:t>
            </a:r>
            <a:r>
              <a:rPr lang="en" sz="2000">
                <a:solidFill>
                  <a:srgbClr val="000000"/>
                </a:solidFill>
              </a:rPr>
              <a:t>Engage participants and the public and shere information about COVID-19, disabilities, and local resources.</a:t>
            </a:r>
            <a:endParaRPr sz="2000">
              <a:solidFill>
                <a:srgbClr val="000000"/>
              </a:solidFill>
            </a:endParaRPr>
          </a:p>
          <a:p>
            <a:pPr indent="0" lvl="0" marL="0" rtl="0" algn="l">
              <a:spcBef>
                <a:spcPts val="1600"/>
              </a:spcBef>
              <a:spcAft>
                <a:spcPts val="0"/>
              </a:spcAft>
              <a:buNone/>
            </a:pPr>
            <a:r>
              <a:rPr b="1" lang="en" sz="2000">
                <a:solidFill>
                  <a:srgbClr val="000000"/>
                </a:solidFill>
              </a:rPr>
              <a:t>Emails &amp; Newsletters:</a:t>
            </a:r>
            <a:r>
              <a:rPr lang="en" sz="2000">
                <a:solidFill>
                  <a:srgbClr val="000000"/>
                </a:solidFill>
              </a:rPr>
              <a:t> Send out timely and important messages. </a:t>
            </a:r>
            <a:endParaRPr sz="2000">
              <a:solidFill>
                <a:srgbClr val="000000"/>
              </a:solidFill>
            </a:endParaRPr>
          </a:p>
          <a:p>
            <a:pPr indent="0" lvl="0" marL="0" rtl="0" algn="l">
              <a:spcBef>
                <a:spcPts val="1600"/>
              </a:spcBef>
              <a:spcAft>
                <a:spcPts val="1600"/>
              </a:spcAft>
              <a:buNone/>
            </a:pPr>
            <a:r>
              <a:rPr b="1" lang="en" sz="2000">
                <a:solidFill>
                  <a:srgbClr val="000000"/>
                </a:solidFill>
              </a:rPr>
              <a:t>Office location/</a:t>
            </a:r>
            <a:r>
              <a:rPr b="1" lang="en" sz="2000">
                <a:solidFill>
                  <a:srgbClr val="000000"/>
                </a:solidFill>
              </a:rPr>
              <a:t>building</a:t>
            </a:r>
            <a:r>
              <a:rPr b="1" lang="en" sz="2000">
                <a:solidFill>
                  <a:srgbClr val="000000"/>
                </a:solidFill>
              </a:rPr>
              <a:t>: </a:t>
            </a:r>
            <a:r>
              <a:rPr lang="en" sz="2000">
                <a:solidFill>
                  <a:srgbClr val="000000"/>
                </a:solidFill>
              </a:rPr>
              <a:t>accessible</a:t>
            </a:r>
            <a:r>
              <a:rPr b="1" lang="en" sz="2000">
                <a:solidFill>
                  <a:srgbClr val="000000"/>
                </a:solidFill>
              </a:rPr>
              <a:t> </a:t>
            </a:r>
            <a:r>
              <a:rPr lang="en" sz="2000">
                <a:solidFill>
                  <a:srgbClr val="000000"/>
                </a:solidFill>
              </a:rPr>
              <a:t>signage clearly posted identifying changes in hours or practices  </a:t>
            </a:r>
            <a:endParaRPr sz="20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0" st="0"/>
                                            </p:txEl>
                                          </p:spTgt>
                                        </p:tgtEl>
                                        <p:attrNameLst>
                                          <p:attrName>style.visibility</p:attrName>
                                        </p:attrNameLst>
                                      </p:cBhvr>
                                      <p:to>
                                        <p:strVal val="visible"/>
                                      </p:to>
                                    </p:set>
                                    <p:animEffect filter="fade" transition="in">
                                      <p:cBhvr>
                                        <p:cTn dur="1000"/>
                                        <p:tgtEl>
                                          <p:spTgt spid="14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1" st="1"/>
                                            </p:txEl>
                                          </p:spTgt>
                                        </p:tgtEl>
                                        <p:attrNameLst>
                                          <p:attrName>style.visibility</p:attrName>
                                        </p:attrNameLst>
                                      </p:cBhvr>
                                      <p:to>
                                        <p:strVal val="visible"/>
                                      </p:to>
                                    </p:set>
                                    <p:animEffect filter="fade" transition="in">
                                      <p:cBhvr>
                                        <p:cTn dur="1000"/>
                                        <p:tgtEl>
                                          <p:spTgt spid="14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2" st="2"/>
                                            </p:txEl>
                                          </p:spTgt>
                                        </p:tgtEl>
                                        <p:attrNameLst>
                                          <p:attrName>style.visibility</p:attrName>
                                        </p:attrNameLst>
                                      </p:cBhvr>
                                      <p:to>
                                        <p:strVal val="visible"/>
                                      </p:to>
                                    </p:set>
                                    <p:animEffect filter="fade" transition="in">
                                      <p:cBhvr>
                                        <p:cTn dur="1000"/>
                                        <p:tgtEl>
                                          <p:spTgt spid="14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3" st="3"/>
                                            </p:txEl>
                                          </p:spTgt>
                                        </p:tgtEl>
                                        <p:attrNameLst>
                                          <p:attrName>style.visibility</p:attrName>
                                        </p:attrNameLst>
                                      </p:cBhvr>
                                      <p:to>
                                        <p:strVal val="visible"/>
                                      </p:to>
                                    </p:set>
                                    <p:animEffect filter="fade" transition="in">
                                      <p:cBhvr>
                                        <p:cTn dur="1000"/>
                                        <p:tgtEl>
                                          <p:spTgt spid="146">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700">
                <a:solidFill>
                  <a:srgbClr val="1155CC"/>
                </a:solidFill>
              </a:rPr>
              <a:t>Keep Participants &amp; the Public Updated</a:t>
            </a:r>
            <a:endParaRPr sz="3700">
              <a:solidFill>
                <a:srgbClr val="1155CC"/>
              </a:solidFill>
            </a:endParaRPr>
          </a:p>
        </p:txBody>
      </p:sp>
      <p:sp>
        <p:nvSpPr>
          <p:cNvPr id="152" name="Google Shape;152;p29"/>
          <p:cNvSpPr txBox="1"/>
          <p:nvPr>
            <p:ph idx="1" type="body"/>
          </p:nvPr>
        </p:nvSpPr>
        <p:spPr>
          <a:xfrm>
            <a:off x="311700" y="139395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rgbClr val="000000"/>
                </a:solidFill>
              </a:rPr>
              <a:t>M</a:t>
            </a:r>
            <a:r>
              <a:rPr b="1" lang="en" sz="2200">
                <a:solidFill>
                  <a:srgbClr val="000000"/>
                </a:solidFill>
              </a:rPr>
              <a:t>edia Advisory or Press R</a:t>
            </a:r>
            <a:r>
              <a:rPr b="1" lang="en" sz="2200">
                <a:solidFill>
                  <a:srgbClr val="000000"/>
                </a:solidFill>
              </a:rPr>
              <a:t>elease</a:t>
            </a:r>
            <a:r>
              <a:rPr lang="en" sz="2200">
                <a:solidFill>
                  <a:srgbClr val="000000"/>
                </a:solidFill>
              </a:rPr>
              <a:t> </a:t>
            </a:r>
            <a:endParaRPr sz="2200">
              <a:solidFill>
                <a:srgbClr val="000000"/>
              </a:solidFill>
            </a:endParaRPr>
          </a:p>
          <a:p>
            <a:pPr indent="-361950" lvl="0" marL="457200" rtl="0" algn="l">
              <a:spcBef>
                <a:spcPts val="1600"/>
              </a:spcBef>
              <a:spcAft>
                <a:spcPts val="0"/>
              </a:spcAft>
              <a:buClr>
                <a:srgbClr val="000000"/>
              </a:buClr>
              <a:buSzPts val="2100"/>
              <a:buChar char="●"/>
            </a:pPr>
            <a:r>
              <a:rPr lang="en" sz="2100">
                <a:solidFill>
                  <a:srgbClr val="000000"/>
                </a:solidFill>
              </a:rPr>
              <a:t>Focus on CIL stories showing continuing services</a:t>
            </a:r>
            <a:endParaRPr sz="2100">
              <a:solidFill>
                <a:srgbClr val="000000"/>
              </a:solidFill>
            </a:endParaRPr>
          </a:p>
          <a:p>
            <a:pPr indent="-361950" lvl="1" marL="914400" rtl="0" algn="l">
              <a:spcBef>
                <a:spcPts val="1000"/>
              </a:spcBef>
              <a:spcAft>
                <a:spcPts val="0"/>
              </a:spcAft>
              <a:buClr>
                <a:srgbClr val="000000"/>
              </a:buClr>
              <a:buSzPts val="2100"/>
              <a:buChar char="○"/>
            </a:pPr>
            <a:r>
              <a:rPr lang="en" sz="2100">
                <a:solidFill>
                  <a:srgbClr val="000000"/>
                </a:solidFill>
              </a:rPr>
              <a:t>Good to highlight personal story</a:t>
            </a:r>
            <a:endParaRPr sz="2100">
              <a:solidFill>
                <a:srgbClr val="000000"/>
              </a:solidFill>
            </a:endParaRPr>
          </a:p>
          <a:p>
            <a:pPr indent="-361950" lvl="0" marL="457200" rtl="0" algn="l">
              <a:spcBef>
                <a:spcPts val="1000"/>
              </a:spcBef>
              <a:spcAft>
                <a:spcPts val="0"/>
              </a:spcAft>
              <a:buClr>
                <a:srgbClr val="000000"/>
              </a:buClr>
              <a:buSzPts val="2100"/>
              <a:buChar char="●"/>
            </a:pPr>
            <a:r>
              <a:rPr lang="en" sz="2100">
                <a:solidFill>
                  <a:srgbClr val="000000"/>
                </a:solidFill>
              </a:rPr>
              <a:t>Utilize this opportunity for the community to learn about your CIL</a:t>
            </a:r>
            <a:endParaRPr sz="2100">
              <a:solidFill>
                <a:srgbClr val="000000"/>
              </a:solidFill>
            </a:endParaRPr>
          </a:p>
          <a:p>
            <a:pPr indent="-361950" lvl="0" marL="457200" rtl="0" algn="l">
              <a:spcBef>
                <a:spcPts val="1000"/>
              </a:spcBef>
              <a:spcAft>
                <a:spcPts val="0"/>
              </a:spcAft>
              <a:buClr>
                <a:srgbClr val="000000"/>
              </a:buClr>
              <a:buSzPts val="2100"/>
              <a:buChar char="●"/>
            </a:pPr>
            <a:r>
              <a:rPr lang="en" sz="2100">
                <a:solidFill>
                  <a:srgbClr val="000000"/>
                </a:solidFill>
              </a:rPr>
              <a:t>Post the release on your social media </a:t>
            </a:r>
            <a:endParaRPr sz="2100">
              <a:solidFill>
                <a:srgbClr val="000000"/>
              </a:solidFill>
            </a:endParaRPr>
          </a:p>
          <a:p>
            <a:pPr indent="-361950" lvl="0" marL="457200" rtl="0" algn="l">
              <a:spcBef>
                <a:spcPts val="1000"/>
              </a:spcBef>
              <a:spcAft>
                <a:spcPts val="1000"/>
              </a:spcAft>
              <a:buClr>
                <a:srgbClr val="000000"/>
              </a:buClr>
              <a:buSzPts val="2100"/>
              <a:buChar char="●"/>
            </a:pPr>
            <a:r>
              <a:rPr lang="en" sz="2100">
                <a:solidFill>
                  <a:srgbClr val="000000"/>
                </a:solidFill>
              </a:rPr>
              <a:t>Pitch to local media </a:t>
            </a:r>
            <a:endParaRPr sz="21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0" st="0"/>
                                            </p:txEl>
                                          </p:spTgt>
                                        </p:tgtEl>
                                        <p:attrNameLst>
                                          <p:attrName>style.visibility</p:attrName>
                                        </p:attrNameLst>
                                      </p:cBhvr>
                                      <p:to>
                                        <p:strVal val="visible"/>
                                      </p:to>
                                    </p:set>
                                    <p:animEffect filter="fade" transition="in">
                                      <p:cBhvr>
                                        <p:cTn dur="1000"/>
                                        <p:tgtEl>
                                          <p:spTgt spid="15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1" st="1"/>
                                            </p:txEl>
                                          </p:spTgt>
                                        </p:tgtEl>
                                        <p:attrNameLst>
                                          <p:attrName>style.visibility</p:attrName>
                                        </p:attrNameLst>
                                      </p:cBhvr>
                                      <p:to>
                                        <p:strVal val="visible"/>
                                      </p:to>
                                    </p:set>
                                    <p:animEffect filter="fade" transition="in">
                                      <p:cBhvr>
                                        <p:cTn dur="1000"/>
                                        <p:tgtEl>
                                          <p:spTgt spid="15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2" st="2"/>
                                            </p:txEl>
                                          </p:spTgt>
                                        </p:tgtEl>
                                        <p:attrNameLst>
                                          <p:attrName>style.visibility</p:attrName>
                                        </p:attrNameLst>
                                      </p:cBhvr>
                                      <p:to>
                                        <p:strVal val="visible"/>
                                      </p:to>
                                    </p:set>
                                    <p:animEffect filter="fade" transition="in">
                                      <p:cBhvr>
                                        <p:cTn dur="1000"/>
                                        <p:tgtEl>
                                          <p:spTgt spid="15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3" st="3"/>
                                            </p:txEl>
                                          </p:spTgt>
                                        </p:tgtEl>
                                        <p:attrNameLst>
                                          <p:attrName>style.visibility</p:attrName>
                                        </p:attrNameLst>
                                      </p:cBhvr>
                                      <p:to>
                                        <p:strVal val="visible"/>
                                      </p:to>
                                    </p:set>
                                    <p:animEffect filter="fade" transition="in">
                                      <p:cBhvr>
                                        <p:cTn dur="1000"/>
                                        <p:tgtEl>
                                          <p:spTgt spid="15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4" st="4"/>
                                            </p:txEl>
                                          </p:spTgt>
                                        </p:tgtEl>
                                        <p:attrNameLst>
                                          <p:attrName>style.visibility</p:attrName>
                                        </p:attrNameLst>
                                      </p:cBhvr>
                                      <p:to>
                                        <p:strVal val="visible"/>
                                      </p:to>
                                    </p:set>
                                    <p:animEffect filter="fade" transition="in">
                                      <p:cBhvr>
                                        <p:cTn dur="1000"/>
                                        <p:tgtEl>
                                          <p:spTgt spid="15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5" st="5"/>
                                            </p:txEl>
                                          </p:spTgt>
                                        </p:tgtEl>
                                        <p:attrNameLst>
                                          <p:attrName>style.visibility</p:attrName>
                                        </p:attrNameLst>
                                      </p:cBhvr>
                                      <p:to>
                                        <p:strVal val="visible"/>
                                      </p:to>
                                    </p:set>
                                    <p:animEffect filter="fade" transition="in">
                                      <p:cBhvr>
                                        <p:cTn dur="1000"/>
                                        <p:tgtEl>
                                          <p:spTgt spid="152">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0"/>
          <p:cNvSpPr txBox="1"/>
          <p:nvPr>
            <p:ph type="title"/>
          </p:nvPr>
        </p:nvSpPr>
        <p:spPr>
          <a:xfrm>
            <a:off x="311700" y="3363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solidFill>
                  <a:srgbClr val="1155CC"/>
                </a:solidFill>
              </a:rPr>
              <a:t>Information &amp; Referral</a:t>
            </a:r>
            <a:endParaRPr sz="4800">
              <a:solidFill>
                <a:srgbClr val="1155CC"/>
              </a:solidFill>
            </a:endParaRPr>
          </a:p>
        </p:txBody>
      </p:sp>
      <p:sp>
        <p:nvSpPr>
          <p:cNvPr id="158" name="Google Shape;158;p30"/>
          <p:cNvSpPr txBox="1"/>
          <p:nvPr>
            <p:ph idx="1" type="body"/>
          </p:nvPr>
        </p:nvSpPr>
        <p:spPr>
          <a:xfrm>
            <a:off x="311700" y="1343700"/>
            <a:ext cx="8520600" cy="368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100">
                <a:solidFill>
                  <a:srgbClr val="000000"/>
                </a:solidFill>
              </a:rPr>
              <a:t>FEMA:</a:t>
            </a:r>
            <a:r>
              <a:rPr lang="en" sz="2100">
                <a:solidFill>
                  <a:srgbClr val="000000"/>
                </a:solidFill>
              </a:rPr>
              <a:t> Provide the </a:t>
            </a:r>
            <a:r>
              <a:rPr lang="en" sz="2100">
                <a:solidFill>
                  <a:srgbClr val="000000"/>
                </a:solidFill>
              </a:rPr>
              <a:t>latest information about FEMA </a:t>
            </a:r>
            <a:r>
              <a:rPr lang="en" sz="2100">
                <a:solidFill>
                  <a:srgbClr val="000000"/>
                </a:solidFill>
              </a:rPr>
              <a:t>services available</a:t>
            </a:r>
            <a:endParaRPr sz="2100">
              <a:solidFill>
                <a:srgbClr val="000000"/>
              </a:solidFill>
            </a:endParaRPr>
          </a:p>
          <a:p>
            <a:pPr indent="0" lvl="0" marL="0" rtl="0" algn="l">
              <a:spcBef>
                <a:spcPts val="1000"/>
              </a:spcBef>
              <a:spcAft>
                <a:spcPts val="0"/>
              </a:spcAft>
              <a:buNone/>
            </a:pPr>
            <a:r>
              <a:rPr b="1" lang="en" sz="2100">
                <a:solidFill>
                  <a:srgbClr val="000000"/>
                </a:solidFill>
              </a:rPr>
              <a:t>CIL information: </a:t>
            </a:r>
            <a:r>
              <a:rPr lang="en" sz="2100">
                <a:solidFill>
                  <a:srgbClr val="000000"/>
                </a:solidFill>
              </a:rPr>
              <a:t>Update hours of operation or scope of services of places that you refer callers</a:t>
            </a:r>
            <a:endParaRPr sz="2100">
              <a:solidFill>
                <a:srgbClr val="000000"/>
              </a:solidFill>
            </a:endParaRPr>
          </a:p>
          <a:p>
            <a:pPr indent="0" lvl="0" marL="0" rtl="0" algn="l">
              <a:spcBef>
                <a:spcPts val="1000"/>
              </a:spcBef>
              <a:spcAft>
                <a:spcPts val="0"/>
              </a:spcAft>
              <a:buNone/>
            </a:pPr>
            <a:r>
              <a:rPr b="1" lang="en" sz="2100">
                <a:solidFill>
                  <a:srgbClr val="000000"/>
                </a:solidFill>
              </a:rPr>
              <a:t>Update database: </a:t>
            </a:r>
            <a:r>
              <a:rPr lang="en" sz="2100">
                <a:solidFill>
                  <a:srgbClr val="000000"/>
                </a:solidFill>
              </a:rPr>
              <a:t>include services in high demand during the pandemic </a:t>
            </a:r>
            <a:endParaRPr sz="2100">
              <a:solidFill>
                <a:srgbClr val="000000"/>
              </a:solidFill>
            </a:endParaRPr>
          </a:p>
          <a:p>
            <a:pPr indent="-361950" lvl="0" marL="457200" rtl="0" algn="l">
              <a:spcBef>
                <a:spcPts val="1000"/>
              </a:spcBef>
              <a:spcAft>
                <a:spcPts val="0"/>
              </a:spcAft>
              <a:buClr>
                <a:srgbClr val="000000"/>
              </a:buClr>
              <a:buSzPts val="2100"/>
              <a:buChar char="●"/>
            </a:pPr>
            <a:r>
              <a:rPr lang="en" sz="2100">
                <a:solidFill>
                  <a:srgbClr val="000000"/>
                </a:solidFill>
              </a:rPr>
              <a:t>Mutual aid services</a:t>
            </a:r>
            <a:endParaRPr sz="2100">
              <a:solidFill>
                <a:srgbClr val="000000"/>
              </a:solidFill>
            </a:endParaRPr>
          </a:p>
          <a:p>
            <a:pPr indent="-361950" lvl="0" marL="457200" rtl="0" algn="l">
              <a:spcBef>
                <a:spcPts val="1000"/>
              </a:spcBef>
              <a:spcAft>
                <a:spcPts val="0"/>
              </a:spcAft>
              <a:buClr>
                <a:srgbClr val="000000"/>
              </a:buClr>
              <a:buSzPts val="2100"/>
              <a:buChar char="●"/>
            </a:pPr>
            <a:r>
              <a:rPr lang="en" sz="2100">
                <a:solidFill>
                  <a:srgbClr val="000000"/>
                </a:solidFill>
              </a:rPr>
              <a:t>Free grocery delivery (if available) </a:t>
            </a:r>
            <a:endParaRPr sz="2100">
              <a:solidFill>
                <a:srgbClr val="000000"/>
              </a:solidFill>
            </a:endParaRPr>
          </a:p>
          <a:p>
            <a:pPr indent="-361950" lvl="0" marL="457200" rtl="0" algn="l">
              <a:spcBef>
                <a:spcPts val="1000"/>
              </a:spcBef>
              <a:spcAft>
                <a:spcPts val="0"/>
              </a:spcAft>
              <a:buClr>
                <a:srgbClr val="000000"/>
              </a:buClr>
              <a:buSzPts val="2100"/>
              <a:buChar char="●"/>
            </a:pPr>
            <a:r>
              <a:rPr lang="en" sz="2100">
                <a:solidFill>
                  <a:srgbClr val="000000"/>
                </a:solidFill>
              </a:rPr>
              <a:t>PPE</a:t>
            </a:r>
            <a:r>
              <a:rPr lang="en" sz="2100">
                <a:solidFill>
                  <a:srgbClr val="000000"/>
                </a:solidFill>
              </a:rPr>
              <a:t> </a:t>
            </a:r>
            <a:endParaRPr sz="2100">
              <a:solidFill>
                <a:srgbClr val="000000"/>
              </a:solidFill>
            </a:endParaRPr>
          </a:p>
          <a:p>
            <a:pPr indent="457200" lvl="0" marL="0" rtl="0" algn="l">
              <a:spcBef>
                <a:spcPts val="10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0" st="0"/>
                                            </p:txEl>
                                          </p:spTgt>
                                        </p:tgtEl>
                                        <p:attrNameLst>
                                          <p:attrName>style.visibility</p:attrName>
                                        </p:attrNameLst>
                                      </p:cBhvr>
                                      <p:to>
                                        <p:strVal val="visible"/>
                                      </p:to>
                                    </p:set>
                                    <p:animEffect filter="fade" transition="in">
                                      <p:cBhvr>
                                        <p:cTn dur="1000"/>
                                        <p:tgtEl>
                                          <p:spTgt spid="15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1" st="1"/>
                                            </p:txEl>
                                          </p:spTgt>
                                        </p:tgtEl>
                                        <p:attrNameLst>
                                          <p:attrName>style.visibility</p:attrName>
                                        </p:attrNameLst>
                                      </p:cBhvr>
                                      <p:to>
                                        <p:strVal val="visible"/>
                                      </p:to>
                                    </p:set>
                                    <p:animEffect filter="fade" transition="in">
                                      <p:cBhvr>
                                        <p:cTn dur="1000"/>
                                        <p:tgtEl>
                                          <p:spTgt spid="15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2" st="2"/>
                                            </p:txEl>
                                          </p:spTgt>
                                        </p:tgtEl>
                                        <p:attrNameLst>
                                          <p:attrName>style.visibility</p:attrName>
                                        </p:attrNameLst>
                                      </p:cBhvr>
                                      <p:to>
                                        <p:strVal val="visible"/>
                                      </p:to>
                                    </p:set>
                                    <p:animEffect filter="fade" transition="in">
                                      <p:cBhvr>
                                        <p:cTn dur="1000"/>
                                        <p:tgtEl>
                                          <p:spTgt spid="15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3" st="3"/>
                                            </p:txEl>
                                          </p:spTgt>
                                        </p:tgtEl>
                                        <p:attrNameLst>
                                          <p:attrName>style.visibility</p:attrName>
                                        </p:attrNameLst>
                                      </p:cBhvr>
                                      <p:to>
                                        <p:strVal val="visible"/>
                                      </p:to>
                                    </p:set>
                                    <p:animEffect filter="fade" transition="in">
                                      <p:cBhvr>
                                        <p:cTn dur="1000"/>
                                        <p:tgtEl>
                                          <p:spTgt spid="15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4" st="4"/>
                                            </p:txEl>
                                          </p:spTgt>
                                        </p:tgtEl>
                                        <p:attrNameLst>
                                          <p:attrName>style.visibility</p:attrName>
                                        </p:attrNameLst>
                                      </p:cBhvr>
                                      <p:to>
                                        <p:strVal val="visible"/>
                                      </p:to>
                                    </p:set>
                                    <p:animEffect filter="fade" transition="in">
                                      <p:cBhvr>
                                        <p:cTn dur="1000"/>
                                        <p:tgtEl>
                                          <p:spTgt spid="158">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5" st="5"/>
                                            </p:txEl>
                                          </p:spTgt>
                                        </p:tgtEl>
                                        <p:attrNameLst>
                                          <p:attrName>style.visibility</p:attrName>
                                        </p:attrNameLst>
                                      </p:cBhvr>
                                      <p:to>
                                        <p:strVal val="visible"/>
                                      </p:to>
                                    </p:set>
                                    <p:animEffect filter="fade" transition="in">
                                      <p:cBhvr>
                                        <p:cTn dur="1000"/>
                                        <p:tgtEl>
                                          <p:spTgt spid="158">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6" st="6"/>
                                            </p:txEl>
                                          </p:spTgt>
                                        </p:tgtEl>
                                        <p:attrNameLst>
                                          <p:attrName>style.visibility</p:attrName>
                                        </p:attrNameLst>
                                      </p:cBhvr>
                                      <p:to>
                                        <p:strVal val="visible"/>
                                      </p:to>
                                    </p:set>
                                    <p:animEffect filter="fade" transition="in">
                                      <p:cBhvr>
                                        <p:cTn dur="1000"/>
                                        <p:tgtEl>
                                          <p:spTgt spid="158">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400">
                <a:solidFill>
                  <a:srgbClr val="1155CC"/>
                </a:solidFill>
              </a:rPr>
              <a:t>Model Good Practices for I</a:t>
            </a:r>
            <a:r>
              <a:rPr lang="en" sz="3400">
                <a:solidFill>
                  <a:srgbClr val="1155CC"/>
                </a:solidFill>
              </a:rPr>
              <a:t>nfection</a:t>
            </a:r>
            <a:r>
              <a:rPr lang="en" sz="3400">
                <a:solidFill>
                  <a:srgbClr val="1155CC"/>
                </a:solidFill>
              </a:rPr>
              <a:t> Control</a:t>
            </a:r>
            <a:endParaRPr sz="3400">
              <a:solidFill>
                <a:srgbClr val="1155CC"/>
              </a:solidFill>
            </a:endParaRPr>
          </a:p>
        </p:txBody>
      </p:sp>
      <p:sp>
        <p:nvSpPr>
          <p:cNvPr id="164" name="Google Shape;164;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rPr>
              <a:t>Do not get complacent</a:t>
            </a:r>
            <a:endParaRPr sz="24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Maintain </a:t>
            </a:r>
            <a:r>
              <a:rPr lang="en" sz="2400">
                <a:solidFill>
                  <a:srgbClr val="000000"/>
                </a:solidFill>
              </a:rPr>
              <a:t>social</a:t>
            </a:r>
            <a:r>
              <a:rPr lang="en" sz="2400">
                <a:solidFill>
                  <a:srgbClr val="000000"/>
                </a:solidFill>
              </a:rPr>
              <a:t> distance</a:t>
            </a:r>
            <a:endParaRPr sz="24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Wear masks, unless you can’t because of your disability</a:t>
            </a:r>
            <a:endParaRPr sz="24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If you can’t wear a </a:t>
            </a:r>
            <a:r>
              <a:rPr lang="en" sz="2400">
                <a:solidFill>
                  <a:srgbClr val="000000"/>
                </a:solidFill>
              </a:rPr>
              <a:t>mask</a:t>
            </a:r>
            <a:r>
              <a:rPr lang="en" sz="2400">
                <a:solidFill>
                  <a:srgbClr val="000000"/>
                </a:solidFill>
              </a:rPr>
              <a:t> take other </a:t>
            </a:r>
            <a:r>
              <a:rPr lang="en" sz="2400">
                <a:solidFill>
                  <a:srgbClr val="000000"/>
                </a:solidFill>
              </a:rPr>
              <a:t>persuasions</a:t>
            </a:r>
            <a:r>
              <a:rPr lang="en" sz="2400">
                <a:solidFill>
                  <a:srgbClr val="000000"/>
                </a:solidFill>
              </a:rPr>
              <a:t> including face </a:t>
            </a:r>
            <a:r>
              <a:rPr lang="en" sz="2400">
                <a:solidFill>
                  <a:srgbClr val="000000"/>
                </a:solidFill>
              </a:rPr>
              <a:t>shields</a:t>
            </a:r>
            <a:r>
              <a:rPr lang="en" sz="2400">
                <a:solidFill>
                  <a:srgbClr val="000000"/>
                </a:solidFill>
              </a:rPr>
              <a:t>, staying remote</a:t>
            </a:r>
            <a:endParaRPr sz="2400">
              <a:solidFill>
                <a:srgbClr val="000000"/>
              </a:solidFill>
            </a:endParaRPr>
          </a:p>
          <a:p>
            <a:pPr indent="-381000" lvl="0" marL="457200" rtl="0" algn="l">
              <a:spcBef>
                <a:spcPts val="1000"/>
              </a:spcBef>
              <a:spcAft>
                <a:spcPts val="1000"/>
              </a:spcAft>
              <a:buClr>
                <a:srgbClr val="000000"/>
              </a:buClr>
              <a:buSzPts val="2400"/>
              <a:buChar char="●"/>
            </a:pPr>
            <a:r>
              <a:rPr lang="en" sz="2400">
                <a:solidFill>
                  <a:srgbClr val="000000"/>
                </a:solidFill>
              </a:rPr>
              <a:t>Sanitize</a:t>
            </a:r>
            <a:endParaRPr sz="24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4">
                                            <p:txEl>
                                              <p:pRg end="0" st="0"/>
                                            </p:txEl>
                                          </p:spTgt>
                                        </p:tgtEl>
                                        <p:attrNameLst>
                                          <p:attrName>style.visibility</p:attrName>
                                        </p:attrNameLst>
                                      </p:cBhvr>
                                      <p:to>
                                        <p:strVal val="visible"/>
                                      </p:to>
                                    </p:set>
                                    <p:animEffect filter="fade" transition="in">
                                      <p:cBhvr>
                                        <p:cTn dur="1000"/>
                                        <p:tgtEl>
                                          <p:spTgt spid="16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4">
                                            <p:txEl>
                                              <p:pRg end="1" st="1"/>
                                            </p:txEl>
                                          </p:spTgt>
                                        </p:tgtEl>
                                        <p:attrNameLst>
                                          <p:attrName>style.visibility</p:attrName>
                                        </p:attrNameLst>
                                      </p:cBhvr>
                                      <p:to>
                                        <p:strVal val="visible"/>
                                      </p:to>
                                    </p:set>
                                    <p:animEffect filter="fade" transition="in">
                                      <p:cBhvr>
                                        <p:cTn dur="1000"/>
                                        <p:tgtEl>
                                          <p:spTgt spid="16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4">
                                            <p:txEl>
                                              <p:pRg end="2" st="2"/>
                                            </p:txEl>
                                          </p:spTgt>
                                        </p:tgtEl>
                                        <p:attrNameLst>
                                          <p:attrName>style.visibility</p:attrName>
                                        </p:attrNameLst>
                                      </p:cBhvr>
                                      <p:to>
                                        <p:strVal val="visible"/>
                                      </p:to>
                                    </p:set>
                                    <p:animEffect filter="fade" transition="in">
                                      <p:cBhvr>
                                        <p:cTn dur="1000"/>
                                        <p:tgtEl>
                                          <p:spTgt spid="16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4">
                                            <p:txEl>
                                              <p:pRg end="3" st="3"/>
                                            </p:txEl>
                                          </p:spTgt>
                                        </p:tgtEl>
                                        <p:attrNameLst>
                                          <p:attrName>style.visibility</p:attrName>
                                        </p:attrNameLst>
                                      </p:cBhvr>
                                      <p:to>
                                        <p:strVal val="visible"/>
                                      </p:to>
                                    </p:set>
                                    <p:animEffect filter="fade" transition="in">
                                      <p:cBhvr>
                                        <p:cTn dur="1000"/>
                                        <p:tgtEl>
                                          <p:spTgt spid="16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4">
                                            <p:txEl>
                                              <p:pRg end="4" st="4"/>
                                            </p:txEl>
                                          </p:spTgt>
                                        </p:tgtEl>
                                        <p:attrNameLst>
                                          <p:attrName>style.visibility</p:attrName>
                                        </p:attrNameLst>
                                      </p:cBhvr>
                                      <p:to>
                                        <p:strVal val="visible"/>
                                      </p:to>
                                    </p:set>
                                    <p:animEffect filter="fade" transition="in">
                                      <p:cBhvr>
                                        <p:cTn dur="1000"/>
                                        <p:tgtEl>
                                          <p:spTgt spid="164">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ctrTitle"/>
          </p:nvPr>
        </p:nvSpPr>
        <p:spPr>
          <a:xfrm>
            <a:off x="311700" y="1188600"/>
            <a:ext cx="8520600" cy="2338800"/>
          </a:xfrm>
          <a:prstGeom prst="rect">
            <a:avLst/>
          </a:prstGeom>
        </p:spPr>
        <p:txBody>
          <a:bodyPr anchorCtr="0" anchor="b"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2300"/>
              <a:t>Sign Language Interpreters: </a:t>
            </a:r>
            <a:endParaRPr b="1" sz="2300"/>
          </a:p>
          <a:p>
            <a:pPr indent="0" lvl="0" marL="0" rtl="0" algn="l">
              <a:spcBef>
                <a:spcPts val="0"/>
              </a:spcBef>
              <a:spcAft>
                <a:spcPts val="0"/>
              </a:spcAft>
              <a:buClr>
                <a:schemeClr val="dk1"/>
              </a:buClr>
              <a:buSzPts val="1100"/>
              <a:buFont typeface="Arial"/>
              <a:buNone/>
            </a:pPr>
            <a:r>
              <a:rPr lang="en" sz="2000"/>
              <a:t>Drag the frame separating the interpreters from the slides. </a:t>
            </a:r>
            <a:endParaRPr sz="2000"/>
          </a:p>
          <a:p>
            <a:pPr indent="-355600" lvl="0" marL="457200" rtl="0" algn="l">
              <a:spcBef>
                <a:spcPts val="0"/>
              </a:spcBef>
              <a:spcAft>
                <a:spcPts val="0"/>
              </a:spcAft>
              <a:buClr>
                <a:schemeClr val="dk2"/>
              </a:buClr>
              <a:buSzPts val="2000"/>
              <a:buChar char="●"/>
            </a:pPr>
            <a:r>
              <a:rPr lang="en" sz="2000"/>
              <a:t>Drag it right or left to adjust the size of the slides and interpreters </a:t>
            </a:r>
            <a:endParaRPr sz="2000">
              <a:solidFill>
                <a:schemeClr val="dk2"/>
              </a:solidFill>
            </a:endParaRPr>
          </a:p>
          <a:p>
            <a:pPr indent="0" lvl="0" marL="0" rtl="0" algn="l">
              <a:spcBef>
                <a:spcPts val="0"/>
              </a:spcBef>
              <a:spcAft>
                <a:spcPts val="0"/>
              </a:spcAft>
              <a:buClr>
                <a:schemeClr val="dk1"/>
              </a:buClr>
              <a:buSzPts val="1100"/>
              <a:buFont typeface="Arial"/>
              <a:buNone/>
            </a:pPr>
            <a:r>
              <a:t/>
            </a:r>
            <a:endParaRPr b="1" sz="900"/>
          </a:p>
          <a:p>
            <a:pPr indent="0" lvl="0" marL="0" rtl="0" algn="l">
              <a:spcBef>
                <a:spcPts val="0"/>
              </a:spcBef>
              <a:spcAft>
                <a:spcPts val="0"/>
              </a:spcAft>
              <a:buClr>
                <a:schemeClr val="dk1"/>
              </a:buClr>
              <a:buSzPts val="1100"/>
              <a:buFont typeface="Arial"/>
              <a:buNone/>
            </a:pPr>
            <a:r>
              <a:t/>
            </a:r>
            <a:endParaRPr b="1" sz="1700"/>
          </a:p>
          <a:p>
            <a:pPr indent="0" lvl="0" marL="0" rtl="0" algn="l">
              <a:spcBef>
                <a:spcPts val="0"/>
              </a:spcBef>
              <a:spcAft>
                <a:spcPts val="0"/>
              </a:spcAft>
              <a:buClr>
                <a:schemeClr val="dk1"/>
              </a:buClr>
              <a:buSzPts val="1100"/>
              <a:buFont typeface="Arial"/>
              <a:buNone/>
            </a:pPr>
            <a:r>
              <a:rPr b="1" lang="en" sz="2300"/>
              <a:t>Closed Captions: </a:t>
            </a:r>
            <a:endParaRPr b="1" sz="2300"/>
          </a:p>
          <a:p>
            <a:pPr indent="0" lvl="0" marL="0" rtl="0" algn="l">
              <a:spcBef>
                <a:spcPts val="0"/>
              </a:spcBef>
              <a:spcAft>
                <a:spcPts val="0"/>
              </a:spcAft>
              <a:buClr>
                <a:schemeClr val="dk1"/>
              </a:buClr>
              <a:buSzPts val="1100"/>
              <a:buFont typeface="Arial"/>
              <a:buNone/>
            </a:pPr>
            <a:r>
              <a:rPr lang="en" sz="1900"/>
              <a:t>Click the button at the bottom of the screen that says “CC” to start captions.</a:t>
            </a:r>
            <a:endParaRPr sz="1200"/>
          </a:p>
        </p:txBody>
      </p:sp>
      <p:sp>
        <p:nvSpPr>
          <p:cNvPr id="63" name="Google Shape;63;p14"/>
          <p:cNvSpPr txBox="1"/>
          <p:nvPr/>
        </p:nvSpPr>
        <p:spPr>
          <a:xfrm>
            <a:off x="267000" y="267000"/>
            <a:ext cx="8685000" cy="91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400">
                <a:solidFill>
                  <a:srgbClr val="1155CC"/>
                </a:solidFill>
              </a:rPr>
              <a:t>Accessibility for this Presentation</a:t>
            </a:r>
            <a:endParaRPr sz="3900">
              <a:solidFill>
                <a:srgbClr val="1155CC"/>
              </a:solidFill>
            </a:endParaRPr>
          </a:p>
          <a:p>
            <a:pPr indent="0" lvl="0" marL="0" rtl="0" algn="l">
              <a:spcBef>
                <a:spcPts val="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200">
                <a:solidFill>
                  <a:srgbClr val="1155CC"/>
                </a:solidFill>
              </a:rPr>
              <a:t>Independent Living Skills Training</a:t>
            </a:r>
            <a:endParaRPr sz="4200">
              <a:solidFill>
                <a:srgbClr val="1155CC"/>
              </a:solidFill>
            </a:endParaRPr>
          </a:p>
        </p:txBody>
      </p:sp>
      <p:sp>
        <p:nvSpPr>
          <p:cNvPr id="170" name="Google Shape;170;p32"/>
          <p:cNvSpPr txBox="1"/>
          <p:nvPr>
            <p:ph idx="1" type="body"/>
          </p:nvPr>
        </p:nvSpPr>
        <p:spPr>
          <a:xfrm>
            <a:off x="311700" y="1406025"/>
            <a:ext cx="8520600" cy="3416400"/>
          </a:xfrm>
          <a:prstGeom prst="rect">
            <a:avLst/>
          </a:prstGeom>
        </p:spPr>
        <p:txBody>
          <a:bodyPr anchorCtr="0" anchor="t" bIns="91425" lIns="91425" spcFirstLastPara="1" rIns="91425" wrap="square" tIns="91425">
            <a:noAutofit/>
          </a:bodyPr>
          <a:lstStyle/>
          <a:p>
            <a:pPr indent="-374650" lvl="0" marL="457200" rtl="0" algn="l">
              <a:spcBef>
                <a:spcPts val="0"/>
              </a:spcBef>
              <a:spcAft>
                <a:spcPts val="0"/>
              </a:spcAft>
              <a:buClr>
                <a:srgbClr val="000000"/>
              </a:buClr>
              <a:buSzPts val="2300"/>
              <a:buChar char="●"/>
            </a:pPr>
            <a:r>
              <a:rPr lang="en" sz="2300">
                <a:solidFill>
                  <a:srgbClr val="000000"/>
                </a:solidFill>
              </a:rPr>
              <a:t>Need to continue IL skills training</a:t>
            </a:r>
            <a:endParaRPr sz="23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Do all your participants have access to smart devices/internet?</a:t>
            </a:r>
            <a:endParaRPr sz="2200">
              <a:solidFill>
                <a:srgbClr val="000000"/>
              </a:solidFill>
            </a:endParaRPr>
          </a:p>
          <a:p>
            <a:pPr indent="-374650" lvl="1" marL="914400" rtl="0" algn="l">
              <a:spcBef>
                <a:spcPts val="1000"/>
              </a:spcBef>
              <a:spcAft>
                <a:spcPts val="0"/>
              </a:spcAft>
              <a:buClr>
                <a:srgbClr val="000000"/>
              </a:buClr>
              <a:buSzPts val="2300"/>
              <a:buChar char="○"/>
            </a:pPr>
            <a:r>
              <a:rPr lang="en" sz="2300">
                <a:solidFill>
                  <a:srgbClr val="000000"/>
                </a:solidFill>
              </a:rPr>
              <a:t> If not, are you </a:t>
            </a:r>
            <a:r>
              <a:rPr lang="en" sz="2300">
                <a:solidFill>
                  <a:srgbClr val="000000"/>
                </a:solidFill>
              </a:rPr>
              <a:t>modifying</a:t>
            </a:r>
            <a:r>
              <a:rPr lang="en" sz="2300">
                <a:solidFill>
                  <a:srgbClr val="000000"/>
                </a:solidFill>
              </a:rPr>
              <a:t> policies and procedures to </a:t>
            </a:r>
            <a:r>
              <a:rPr lang="en" sz="2300">
                <a:solidFill>
                  <a:srgbClr val="000000"/>
                </a:solidFill>
              </a:rPr>
              <a:t>address</a:t>
            </a:r>
            <a:r>
              <a:rPr lang="en" sz="2300">
                <a:solidFill>
                  <a:srgbClr val="000000"/>
                </a:solidFill>
              </a:rPr>
              <a:t> this?</a:t>
            </a:r>
            <a:endParaRPr sz="2300">
              <a:solidFill>
                <a:srgbClr val="000000"/>
              </a:solidFill>
            </a:endParaRPr>
          </a:p>
          <a:p>
            <a:pPr indent="-374650" lvl="0" marL="457200" rtl="0" algn="l">
              <a:spcBef>
                <a:spcPts val="1000"/>
              </a:spcBef>
              <a:spcAft>
                <a:spcPts val="0"/>
              </a:spcAft>
              <a:buClr>
                <a:srgbClr val="000000"/>
              </a:buClr>
              <a:buSzPts val="2300"/>
              <a:buChar char="●"/>
            </a:pPr>
            <a:r>
              <a:rPr lang="en" sz="2300">
                <a:solidFill>
                  <a:srgbClr val="000000"/>
                </a:solidFill>
              </a:rPr>
              <a:t>Modify </a:t>
            </a:r>
            <a:r>
              <a:rPr lang="en" sz="2300">
                <a:solidFill>
                  <a:srgbClr val="000000"/>
                </a:solidFill>
              </a:rPr>
              <a:t>Independent</a:t>
            </a:r>
            <a:r>
              <a:rPr lang="en" sz="2300">
                <a:solidFill>
                  <a:srgbClr val="000000"/>
                </a:solidFill>
              </a:rPr>
              <a:t> Living Plans (ILP)</a:t>
            </a:r>
            <a:endParaRPr sz="2300">
              <a:solidFill>
                <a:srgbClr val="000000"/>
              </a:solidFill>
            </a:endParaRPr>
          </a:p>
          <a:p>
            <a:pPr indent="-374650" lvl="0" marL="457200" rtl="0" algn="l">
              <a:lnSpc>
                <a:spcPct val="100000"/>
              </a:lnSpc>
              <a:spcBef>
                <a:spcPts val="1000"/>
              </a:spcBef>
              <a:spcAft>
                <a:spcPts val="0"/>
              </a:spcAft>
              <a:buClr>
                <a:srgbClr val="000000"/>
              </a:buClr>
              <a:buSzPts val="2300"/>
              <a:buChar char="●"/>
            </a:pPr>
            <a:r>
              <a:rPr lang="en" sz="2300">
                <a:solidFill>
                  <a:schemeClr val="dk1"/>
                </a:solidFill>
              </a:rPr>
              <a:t>Revisit ILP - are there new or different goals?</a:t>
            </a:r>
            <a:endParaRPr sz="2300">
              <a:solidFill>
                <a:srgbClr val="000000"/>
              </a:solidFill>
            </a:endParaRPr>
          </a:p>
          <a:p>
            <a:pPr indent="0" lvl="0" marL="457200" rtl="0" algn="l">
              <a:spcBef>
                <a:spcPts val="1000"/>
              </a:spcBef>
              <a:spcAft>
                <a:spcPts val="1600"/>
              </a:spcAft>
              <a:buNone/>
            </a:pPr>
            <a:r>
              <a:t/>
            </a:r>
            <a:endParaRPr>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xEl>
                                              <p:pRg end="0" st="0"/>
                                            </p:txEl>
                                          </p:spTgt>
                                        </p:tgtEl>
                                        <p:attrNameLst>
                                          <p:attrName>style.visibility</p:attrName>
                                        </p:attrNameLst>
                                      </p:cBhvr>
                                      <p:to>
                                        <p:strVal val="visible"/>
                                      </p:to>
                                    </p:set>
                                    <p:animEffect filter="fade" transition="in">
                                      <p:cBhvr>
                                        <p:cTn dur="1000"/>
                                        <p:tgtEl>
                                          <p:spTgt spid="17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xEl>
                                              <p:pRg end="1" st="1"/>
                                            </p:txEl>
                                          </p:spTgt>
                                        </p:tgtEl>
                                        <p:attrNameLst>
                                          <p:attrName>style.visibility</p:attrName>
                                        </p:attrNameLst>
                                      </p:cBhvr>
                                      <p:to>
                                        <p:strVal val="visible"/>
                                      </p:to>
                                    </p:set>
                                    <p:animEffect filter="fade" transition="in">
                                      <p:cBhvr>
                                        <p:cTn dur="1000"/>
                                        <p:tgtEl>
                                          <p:spTgt spid="17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xEl>
                                              <p:pRg end="2" st="2"/>
                                            </p:txEl>
                                          </p:spTgt>
                                        </p:tgtEl>
                                        <p:attrNameLst>
                                          <p:attrName>style.visibility</p:attrName>
                                        </p:attrNameLst>
                                      </p:cBhvr>
                                      <p:to>
                                        <p:strVal val="visible"/>
                                      </p:to>
                                    </p:set>
                                    <p:animEffect filter="fade" transition="in">
                                      <p:cBhvr>
                                        <p:cTn dur="1000"/>
                                        <p:tgtEl>
                                          <p:spTgt spid="17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xEl>
                                              <p:pRg end="3" st="3"/>
                                            </p:txEl>
                                          </p:spTgt>
                                        </p:tgtEl>
                                        <p:attrNameLst>
                                          <p:attrName>style.visibility</p:attrName>
                                        </p:attrNameLst>
                                      </p:cBhvr>
                                      <p:to>
                                        <p:strVal val="visible"/>
                                      </p:to>
                                    </p:set>
                                    <p:animEffect filter="fade" transition="in">
                                      <p:cBhvr>
                                        <p:cTn dur="1000"/>
                                        <p:tgtEl>
                                          <p:spTgt spid="17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xEl>
                                              <p:pRg end="4" st="4"/>
                                            </p:txEl>
                                          </p:spTgt>
                                        </p:tgtEl>
                                        <p:attrNameLst>
                                          <p:attrName>style.visibility</p:attrName>
                                        </p:attrNameLst>
                                      </p:cBhvr>
                                      <p:to>
                                        <p:strVal val="visible"/>
                                      </p:to>
                                    </p:set>
                                    <p:animEffect filter="fade" transition="in">
                                      <p:cBhvr>
                                        <p:cTn dur="1000"/>
                                        <p:tgtEl>
                                          <p:spTgt spid="17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xEl>
                                              <p:pRg end="5" st="5"/>
                                            </p:txEl>
                                          </p:spTgt>
                                        </p:tgtEl>
                                        <p:attrNameLst>
                                          <p:attrName>style.visibility</p:attrName>
                                        </p:attrNameLst>
                                      </p:cBhvr>
                                      <p:to>
                                        <p:strVal val="visible"/>
                                      </p:to>
                                    </p:set>
                                    <p:animEffect filter="fade" transition="in">
                                      <p:cBhvr>
                                        <p:cTn dur="1000"/>
                                        <p:tgtEl>
                                          <p:spTgt spid="170">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700">
                <a:solidFill>
                  <a:srgbClr val="1155CC"/>
                </a:solidFill>
              </a:rPr>
              <a:t>IL Skills Training During the P</a:t>
            </a:r>
            <a:r>
              <a:rPr lang="en" sz="3700">
                <a:solidFill>
                  <a:srgbClr val="1155CC"/>
                </a:solidFill>
              </a:rPr>
              <a:t>andemic</a:t>
            </a:r>
            <a:endParaRPr sz="3700">
              <a:solidFill>
                <a:srgbClr val="1155CC"/>
              </a:solidFill>
            </a:endParaRPr>
          </a:p>
        </p:txBody>
      </p:sp>
      <p:sp>
        <p:nvSpPr>
          <p:cNvPr id="176" name="Google Shape;176;p33"/>
          <p:cNvSpPr txBox="1"/>
          <p:nvPr>
            <p:ph idx="1" type="body"/>
          </p:nvPr>
        </p:nvSpPr>
        <p:spPr>
          <a:xfrm>
            <a:off x="123700" y="1017725"/>
            <a:ext cx="8520600" cy="3416400"/>
          </a:xfrm>
          <a:prstGeom prst="rect">
            <a:avLst/>
          </a:prstGeom>
        </p:spPr>
        <p:txBody>
          <a:bodyPr anchorCtr="0" anchor="t" bIns="91425" lIns="91425" spcFirstLastPara="1" rIns="91425" wrap="square" tIns="91425">
            <a:noAutofit/>
          </a:bodyPr>
          <a:lstStyle/>
          <a:p>
            <a:pPr indent="0" lvl="0" marL="457200" rtl="0" algn="l">
              <a:lnSpc>
                <a:spcPct val="100000"/>
              </a:lnSpc>
              <a:spcBef>
                <a:spcPts val="0"/>
              </a:spcBef>
              <a:spcAft>
                <a:spcPts val="0"/>
              </a:spcAft>
              <a:buNone/>
            </a:pPr>
            <a:r>
              <a:t/>
            </a:r>
            <a:endParaRPr>
              <a:solidFill>
                <a:schemeClr val="dk1"/>
              </a:solidFill>
            </a:endParaRPr>
          </a:p>
          <a:p>
            <a:pPr indent="-381000" lvl="0" marL="457200" rtl="0" algn="l">
              <a:lnSpc>
                <a:spcPct val="100000"/>
              </a:lnSpc>
              <a:spcBef>
                <a:spcPts val="0"/>
              </a:spcBef>
              <a:spcAft>
                <a:spcPts val="0"/>
              </a:spcAft>
              <a:buClr>
                <a:schemeClr val="dk1"/>
              </a:buClr>
              <a:buSzPts val="2400"/>
              <a:buChar char="●"/>
            </a:pPr>
            <a:r>
              <a:rPr lang="en" sz="2400">
                <a:solidFill>
                  <a:schemeClr val="dk1"/>
                </a:solidFill>
              </a:rPr>
              <a:t>Financial literacy</a:t>
            </a:r>
            <a:endParaRPr sz="2400">
              <a:solidFill>
                <a:schemeClr val="dk1"/>
              </a:solidFill>
            </a:endParaRPr>
          </a:p>
          <a:p>
            <a:pPr indent="-381000" lvl="0" marL="457200" rtl="0" algn="l">
              <a:lnSpc>
                <a:spcPct val="100000"/>
              </a:lnSpc>
              <a:spcBef>
                <a:spcPts val="1000"/>
              </a:spcBef>
              <a:spcAft>
                <a:spcPts val="0"/>
              </a:spcAft>
              <a:buClr>
                <a:schemeClr val="dk1"/>
              </a:buClr>
              <a:buSzPts val="2400"/>
              <a:buChar char="●"/>
            </a:pPr>
            <a:r>
              <a:rPr lang="en" sz="2400">
                <a:solidFill>
                  <a:schemeClr val="dk1"/>
                </a:solidFill>
              </a:rPr>
              <a:t>Travel during the pandemic</a:t>
            </a:r>
            <a:endParaRPr sz="2400">
              <a:solidFill>
                <a:schemeClr val="dk1"/>
              </a:solidFill>
            </a:endParaRPr>
          </a:p>
          <a:p>
            <a:pPr indent="-381000" lvl="0" marL="457200" rtl="0" algn="l">
              <a:lnSpc>
                <a:spcPct val="100000"/>
              </a:lnSpc>
              <a:spcBef>
                <a:spcPts val="1000"/>
              </a:spcBef>
              <a:spcAft>
                <a:spcPts val="0"/>
              </a:spcAft>
              <a:buClr>
                <a:schemeClr val="dk1"/>
              </a:buClr>
              <a:buSzPts val="2400"/>
              <a:buChar char="●"/>
            </a:pPr>
            <a:r>
              <a:rPr lang="en" sz="2400">
                <a:solidFill>
                  <a:schemeClr val="dk1"/>
                </a:solidFill>
              </a:rPr>
              <a:t>Getting basic supplies including PPE during pandemic</a:t>
            </a:r>
            <a:endParaRPr sz="2400">
              <a:solidFill>
                <a:schemeClr val="dk1"/>
              </a:solidFill>
            </a:endParaRPr>
          </a:p>
          <a:p>
            <a:pPr indent="-381000" lvl="0" marL="457200" rtl="0" algn="l">
              <a:lnSpc>
                <a:spcPct val="100000"/>
              </a:lnSpc>
              <a:spcBef>
                <a:spcPts val="1000"/>
              </a:spcBef>
              <a:spcAft>
                <a:spcPts val="0"/>
              </a:spcAft>
              <a:buClr>
                <a:schemeClr val="dk1"/>
              </a:buClr>
              <a:buSzPts val="2400"/>
              <a:buChar char="●"/>
            </a:pPr>
            <a:r>
              <a:rPr lang="en" sz="2400">
                <a:solidFill>
                  <a:schemeClr val="dk1"/>
                </a:solidFill>
              </a:rPr>
              <a:t>Personal assistance management, extra back-ups, and planning during pandemic</a:t>
            </a:r>
            <a:endParaRPr sz="2400">
              <a:solidFill>
                <a:schemeClr val="dk1"/>
              </a:solidFill>
            </a:endParaRPr>
          </a:p>
          <a:p>
            <a:pPr indent="0" lvl="0" marL="457200" rtl="0" algn="l">
              <a:spcBef>
                <a:spcPts val="10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xEl>
                                              <p:pRg end="0" st="0"/>
                                            </p:txEl>
                                          </p:spTgt>
                                        </p:tgtEl>
                                        <p:attrNameLst>
                                          <p:attrName>style.visibility</p:attrName>
                                        </p:attrNameLst>
                                      </p:cBhvr>
                                      <p:to>
                                        <p:strVal val="visible"/>
                                      </p:to>
                                    </p:set>
                                    <p:animEffect filter="fade" transition="in">
                                      <p:cBhvr>
                                        <p:cTn dur="1000"/>
                                        <p:tgtEl>
                                          <p:spTgt spid="17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xEl>
                                              <p:pRg end="1" st="1"/>
                                            </p:txEl>
                                          </p:spTgt>
                                        </p:tgtEl>
                                        <p:attrNameLst>
                                          <p:attrName>style.visibility</p:attrName>
                                        </p:attrNameLst>
                                      </p:cBhvr>
                                      <p:to>
                                        <p:strVal val="visible"/>
                                      </p:to>
                                    </p:set>
                                    <p:animEffect filter="fade" transition="in">
                                      <p:cBhvr>
                                        <p:cTn dur="1000"/>
                                        <p:tgtEl>
                                          <p:spTgt spid="17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xEl>
                                              <p:pRg end="2" st="2"/>
                                            </p:txEl>
                                          </p:spTgt>
                                        </p:tgtEl>
                                        <p:attrNameLst>
                                          <p:attrName>style.visibility</p:attrName>
                                        </p:attrNameLst>
                                      </p:cBhvr>
                                      <p:to>
                                        <p:strVal val="visible"/>
                                      </p:to>
                                    </p:set>
                                    <p:animEffect filter="fade" transition="in">
                                      <p:cBhvr>
                                        <p:cTn dur="1000"/>
                                        <p:tgtEl>
                                          <p:spTgt spid="17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xEl>
                                              <p:pRg end="3" st="3"/>
                                            </p:txEl>
                                          </p:spTgt>
                                        </p:tgtEl>
                                        <p:attrNameLst>
                                          <p:attrName>style.visibility</p:attrName>
                                        </p:attrNameLst>
                                      </p:cBhvr>
                                      <p:to>
                                        <p:strVal val="visible"/>
                                      </p:to>
                                    </p:set>
                                    <p:animEffect filter="fade" transition="in">
                                      <p:cBhvr>
                                        <p:cTn dur="1000"/>
                                        <p:tgtEl>
                                          <p:spTgt spid="17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xEl>
                                              <p:pRg end="4" st="4"/>
                                            </p:txEl>
                                          </p:spTgt>
                                        </p:tgtEl>
                                        <p:attrNameLst>
                                          <p:attrName>style.visibility</p:attrName>
                                        </p:attrNameLst>
                                      </p:cBhvr>
                                      <p:to>
                                        <p:strVal val="visible"/>
                                      </p:to>
                                    </p:set>
                                    <p:animEffect filter="fade" transition="in">
                                      <p:cBhvr>
                                        <p:cTn dur="1000"/>
                                        <p:tgtEl>
                                          <p:spTgt spid="17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xEl>
                                              <p:pRg end="5" st="5"/>
                                            </p:txEl>
                                          </p:spTgt>
                                        </p:tgtEl>
                                        <p:attrNameLst>
                                          <p:attrName>style.visibility</p:attrName>
                                        </p:attrNameLst>
                                      </p:cBhvr>
                                      <p:to>
                                        <p:strVal val="visible"/>
                                      </p:to>
                                    </p:set>
                                    <p:animEffect filter="fade" transition="in">
                                      <p:cBhvr>
                                        <p:cTn dur="1000"/>
                                        <p:tgtEl>
                                          <p:spTgt spid="176">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4"/>
          <p:cNvSpPr txBox="1"/>
          <p:nvPr>
            <p:ph type="title"/>
          </p:nvPr>
        </p:nvSpPr>
        <p:spPr>
          <a:xfrm>
            <a:off x="311700" y="292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700">
                <a:solidFill>
                  <a:srgbClr val="1155CC"/>
                </a:solidFill>
              </a:rPr>
              <a:t>IL Skills Training During the Pandemic</a:t>
            </a:r>
            <a:endParaRPr sz="3700"/>
          </a:p>
        </p:txBody>
      </p:sp>
      <p:sp>
        <p:nvSpPr>
          <p:cNvPr id="182" name="Google Shape;182;p34"/>
          <p:cNvSpPr txBox="1"/>
          <p:nvPr>
            <p:ph idx="1" type="body"/>
          </p:nvPr>
        </p:nvSpPr>
        <p:spPr>
          <a:xfrm>
            <a:off x="311700" y="1092900"/>
            <a:ext cx="8520600" cy="3416400"/>
          </a:xfrm>
          <a:prstGeom prst="rect">
            <a:avLst/>
          </a:prstGeom>
        </p:spPr>
        <p:txBody>
          <a:bodyPr anchorCtr="0" anchor="t" bIns="91425" lIns="91425" spcFirstLastPara="1" rIns="91425" wrap="square" tIns="91425">
            <a:noAutofit/>
          </a:bodyPr>
          <a:lstStyle/>
          <a:p>
            <a:pPr indent="-374650" lvl="0" marL="457200" rtl="0" algn="l">
              <a:lnSpc>
                <a:spcPct val="100000"/>
              </a:lnSpc>
              <a:spcBef>
                <a:spcPts val="0"/>
              </a:spcBef>
              <a:spcAft>
                <a:spcPts val="0"/>
              </a:spcAft>
              <a:buClr>
                <a:schemeClr val="dk1"/>
              </a:buClr>
              <a:buSzPts val="2300"/>
              <a:buChar char="●"/>
            </a:pPr>
            <a:r>
              <a:rPr lang="en" sz="2300">
                <a:solidFill>
                  <a:schemeClr val="dk1"/>
                </a:solidFill>
              </a:rPr>
              <a:t>Employment skills/ requesting reasonable accommodations</a:t>
            </a:r>
            <a:endParaRPr sz="2300">
              <a:solidFill>
                <a:schemeClr val="dk1"/>
              </a:solidFill>
            </a:endParaRPr>
          </a:p>
          <a:p>
            <a:pPr indent="-374650" lvl="0" marL="457200" rtl="0" algn="l">
              <a:lnSpc>
                <a:spcPct val="100000"/>
              </a:lnSpc>
              <a:spcBef>
                <a:spcPts val="1000"/>
              </a:spcBef>
              <a:spcAft>
                <a:spcPts val="0"/>
              </a:spcAft>
              <a:buClr>
                <a:schemeClr val="dk1"/>
              </a:buClr>
              <a:buSzPts val="2300"/>
              <a:buChar char="●"/>
            </a:pPr>
            <a:r>
              <a:rPr lang="en" sz="2300">
                <a:solidFill>
                  <a:schemeClr val="dk1"/>
                </a:solidFill>
              </a:rPr>
              <a:t>Getting familiar with virtual platforms </a:t>
            </a:r>
            <a:endParaRPr sz="2300">
              <a:solidFill>
                <a:schemeClr val="dk1"/>
              </a:solidFill>
            </a:endParaRPr>
          </a:p>
          <a:p>
            <a:pPr indent="-374650" lvl="1" marL="914400" rtl="0" algn="l">
              <a:lnSpc>
                <a:spcPct val="100000"/>
              </a:lnSpc>
              <a:spcBef>
                <a:spcPts val="1000"/>
              </a:spcBef>
              <a:spcAft>
                <a:spcPts val="0"/>
              </a:spcAft>
              <a:buClr>
                <a:schemeClr val="dk1"/>
              </a:buClr>
              <a:buSzPts val="2300"/>
              <a:buChar char="○"/>
            </a:pPr>
            <a:r>
              <a:rPr lang="en" sz="2300">
                <a:solidFill>
                  <a:schemeClr val="dk1"/>
                </a:solidFill>
              </a:rPr>
              <a:t>zoom, microsoft teams, google meets, skype</a:t>
            </a:r>
            <a:endParaRPr sz="2300">
              <a:solidFill>
                <a:schemeClr val="dk1"/>
              </a:solidFill>
            </a:endParaRPr>
          </a:p>
          <a:p>
            <a:pPr indent="-374650" lvl="0" marL="457200" rtl="0" algn="l">
              <a:lnSpc>
                <a:spcPct val="100000"/>
              </a:lnSpc>
              <a:spcBef>
                <a:spcPts val="1000"/>
              </a:spcBef>
              <a:spcAft>
                <a:spcPts val="0"/>
              </a:spcAft>
              <a:buClr>
                <a:schemeClr val="dk1"/>
              </a:buClr>
              <a:buSzPts val="2300"/>
              <a:buChar char="●"/>
            </a:pPr>
            <a:r>
              <a:rPr lang="en" sz="2300">
                <a:solidFill>
                  <a:schemeClr val="dk1"/>
                </a:solidFill>
              </a:rPr>
              <a:t>Skills training on web-based support </a:t>
            </a:r>
            <a:endParaRPr sz="2300">
              <a:solidFill>
                <a:schemeClr val="dk1"/>
              </a:solidFill>
            </a:endParaRPr>
          </a:p>
          <a:p>
            <a:pPr indent="-374650" lvl="1" marL="914400" rtl="0" algn="l">
              <a:lnSpc>
                <a:spcPct val="100000"/>
              </a:lnSpc>
              <a:spcBef>
                <a:spcPts val="1000"/>
              </a:spcBef>
              <a:spcAft>
                <a:spcPts val="0"/>
              </a:spcAft>
              <a:buClr>
                <a:schemeClr val="dk1"/>
              </a:buClr>
              <a:buSzPts val="2300"/>
              <a:buChar char="○"/>
            </a:pPr>
            <a:r>
              <a:rPr lang="en" sz="2300">
                <a:solidFill>
                  <a:schemeClr val="dk1"/>
                </a:solidFill>
              </a:rPr>
              <a:t>using computer/smart devices, using google docs, email, social media</a:t>
            </a:r>
            <a:endParaRPr sz="2300">
              <a:solidFill>
                <a:schemeClr val="dk1"/>
              </a:solidFill>
            </a:endParaRPr>
          </a:p>
          <a:p>
            <a:pPr indent="0" lvl="0" marL="457200" rtl="0" algn="l">
              <a:spcBef>
                <a:spcPts val="10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0" st="0"/>
                                            </p:txEl>
                                          </p:spTgt>
                                        </p:tgtEl>
                                        <p:attrNameLst>
                                          <p:attrName>style.visibility</p:attrName>
                                        </p:attrNameLst>
                                      </p:cBhvr>
                                      <p:to>
                                        <p:strVal val="visible"/>
                                      </p:to>
                                    </p:set>
                                    <p:animEffect filter="fade" transition="in">
                                      <p:cBhvr>
                                        <p:cTn dur="1000"/>
                                        <p:tgtEl>
                                          <p:spTgt spid="18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1" st="1"/>
                                            </p:txEl>
                                          </p:spTgt>
                                        </p:tgtEl>
                                        <p:attrNameLst>
                                          <p:attrName>style.visibility</p:attrName>
                                        </p:attrNameLst>
                                      </p:cBhvr>
                                      <p:to>
                                        <p:strVal val="visible"/>
                                      </p:to>
                                    </p:set>
                                    <p:animEffect filter="fade" transition="in">
                                      <p:cBhvr>
                                        <p:cTn dur="1000"/>
                                        <p:tgtEl>
                                          <p:spTgt spid="18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2" st="2"/>
                                            </p:txEl>
                                          </p:spTgt>
                                        </p:tgtEl>
                                        <p:attrNameLst>
                                          <p:attrName>style.visibility</p:attrName>
                                        </p:attrNameLst>
                                      </p:cBhvr>
                                      <p:to>
                                        <p:strVal val="visible"/>
                                      </p:to>
                                    </p:set>
                                    <p:animEffect filter="fade" transition="in">
                                      <p:cBhvr>
                                        <p:cTn dur="1000"/>
                                        <p:tgtEl>
                                          <p:spTgt spid="18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3" st="3"/>
                                            </p:txEl>
                                          </p:spTgt>
                                        </p:tgtEl>
                                        <p:attrNameLst>
                                          <p:attrName>style.visibility</p:attrName>
                                        </p:attrNameLst>
                                      </p:cBhvr>
                                      <p:to>
                                        <p:strVal val="visible"/>
                                      </p:to>
                                    </p:set>
                                    <p:animEffect filter="fade" transition="in">
                                      <p:cBhvr>
                                        <p:cTn dur="1000"/>
                                        <p:tgtEl>
                                          <p:spTgt spid="18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4" st="4"/>
                                            </p:txEl>
                                          </p:spTgt>
                                        </p:tgtEl>
                                        <p:attrNameLst>
                                          <p:attrName>style.visibility</p:attrName>
                                        </p:attrNameLst>
                                      </p:cBhvr>
                                      <p:to>
                                        <p:strVal val="visible"/>
                                      </p:to>
                                    </p:set>
                                    <p:animEffect filter="fade" transition="in">
                                      <p:cBhvr>
                                        <p:cTn dur="1000"/>
                                        <p:tgtEl>
                                          <p:spTgt spid="18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5" st="5"/>
                                            </p:txEl>
                                          </p:spTgt>
                                        </p:tgtEl>
                                        <p:attrNameLst>
                                          <p:attrName>style.visibility</p:attrName>
                                        </p:attrNameLst>
                                      </p:cBhvr>
                                      <p:to>
                                        <p:strVal val="visible"/>
                                      </p:to>
                                    </p:set>
                                    <p:animEffect filter="fade" transition="in">
                                      <p:cBhvr>
                                        <p:cTn dur="1000"/>
                                        <p:tgtEl>
                                          <p:spTgt spid="182">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6" st="6"/>
                                            </p:txEl>
                                          </p:spTgt>
                                        </p:tgtEl>
                                        <p:attrNameLst>
                                          <p:attrName>style.visibility</p:attrName>
                                        </p:attrNameLst>
                                      </p:cBhvr>
                                      <p:to>
                                        <p:strVal val="visible"/>
                                      </p:to>
                                    </p:set>
                                    <p:animEffect filter="fade" transition="in">
                                      <p:cBhvr>
                                        <p:cTn dur="1000"/>
                                        <p:tgtEl>
                                          <p:spTgt spid="182">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5"/>
          <p:cNvSpPr txBox="1"/>
          <p:nvPr>
            <p:ph type="title"/>
          </p:nvPr>
        </p:nvSpPr>
        <p:spPr>
          <a:xfrm>
            <a:off x="311700" y="2397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6000">
                <a:solidFill>
                  <a:srgbClr val="1155CC"/>
                </a:solidFill>
              </a:rPr>
              <a:t>Question</a:t>
            </a:r>
            <a:endParaRPr sz="6000">
              <a:solidFill>
                <a:srgbClr val="1155CC"/>
              </a:solidFill>
            </a:endParaRPr>
          </a:p>
        </p:txBody>
      </p:sp>
      <p:sp>
        <p:nvSpPr>
          <p:cNvPr id="188" name="Google Shape;188;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2200">
              <a:solidFill>
                <a:schemeClr val="dk1"/>
              </a:solidFill>
            </a:endParaRPr>
          </a:p>
          <a:p>
            <a:pPr indent="0" lvl="0" marL="0" rtl="0" algn="l">
              <a:spcBef>
                <a:spcPts val="1600"/>
              </a:spcBef>
              <a:spcAft>
                <a:spcPts val="0"/>
              </a:spcAft>
              <a:buNone/>
            </a:pPr>
            <a:r>
              <a:rPr lang="en" sz="3000">
                <a:solidFill>
                  <a:schemeClr val="dk1"/>
                </a:solidFill>
              </a:rPr>
              <a:t>How are you providing IL skills training? </a:t>
            </a:r>
            <a:endParaRPr sz="3000">
              <a:solidFill>
                <a:schemeClr val="dk1"/>
              </a:solidFill>
            </a:endParaRPr>
          </a:p>
          <a:p>
            <a:pPr indent="0" lvl="0" marL="0" rtl="0" algn="l">
              <a:spcBef>
                <a:spcPts val="1600"/>
              </a:spcBef>
              <a:spcAft>
                <a:spcPts val="0"/>
              </a:spcAft>
              <a:buNone/>
            </a:pPr>
            <a:r>
              <a:rPr lang="en" sz="3000">
                <a:solidFill>
                  <a:schemeClr val="dk1"/>
                </a:solidFill>
              </a:rPr>
              <a:t>How is it different?</a:t>
            </a:r>
            <a:endParaRPr sz="3000">
              <a:solidFill>
                <a:schemeClr val="dk1"/>
              </a:solidFill>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0" st="0"/>
                                            </p:txEl>
                                          </p:spTgt>
                                        </p:tgtEl>
                                        <p:attrNameLst>
                                          <p:attrName>style.visibility</p:attrName>
                                        </p:attrNameLst>
                                      </p:cBhvr>
                                      <p:to>
                                        <p:strVal val="visible"/>
                                      </p:to>
                                    </p:set>
                                    <p:animEffect filter="fade" transition="in">
                                      <p:cBhvr>
                                        <p:cTn dur="1000"/>
                                        <p:tgtEl>
                                          <p:spTgt spid="18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1" st="1"/>
                                            </p:txEl>
                                          </p:spTgt>
                                        </p:tgtEl>
                                        <p:attrNameLst>
                                          <p:attrName>style.visibility</p:attrName>
                                        </p:attrNameLst>
                                      </p:cBhvr>
                                      <p:to>
                                        <p:strVal val="visible"/>
                                      </p:to>
                                    </p:set>
                                    <p:animEffect filter="fade" transition="in">
                                      <p:cBhvr>
                                        <p:cTn dur="1000"/>
                                        <p:tgtEl>
                                          <p:spTgt spid="18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2" st="2"/>
                                            </p:txEl>
                                          </p:spTgt>
                                        </p:tgtEl>
                                        <p:attrNameLst>
                                          <p:attrName>style.visibility</p:attrName>
                                        </p:attrNameLst>
                                      </p:cBhvr>
                                      <p:to>
                                        <p:strVal val="visible"/>
                                      </p:to>
                                    </p:set>
                                    <p:animEffect filter="fade" transition="in">
                                      <p:cBhvr>
                                        <p:cTn dur="1000"/>
                                        <p:tgtEl>
                                          <p:spTgt spid="18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3" st="3"/>
                                            </p:txEl>
                                          </p:spTgt>
                                        </p:tgtEl>
                                        <p:attrNameLst>
                                          <p:attrName>style.visibility</p:attrName>
                                        </p:attrNameLst>
                                      </p:cBhvr>
                                      <p:to>
                                        <p:strVal val="visible"/>
                                      </p:to>
                                    </p:set>
                                    <p:animEffect filter="fade" transition="in">
                                      <p:cBhvr>
                                        <p:cTn dur="1000"/>
                                        <p:tgtEl>
                                          <p:spTgt spid="188">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solidFill>
                  <a:srgbClr val="1155CC"/>
                </a:solidFill>
              </a:rPr>
              <a:t>Peer Support &amp; </a:t>
            </a:r>
            <a:r>
              <a:rPr lang="en" sz="4800">
                <a:solidFill>
                  <a:srgbClr val="1155CC"/>
                </a:solidFill>
              </a:rPr>
              <a:t>Mentoring</a:t>
            </a:r>
            <a:endParaRPr sz="4800">
              <a:solidFill>
                <a:srgbClr val="1155CC"/>
              </a:solidFill>
            </a:endParaRPr>
          </a:p>
        </p:txBody>
      </p:sp>
      <p:sp>
        <p:nvSpPr>
          <p:cNvPr id="194" name="Google Shape;194;p36"/>
          <p:cNvSpPr txBox="1"/>
          <p:nvPr>
            <p:ph idx="1" type="body"/>
          </p:nvPr>
        </p:nvSpPr>
        <p:spPr>
          <a:xfrm>
            <a:off x="311700" y="15011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000000"/>
                </a:solidFill>
              </a:rPr>
              <a:t>Gather Together </a:t>
            </a:r>
            <a:r>
              <a:rPr b="1" lang="en" sz="2400">
                <a:solidFill>
                  <a:srgbClr val="000000"/>
                </a:solidFill>
              </a:rPr>
              <a:t>Virtually</a:t>
            </a:r>
            <a:r>
              <a:rPr lang="en" sz="2400">
                <a:solidFill>
                  <a:srgbClr val="000000"/>
                </a:solidFill>
              </a:rPr>
              <a:t>! </a:t>
            </a:r>
            <a:endParaRPr sz="2400">
              <a:solidFill>
                <a:srgbClr val="000000"/>
              </a:solidFill>
            </a:endParaRPr>
          </a:p>
          <a:p>
            <a:pPr indent="-368300" lvl="0" marL="457200" rtl="0" algn="l">
              <a:spcBef>
                <a:spcPts val="1600"/>
              </a:spcBef>
              <a:spcAft>
                <a:spcPts val="0"/>
              </a:spcAft>
              <a:buClr>
                <a:srgbClr val="000000"/>
              </a:buClr>
              <a:buSzPts val="2200"/>
              <a:buChar char="●"/>
            </a:pPr>
            <a:r>
              <a:rPr lang="en" sz="2200">
                <a:solidFill>
                  <a:srgbClr val="000000"/>
                </a:solidFill>
              </a:rPr>
              <a:t>Social/peer support calls</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Interactive recreational gatherings</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Systems advocacy calls</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Peer mentoring calls</a:t>
            </a:r>
            <a:endParaRPr sz="2200">
              <a:solidFill>
                <a:srgbClr val="000000"/>
              </a:solidFill>
            </a:endParaRPr>
          </a:p>
          <a:p>
            <a:pPr indent="0" lvl="0" marL="0" rtl="0" algn="l">
              <a:spcBef>
                <a:spcPts val="1000"/>
              </a:spcBef>
              <a:spcAft>
                <a:spcPts val="0"/>
              </a:spcAft>
              <a:buNone/>
            </a:pPr>
            <a:r>
              <a:t/>
            </a:r>
            <a:endParaRPr b="1" sz="1200">
              <a:solidFill>
                <a:srgbClr val="002456"/>
              </a:solidFill>
              <a:highlight>
                <a:srgbClr val="DBDBDB"/>
              </a:highlight>
            </a:endParaRPr>
          </a:p>
          <a:p>
            <a:pPr indent="0" lvl="0" marL="0" rtl="0" algn="l">
              <a:lnSpc>
                <a:spcPct val="150000"/>
              </a:lnSpc>
              <a:spcBef>
                <a:spcPts val="1600"/>
              </a:spcBef>
              <a:spcAft>
                <a:spcPts val="0"/>
              </a:spcAft>
              <a:buClr>
                <a:schemeClr val="dk1"/>
              </a:buClr>
              <a:buSzPts val="1100"/>
              <a:buFont typeface="Arial"/>
              <a:buNone/>
            </a:pPr>
            <a:r>
              <a:t/>
            </a:r>
            <a:endParaRPr sz="1200">
              <a:solidFill>
                <a:srgbClr val="002456"/>
              </a:solidFill>
              <a:highlight>
                <a:srgbClr val="DBDBDB"/>
              </a:highlight>
            </a:endParaRPr>
          </a:p>
          <a:p>
            <a:pPr indent="0" lvl="0" marL="0" rtl="0" algn="l">
              <a:spcBef>
                <a:spcPts val="0"/>
              </a:spcBef>
              <a:spcAft>
                <a:spcPts val="0"/>
              </a:spcAft>
              <a:buNone/>
            </a:pPr>
            <a:r>
              <a:t/>
            </a:r>
            <a:endParaRPr/>
          </a:p>
          <a:p>
            <a:pPr indent="0" lvl="0" marL="0" rtl="0" algn="l">
              <a:spcBef>
                <a:spcPts val="1600"/>
              </a:spcBef>
              <a:spcAft>
                <a:spcPts val="0"/>
              </a:spcAft>
              <a:buNone/>
            </a:pPr>
            <a:r>
              <a:t/>
            </a:r>
            <a:endParaRPr/>
          </a:p>
          <a:p>
            <a:pPr indent="0" lvl="0" marL="45720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xEl>
                                              <p:pRg end="0" st="0"/>
                                            </p:txEl>
                                          </p:spTgt>
                                        </p:tgtEl>
                                        <p:attrNameLst>
                                          <p:attrName>style.visibility</p:attrName>
                                        </p:attrNameLst>
                                      </p:cBhvr>
                                      <p:to>
                                        <p:strVal val="visible"/>
                                      </p:to>
                                    </p:set>
                                    <p:animEffect filter="fade" transition="in">
                                      <p:cBhvr>
                                        <p:cTn dur="1000"/>
                                        <p:tgtEl>
                                          <p:spTgt spid="19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xEl>
                                              <p:pRg end="1" st="1"/>
                                            </p:txEl>
                                          </p:spTgt>
                                        </p:tgtEl>
                                        <p:attrNameLst>
                                          <p:attrName>style.visibility</p:attrName>
                                        </p:attrNameLst>
                                      </p:cBhvr>
                                      <p:to>
                                        <p:strVal val="visible"/>
                                      </p:to>
                                    </p:set>
                                    <p:animEffect filter="fade" transition="in">
                                      <p:cBhvr>
                                        <p:cTn dur="1000"/>
                                        <p:tgtEl>
                                          <p:spTgt spid="19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xEl>
                                              <p:pRg end="2" st="2"/>
                                            </p:txEl>
                                          </p:spTgt>
                                        </p:tgtEl>
                                        <p:attrNameLst>
                                          <p:attrName>style.visibility</p:attrName>
                                        </p:attrNameLst>
                                      </p:cBhvr>
                                      <p:to>
                                        <p:strVal val="visible"/>
                                      </p:to>
                                    </p:set>
                                    <p:animEffect filter="fade" transition="in">
                                      <p:cBhvr>
                                        <p:cTn dur="1000"/>
                                        <p:tgtEl>
                                          <p:spTgt spid="19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xEl>
                                              <p:pRg end="3" st="3"/>
                                            </p:txEl>
                                          </p:spTgt>
                                        </p:tgtEl>
                                        <p:attrNameLst>
                                          <p:attrName>style.visibility</p:attrName>
                                        </p:attrNameLst>
                                      </p:cBhvr>
                                      <p:to>
                                        <p:strVal val="visible"/>
                                      </p:to>
                                    </p:set>
                                    <p:animEffect filter="fade" transition="in">
                                      <p:cBhvr>
                                        <p:cTn dur="1000"/>
                                        <p:tgtEl>
                                          <p:spTgt spid="19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xEl>
                                              <p:pRg end="4" st="4"/>
                                            </p:txEl>
                                          </p:spTgt>
                                        </p:tgtEl>
                                        <p:attrNameLst>
                                          <p:attrName>style.visibility</p:attrName>
                                        </p:attrNameLst>
                                      </p:cBhvr>
                                      <p:to>
                                        <p:strVal val="visible"/>
                                      </p:to>
                                    </p:set>
                                    <p:animEffect filter="fade" transition="in">
                                      <p:cBhvr>
                                        <p:cTn dur="1000"/>
                                        <p:tgtEl>
                                          <p:spTgt spid="19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xEl>
                                              <p:pRg end="5" st="5"/>
                                            </p:txEl>
                                          </p:spTgt>
                                        </p:tgtEl>
                                        <p:attrNameLst>
                                          <p:attrName>style.visibility</p:attrName>
                                        </p:attrNameLst>
                                      </p:cBhvr>
                                      <p:to>
                                        <p:strVal val="visible"/>
                                      </p:to>
                                    </p:set>
                                    <p:animEffect filter="fade" transition="in">
                                      <p:cBhvr>
                                        <p:cTn dur="1000"/>
                                        <p:tgtEl>
                                          <p:spTgt spid="19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xEl>
                                              <p:pRg end="6" st="6"/>
                                            </p:txEl>
                                          </p:spTgt>
                                        </p:tgtEl>
                                        <p:attrNameLst>
                                          <p:attrName>style.visibility</p:attrName>
                                        </p:attrNameLst>
                                      </p:cBhvr>
                                      <p:to>
                                        <p:strVal val="visible"/>
                                      </p:to>
                                    </p:set>
                                    <p:animEffect filter="fade" transition="in">
                                      <p:cBhvr>
                                        <p:cTn dur="1000"/>
                                        <p:tgtEl>
                                          <p:spTgt spid="194">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xEl>
                                              <p:pRg end="7" st="7"/>
                                            </p:txEl>
                                          </p:spTgt>
                                        </p:tgtEl>
                                        <p:attrNameLst>
                                          <p:attrName>style.visibility</p:attrName>
                                        </p:attrNameLst>
                                      </p:cBhvr>
                                      <p:to>
                                        <p:strVal val="visible"/>
                                      </p:to>
                                    </p:set>
                                    <p:animEffect filter="fade" transition="in">
                                      <p:cBhvr>
                                        <p:cTn dur="1000"/>
                                        <p:tgtEl>
                                          <p:spTgt spid="194">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xEl>
                                              <p:pRg end="8" st="8"/>
                                            </p:txEl>
                                          </p:spTgt>
                                        </p:tgtEl>
                                        <p:attrNameLst>
                                          <p:attrName>style.visibility</p:attrName>
                                        </p:attrNameLst>
                                      </p:cBhvr>
                                      <p:to>
                                        <p:strVal val="visible"/>
                                      </p:to>
                                    </p:set>
                                    <p:animEffect filter="fade" transition="in">
                                      <p:cBhvr>
                                        <p:cTn dur="1000"/>
                                        <p:tgtEl>
                                          <p:spTgt spid="194">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xEl>
                                              <p:pRg end="9" st="9"/>
                                            </p:txEl>
                                          </p:spTgt>
                                        </p:tgtEl>
                                        <p:attrNameLst>
                                          <p:attrName>style.visibility</p:attrName>
                                        </p:attrNameLst>
                                      </p:cBhvr>
                                      <p:to>
                                        <p:strVal val="visible"/>
                                      </p:to>
                                    </p:set>
                                    <p:animEffect filter="fade" transition="in">
                                      <p:cBhvr>
                                        <p:cTn dur="1000"/>
                                        <p:tgtEl>
                                          <p:spTgt spid="194">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7"/>
          <p:cNvSpPr txBox="1"/>
          <p:nvPr>
            <p:ph type="title"/>
          </p:nvPr>
        </p:nvSpPr>
        <p:spPr>
          <a:xfrm>
            <a:off x="311700" y="3688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500">
                <a:solidFill>
                  <a:srgbClr val="1155CC"/>
                </a:solidFill>
              </a:rPr>
              <a:t>Peer Support &amp; Mentoring</a:t>
            </a:r>
            <a:endParaRPr sz="4500">
              <a:solidFill>
                <a:srgbClr val="1155CC"/>
              </a:solidFill>
            </a:endParaRPr>
          </a:p>
        </p:txBody>
      </p:sp>
      <p:sp>
        <p:nvSpPr>
          <p:cNvPr id="200" name="Google Shape;200;p3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00"/>
                </a:solidFill>
              </a:rPr>
              <a:t>If participant is experiencing crisis: </a:t>
            </a:r>
            <a:endParaRPr b="1" sz="2000">
              <a:solidFill>
                <a:srgbClr val="000000"/>
              </a:solidFill>
            </a:endParaRPr>
          </a:p>
          <a:p>
            <a:pPr indent="-342900" lvl="0" marL="457200" rtl="0" algn="l">
              <a:spcBef>
                <a:spcPts val="1600"/>
              </a:spcBef>
              <a:spcAft>
                <a:spcPts val="0"/>
              </a:spcAft>
              <a:buClr>
                <a:srgbClr val="000000"/>
              </a:buClr>
              <a:buSzPts val="1800"/>
              <a:buChar char="●"/>
            </a:pPr>
            <a:r>
              <a:rPr lang="en">
                <a:solidFill>
                  <a:srgbClr val="000000"/>
                </a:solidFill>
              </a:rPr>
              <a:t>Engage your participants </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Have they developed support plans for who and when to reach out to?</a:t>
            </a:r>
            <a:endParaRPr>
              <a:solidFill>
                <a:srgbClr val="000000"/>
              </a:solidFill>
            </a:endParaRPr>
          </a:p>
          <a:p>
            <a:pPr indent="0" lvl="0" marL="0" rtl="0" algn="l">
              <a:spcBef>
                <a:spcPts val="1600"/>
              </a:spcBef>
              <a:spcAft>
                <a:spcPts val="0"/>
              </a:spcAft>
              <a:buNone/>
            </a:pPr>
            <a:r>
              <a:rPr lang="en">
                <a:solidFill>
                  <a:srgbClr val="000000"/>
                </a:solidFill>
              </a:rPr>
              <a:t> </a:t>
            </a:r>
            <a:r>
              <a:rPr b="1" lang="en" sz="2000">
                <a:solidFill>
                  <a:srgbClr val="000000"/>
                </a:solidFill>
              </a:rPr>
              <a:t>Prepare ahead of time:</a:t>
            </a:r>
            <a:endParaRPr b="1" sz="2000">
              <a:solidFill>
                <a:srgbClr val="000000"/>
              </a:solidFill>
            </a:endParaRPr>
          </a:p>
          <a:p>
            <a:pPr indent="-342900" lvl="0" marL="457200" rtl="0" algn="l">
              <a:spcBef>
                <a:spcPts val="1600"/>
              </a:spcBef>
              <a:spcAft>
                <a:spcPts val="0"/>
              </a:spcAft>
              <a:buClr>
                <a:srgbClr val="000000"/>
              </a:buClr>
              <a:buSzPts val="1800"/>
              <a:buChar char="●"/>
            </a:pPr>
            <a:r>
              <a:rPr lang="en">
                <a:solidFill>
                  <a:srgbClr val="000000"/>
                </a:solidFill>
              </a:rPr>
              <a:t>Consider encouraging participants to develop plans to tell you WHO to reach out to and WHEN they would like you to reach out to them.</a:t>
            </a:r>
            <a:endParaRPr>
              <a:solidFill>
                <a:srgbClr val="000000"/>
              </a:solidFill>
            </a:endParaRPr>
          </a:p>
          <a:p>
            <a:pPr indent="0" lvl="0" marL="0" rtl="0" algn="l">
              <a:spcBef>
                <a:spcPts val="1600"/>
              </a:spcBef>
              <a:spcAft>
                <a:spcPts val="0"/>
              </a:spcAft>
              <a:buNone/>
            </a:pPr>
            <a:r>
              <a:t/>
            </a:r>
            <a:endParaRPr b="1" sz="1200">
              <a:solidFill>
                <a:srgbClr val="002456"/>
              </a:solidFill>
              <a:highlight>
                <a:srgbClr val="DBDBDB"/>
              </a:highlight>
            </a:endParaRPr>
          </a:p>
          <a:p>
            <a:pPr indent="0" lvl="0" marL="0" rtl="0" algn="l">
              <a:lnSpc>
                <a:spcPct val="150000"/>
              </a:lnSpc>
              <a:spcBef>
                <a:spcPts val="1600"/>
              </a:spcBef>
              <a:spcAft>
                <a:spcPts val="0"/>
              </a:spcAft>
              <a:buClr>
                <a:schemeClr val="dk1"/>
              </a:buClr>
              <a:buSzPts val="1100"/>
              <a:buFont typeface="Arial"/>
              <a:buNone/>
            </a:pPr>
            <a:r>
              <a:t/>
            </a:r>
            <a:endParaRPr sz="1200">
              <a:solidFill>
                <a:srgbClr val="002456"/>
              </a:solidFill>
              <a:highlight>
                <a:srgbClr val="DBDBDB"/>
              </a:highlight>
            </a:endParaRPr>
          </a:p>
          <a:p>
            <a:pPr indent="0" lvl="0" marL="0" rtl="0" algn="l">
              <a:spcBef>
                <a:spcPts val="0"/>
              </a:spcBef>
              <a:spcAft>
                <a:spcPts val="0"/>
              </a:spcAft>
              <a:buNone/>
            </a:pPr>
            <a:r>
              <a:t/>
            </a:r>
            <a:endParaRPr/>
          </a:p>
          <a:p>
            <a:pPr indent="0" lvl="0" marL="0" rtl="0" algn="l">
              <a:spcBef>
                <a:spcPts val="1600"/>
              </a:spcBef>
              <a:spcAft>
                <a:spcPts val="0"/>
              </a:spcAft>
              <a:buNone/>
            </a:pPr>
            <a:r>
              <a:t/>
            </a:r>
            <a:endParaRPr/>
          </a:p>
          <a:p>
            <a:pPr indent="0" lvl="0" marL="45720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0" st="0"/>
                                            </p:txEl>
                                          </p:spTgt>
                                        </p:tgtEl>
                                        <p:attrNameLst>
                                          <p:attrName>style.visibility</p:attrName>
                                        </p:attrNameLst>
                                      </p:cBhvr>
                                      <p:to>
                                        <p:strVal val="visible"/>
                                      </p:to>
                                    </p:set>
                                    <p:animEffect filter="fade" transition="in">
                                      <p:cBhvr>
                                        <p:cTn dur="1000"/>
                                        <p:tgtEl>
                                          <p:spTgt spid="20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1" st="1"/>
                                            </p:txEl>
                                          </p:spTgt>
                                        </p:tgtEl>
                                        <p:attrNameLst>
                                          <p:attrName>style.visibility</p:attrName>
                                        </p:attrNameLst>
                                      </p:cBhvr>
                                      <p:to>
                                        <p:strVal val="visible"/>
                                      </p:to>
                                    </p:set>
                                    <p:animEffect filter="fade" transition="in">
                                      <p:cBhvr>
                                        <p:cTn dur="1000"/>
                                        <p:tgtEl>
                                          <p:spTgt spid="20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2" st="2"/>
                                            </p:txEl>
                                          </p:spTgt>
                                        </p:tgtEl>
                                        <p:attrNameLst>
                                          <p:attrName>style.visibility</p:attrName>
                                        </p:attrNameLst>
                                      </p:cBhvr>
                                      <p:to>
                                        <p:strVal val="visible"/>
                                      </p:to>
                                    </p:set>
                                    <p:animEffect filter="fade" transition="in">
                                      <p:cBhvr>
                                        <p:cTn dur="1000"/>
                                        <p:tgtEl>
                                          <p:spTgt spid="20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3" st="3"/>
                                            </p:txEl>
                                          </p:spTgt>
                                        </p:tgtEl>
                                        <p:attrNameLst>
                                          <p:attrName>style.visibility</p:attrName>
                                        </p:attrNameLst>
                                      </p:cBhvr>
                                      <p:to>
                                        <p:strVal val="visible"/>
                                      </p:to>
                                    </p:set>
                                    <p:animEffect filter="fade" transition="in">
                                      <p:cBhvr>
                                        <p:cTn dur="1000"/>
                                        <p:tgtEl>
                                          <p:spTgt spid="20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4" st="4"/>
                                            </p:txEl>
                                          </p:spTgt>
                                        </p:tgtEl>
                                        <p:attrNameLst>
                                          <p:attrName>style.visibility</p:attrName>
                                        </p:attrNameLst>
                                      </p:cBhvr>
                                      <p:to>
                                        <p:strVal val="visible"/>
                                      </p:to>
                                    </p:set>
                                    <p:animEffect filter="fade" transition="in">
                                      <p:cBhvr>
                                        <p:cTn dur="1000"/>
                                        <p:tgtEl>
                                          <p:spTgt spid="20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5" st="5"/>
                                            </p:txEl>
                                          </p:spTgt>
                                        </p:tgtEl>
                                        <p:attrNameLst>
                                          <p:attrName>style.visibility</p:attrName>
                                        </p:attrNameLst>
                                      </p:cBhvr>
                                      <p:to>
                                        <p:strVal val="visible"/>
                                      </p:to>
                                    </p:set>
                                    <p:animEffect filter="fade" transition="in">
                                      <p:cBhvr>
                                        <p:cTn dur="1000"/>
                                        <p:tgtEl>
                                          <p:spTgt spid="200">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6" st="6"/>
                                            </p:txEl>
                                          </p:spTgt>
                                        </p:tgtEl>
                                        <p:attrNameLst>
                                          <p:attrName>style.visibility</p:attrName>
                                        </p:attrNameLst>
                                      </p:cBhvr>
                                      <p:to>
                                        <p:strVal val="visible"/>
                                      </p:to>
                                    </p:set>
                                    <p:animEffect filter="fade" transition="in">
                                      <p:cBhvr>
                                        <p:cTn dur="1000"/>
                                        <p:tgtEl>
                                          <p:spTgt spid="200">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7" st="7"/>
                                            </p:txEl>
                                          </p:spTgt>
                                        </p:tgtEl>
                                        <p:attrNameLst>
                                          <p:attrName>style.visibility</p:attrName>
                                        </p:attrNameLst>
                                      </p:cBhvr>
                                      <p:to>
                                        <p:strVal val="visible"/>
                                      </p:to>
                                    </p:set>
                                    <p:animEffect filter="fade" transition="in">
                                      <p:cBhvr>
                                        <p:cTn dur="1000"/>
                                        <p:tgtEl>
                                          <p:spTgt spid="200">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8" st="8"/>
                                            </p:txEl>
                                          </p:spTgt>
                                        </p:tgtEl>
                                        <p:attrNameLst>
                                          <p:attrName>style.visibility</p:attrName>
                                        </p:attrNameLst>
                                      </p:cBhvr>
                                      <p:to>
                                        <p:strVal val="visible"/>
                                      </p:to>
                                    </p:set>
                                    <p:animEffect filter="fade" transition="in">
                                      <p:cBhvr>
                                        <p:cTn dur="1000"/>
                                        <p:tgtEl>
                                          <p:spTgt spid="200">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9" st="9"/>
                                            </p:txEl>
                                          </p:spTgt>
                                        </p:tgtEl>
                                        <p:attrNameLst>
                                          <p:attrName>style.visibility</p:attrName>
                                        </p:attrNameLst>
                                      </p:cBhvr>
                                      <p:to>
                                        <p:strVal val="visible"/>
                                      </p:to>
                                    </p:set>
                                    <p:animEffect filter="fade" transition="in">
                                      <p:cBhvr>
                                        <p:cTn dur="1000"/>
                                        <p:tgtEl>
                                          <p:spTgt spid="200">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8"/>
          <p:cNvSpPr txBox="1"/>
          <p:nvPr>
            <p:ph type="title"/>
          </p:nvPr>
        </p:nvSpPr>
        <p:spPr>
          <a:xfrm>
            <a:off x="311700" y="2963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100">
                <a:solidFill>
                  <a:srgbClr val="1155CC"/>
                </a:solidFill>
              </a:rPr>
              <a:t>Resources if Participant is in Crisis</a:t>
            </a:r>
            <a:endParaRPr sz="4100">
              <a:solidFill>
                <a:srgbClr val="1155CC"/>
              </a:solidFill>
            </a:endParaRPr>
          </a:p>
        </p:txBody>
      </p:sp>
      <p:sp>
        <p:nvSpPr>
          <p:cNvPr id="206" name="Google Shape;206;p38"/>
          <p:cNvSpPr txBox="1"/>
          <p:nvPr>
            <p:ph idx="1" type="body"/>
          </p:nvPr>
        </p:nvSpPr>
        <p:spPr>
          <a:xfrm>
            <a:off x="311700" y="1000075"/>
            <a:ext cx="8358300" cy="3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000000"/>
                </a:solidFill>
              </a:rPr>
              <a:t>Crisis </a:t>
            </a:r>
            <a:r>
              <a:rPr b="1" lang="en" sz="2400">
                <a:solidFill>
                  <a:srgbClr val="000000"/>
                </a:solidFill>
              </a:rPr>
              <a:t>Line</a:t>
            </a:r>
            <a:r>
              <a:rPr b="1" lang="en" sz="2400">
                <a:solidFill>
                  <a:srgbClr val="000000"/>
                </a:solidFill>
              </a:rPr>
              <a:t>: </a:t>
            </a:r>
            <a:r>
              <a:rPr lang="en" sz="2200">
                <a:solidFill>
                  <a:srgbClr val="676767"/>
                </a:solidFill>
                <a:highlight>
                  <a:srgbClr val="FFFFFF"/>
                </a:highlight>
              </a:rPr>
              <a:t>24-Hour Crisis Line at 1-866-427-474</a:t>
            </a:r>
            <a:r>
              <a:rPr lang="en" sz="2200">
                <a:solidFill>
                  <a:srgbClr val="676767"/>
                </a:solidFill>
                <a:highlight>
                  <a:srgbClr val="FFFFFF"/>
                </a:highlight>
              </a:rPr>
              <a:t>7</a:t>
            </a:r>
            <a:endParaRPr sz="2200">
              <a:solidFill>
                <a:srgbClr val="676767"/>
              </a:solidFill>
              <a:highlight>
                <a:srgbClr val="FFFFFF"/>
              </a:highlight>
            </a:endParaRPr>
          </a:p>
          <a:p>
            <a:pPr indent="0" lvl="0" marL="0" rtl="0" algn="l">
              <a:spcBef>
                <a:spcPts val="1600"/>
              </a:spcBef>
              <a:spcAft>
                <a:spcPts val="0"/>
              </a:spcAft>
              <a:buNone/>
            </a:pPr>
            <a:r>
              <a:rPr b="1" lang="en" sz="2400">
                <a:solidFill>
                  <a:schemeClr val="dk1"/>
                </a:solidFill>
              </a:rPr>
              <a:t>Warm Line: </a:t>
            </a:r>
            <a:r>
              <a:rPr lang="en" sz="2400">
                <a:solidFill>
                  <a:schemeClr val="dk1"/>
                </a:solidFill>
              </a:rPr>
              <a:t>877-500-9276</a:t>
            </a:r>
            <a:endParaRPr sz="2400">
              <a:solidFill>
                <a:srgbClr val="000000"/>
              </a:solidFill>
            </a:endParaRPr>
          </a:p>
          <a:p>
            <a:pPr indent="0" lvl="0" marL="0" rtl="0" algn="l">
              <a:spcBef>
                <a:spcPts val="1600"/>
              </a:spcBef>
              <a:spcAft>
                <a:spcPts val="0"/>
              </a:spcAft>
              <a:buNone/>
            </a:pPr>
            <a:r>
              <a:rPr lang="en" sz="2400">
                <a:solidFill>
                  <a:srgbClr val="000000"/>
                </a:solidFill>
              </a:rPr>
              <a:t>Suicide Prevention, Awareness, and Support (info per county in Washington State): </a:t>
            </a:r>
            <a:r>
              <a:rPr lang="en" sz="2400">
                <a:solidFill>
                  <a:srgbClr val="6D9EEB"/>
                </a:solidFill>
              </a:rPr>
              <a:t>http://www.suicide.org/hotlines/washington-suicide-hotlines.html</a:t>
            </a:r>
            <a:endParaRPr sz="2400">
              <a:solidFill>
                <a:srgbClr val="6D9EEB"/>
              </a:solidFill>
            </a:endParaRPr>
          </a:p>
          <a:p>
            <a:pPr indent="0" lvl="0" marL="0" rtl="0" algn="l">
              <a:spcBef>
                <a:spcPts val="1600"/>
              </a:spcBef>
              <a:spcAft>
                <a:spcPts val="0"/>
              </a:spcAft>
              <a:buNone/>
            </a:pPr>
            <a:r>
              <a:t/>
            </a:r>
            <a:endParaRPr sz="2400">
              <a:solidFill>
                <a:srgbClr val="000000"/>
              </a:solidFill>
            </a:endParaRPr>
          </a:p>
          <a:p>
            <a:pPr indent="0" lvl="0" marL="0" rtl="0" algn="l">
              <a:spcBef>
                <a:spcPts val="1600"/>
              </a:spcBef>
              <a:spcAft>
                <a:spcPts val="0"/>
              </a:spcAft>
              <a:buNone/>
            </a:pPr>
            <a:r>
              <a:t/>
            </a:r>
            <a:endParaRPr sz="2400">
              <a:solidFill>
                <a:srgbClr val="000000"/>
              </a:solidFill>
            </a:endParaRPr>
          </a:p>
          <a:p>
            <a:pPr indent="0" lvl="0" marL="0" rtl="0" algn="l">
              <a:spcBef>
                <a:spcPts val="1600"/>
              </a:spcBef>
              <a:spcAft>
                <a:spcPts val="0"/>
              </a:spcAft>
              <a:buNone/>
            </a:pPr>
            <a:r>
              <a:rPr b="1" lang="en" sz="2400">
                <a:solidFill>
                  <a:srgbClr val="000000"/>
                </a:solidFill>
              </a:rPr>
              <a:t>Domestic violence line:</a:t>
            </a:r>
            <a:endParaRPr b="1" sz="2400">
              <a:solidFill>
                <a:srgbClr val="000000"/>
              </a:solidFill>
            </a:endParaRPr>
          </a:p>
          <a:p>
            <a:pPr indent="0" lvl="0" marL="0" rtl="0" algn="l">
              <a:spcBef>
                <a:spcPts val="1600"/>
              </a:spcBef>
              <a:spcAft>
                <a:spcPts val="1600"/>
              </a:spcAft>
              <a:buNone/>
            </a:pPr>
            <a:r>
              <a:t/>
            </a:r>
            <a:endParaRPr b="1" sz="2400">
              <a:solidFill>
                <a:srgbClr val="0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9"/>
          <p:cNvSpPr txBox="1"/>
          <p:nvPr>
            <p:ph type="title"/>
          </p:nvPr>
        </p:nvSpPr>
        <p:spPr>
          <a:xfrm>
            <a:off x="311700" y="3484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200">
                <a:solidFill>
                  <a:srgbClr val="1155CC"/>
                </a:solidFill>
              </a:rPr>
              <a:t>Advocacy</a:t>
            </a:r>
            <a:r>
              <a:rPr lang="en" sz="5200">
                <a:solidFill>
                  <a:srgbClr val="1155CC"/>
                </a:solidFill>
              </a:rPr>
              <a:t> - Systems</a:t>
            </a:r>
            <a:endParaRPr sz="5200">
              <a:solidFill>
                <a:srgbClr val="1155CC"/>
              </a:solidFill>
            </a:endParaRPr>
          </a:p>
        </p:txBody>
      </p:sp>
      <p:sp>
        <p:nvSpPr>
          <p:cNvPr id="212" name="Google Shape;212;p39"/>
          <p:cNvSpPr txBox="1"/>
          <p:nvPr>
            <p:ph idx="1" type="body"/>
          </p:nvPr>
        </p:nvSpPr>
        <p:spPr>
          <a:xfrm>
            <a:off x="205250" y="1237000"/>
            <a:ext cx="87417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650">
                <a:solidFill>
                  <a:srgbClr val="000000"/>
                </a:solidFill>
                <a:highlight>
                  <a:srgbClr val="FFFFFF"/>
                </a:highlight>
              </a:rPr>
              <a:t>Systems Advocacy</a:t>
            </a:r>
            <a:r>
              <a:rPr b="1" lang="en" sz="1650">
                <a:solidFill>
                  <a:srgbClr val="000000"/>
                </a:solidFill>
                <a:highlight>
                  <a:srgbClr val="FFFFFF"/>
                </a:highlight>
              </a:rPr>
              <a:t> issues that we talk about in IL and</a:t>
            </a:r>
            <a:r>
              <a:rPr b="1" lang="en" sz="1650">
                <a:solidFill>
                  <a:srgbClr val="000000"/>
                </a:solidFill>
                <a:highlight>
                  <a:srgbClr val="FFFFFF"/>
                </a:highlight>
              </a:rPr>
              <a:t> are exacerbated in disasters:</a:t>
            </a:r>
            <a:endParaRPr b="1" sz="1650">
              <a:solidFill>
                <a:srgbClr val="000000"/>
              </a:solidFill>
              <a:highlight>
                <a:srgbClr val="FFFFFF"/>
              </a:highlight>
            </a:endParaRPr>
          </a:p>
          <a:p>
            <a:pPr indent="-336550" lvl="0" marL="457200" rtl="0" algn="l">
              <a:lnSpc>
                <a:spcPct val="100000"/>
              </a:lnSpc>
              <a:spcBef>
                <a:spcPts val="0"/>
              </a:spcBef>
              <a:spcAft>
                <a:spcPts val="0"/>
              </a:spcAft>
              <a:buClr>
                <a:srgbClr val="000000"/>
              </a:buClr>
              <a:buSzPts val="1700"/>
              <a:buChar char="●"/>
            </a:pPr>
            <a:r>
              <a:rPr lang="en" sz="1700">
                <a:solidFill>
                  <a:srgbClr val="000000"/>
                </a:solidFill>
                <a:highlight>
                  <a:srgbClr val="FFFFFF"/>
                </a:highlight>
              </a:rPr>
              <a:t>Institutional bias</a:t>
            </a:r>
            <a:endParaRPr sz="1700">
              <a:solidFill>
                <a:srgbClr val="000000"/>
              </a:solidFill>
              <a:highlight>
                <a:srgbClr val="FFFFFF"/>
              </a:highlight>
            </a:endParaRPr>
          </a:p>
          <a:p>
            <a:pPr indent="-336550" lvl="0" marL="457200" rtl="0" algn="l">
              <a:lnSpc>
                <a:spcPct val="100000"/>
              </a:lnSpc>
              <a:spcBef>
                <a:spcPts val="1000"/>
              </a:spcBef>
              <a:spcAft>
                <a:spcPts val="0"/>
              </a:spcAft>
              <a:buClr>
                <a:srgbClr val="000000"/>
              </a:buClr>
              <a:buSzPts val="1700"/>
              <a:buChar char="●"/>
            </a:pPr>
            <a:r>
              <a:rPr lang="en" sz="1700">
                <a:solidFill>
                  <a:srgbClr val="000000"/>
                </a:solidFill>
                <a:highlight>
                  <a:srgbClr val="FFFFFF"/>
                </a:highlight>
              </a:rPr>
              <a:t>Housing</a:t>
            </a:r>
            <a:endParaRPr sz="1700">
              <a:solidFill>
                <a:srgbClr val="000000"/>
              </a:solidFill>
              <a:highlight>
                <a:srgbClr val="FFFFFF"/>
              </a:highlight>
            </a:endParaRPr>
          </a:p>
          <a:p>
            <a:pPr indent="-336550" lvl="0" marL="457200" rtl="0" algn="l">
              <a:lnSpc>
                <a:spcPct val="100000"/>
              </a:lnSpc>
              <a:spcBef>
                <a:spcPts val="1000"/>
              </a:spcBef>
              <a:spcAft>
                <a:spcPts val="0"/>
              </a:spcAft>
              <a:buClr>
                <a:srgbClr val="000000"/>
              </a:buClr>
              <a:buSzPts val="1700"/>
              <a:buChar char="●"/>
            </a:pPr>
            <a:r>
              <a:rPr lang="en" sz="1700">
                <a:solidFill>
                  <a:srgbClr val="000000"/>
                </a:solidFill>
                <a:highlight>
                  <a:srgbClr val="FFFFFF"/>
                </a:highlight>
              </a:rPr>
              <a:t>Transportation</a:t>
            </a:r>
            <a:endParaRPr sz="1700">
              <a:solidFill>
                <a:srgbClr val="000000"/>
              </a:solidFill>
              <a:highlight>
                <a:srgbClr val="FFFFFF"/>
              </a:highlight>
            </a:endParaRPr>
          </a:p>
          <a:p>
            <a:pPr indent="-336550" lvl="0" marL="457200" rtl="0" algn="l">
              <a:lnSpc>
                <a:spcPct val="100000"/>
              </a:lnSpc>
              <a:spcBef>
                <a:spcPts val="1000"/>
              </a:spcBef>
              <a:spcAft>
                <a:spcPts val="0"/>
              </a:spcAft>
              <a:buClr>
                <a:srgbClr val="000000"/>
              </a:buClr>
              <a:buSzPts val="1700"/>
              <a:buChar char="●"/>
            </a:pPr>
            <a:r>
              <a:rPr lang="en" sz="1700">
                <a:solidFill>
                  <a:srgbClr val="000000"/>
                </a:solidFill>
                <a:highlight>
                  <a:srgbClr val="FFFFFF"/>
                </a:highlight>
              </a:rPr>
              <a:t>Workforce (personal assistance services, direct support providers)</a:t>
            </a:r>
            <a:endParaRPr sz="1700">
              <a:solidFill>
                <a:srgbClr val="000000"/>
              </a:solidFill>
              <a:highlight>
                <a:srgbClr val="FFFFFF"/>
              </a:highlight>
            </a:endParaRPr>
          </a:p>
          <a:p>
            <a:pPr indent="-336550" lvl="0" marL="457200" rtl="0" algn="l">
              <a:lnSpc>
                <a:spcPct val="100000"/>
              </a:lnSpc>
              <a:spcBef>
                <a:spcPts val="1000"/>
              </a:spcBef>
              <a:spcAft>
                <a:spcPts val="0"/>
              </a:spcAft>
              <a:buClr>
                <a:srgbClr val="000000"/>
              </a:buClr>
              <a:buSzPts val="1700"/>
              <a:buChar char="●"/>
            </a:pPr>
            <a:r>
              <a:rPr lang="en" sz="1700">
                <a:solidFill>
                  <a:srgbClr val="000000"/>
                </a:solidFill>
                <a:highlight>
                  <a:srgbClr val="FFFFFF"/>
                </a:highlight>
              </a:rPr>
              <a:t>Healthcare maintenance (including durable medical equipment (DME), Consumable medical supplies (CMS), and assistive </a:t>
            </a:r>
            <a:r>
              <a:rPr lang="en" sz="1700">
                <a:solidFill>
                  <a:srgbClr val="000000"/>
                </a:solidFill>
                <a:highlight>
                  <a:srgbClr val="FFFFFF"/>
                </a:highlight>
              </a:rPr>
              <a:t>technology</a:t>
            </a:r>
            <a:r>
              <a:rPr lang="en" sz="1700">
                <a:solidFill>
                  <a:srgbClr val="000000"/>
                </a:solidFill>
                <a:highlight>
                  <a:srgbClr val="FFFFFF"/>
                </a:highlight>
              </a:rPr>
              <a:t> (AT).</a:t>
            </a:r>
            <a:endParaRPr sz="1700">
              <a:solidFill>
                <a:srgbClr val="000000"/>
              </a:solidFill>
              <a:highlight>
                <a:srgbClr val="FFFFFF"/>
              </a:highlight>
            </a:endParaRPr>
          </a:p>
          <a:p>
            <a:pPr indent="-336550" lvl="0" marL="457200" rtl="0" algn="l">
              <a:lnSpc>
                <a:spcPct val="100000"/>
              </a:lnSpc>
              <a:spcBef>
                <a:spcPts val="1000"/>
              </a:spcBef>
              <a:spcAft>
                <a:spcPts val="0"/>
              </a:spcAft>
              <a:buClr>
                <a:srgbClr val="000000"/>
              </a:buClr>
              <a:buSzPts val="1700"/>
              <a:buChar char="●"/>
            </a:pPr>
            <a:r>
              <a:rPr lang="en" sz="1700">
                <a:solidFill>
                  <a:srgbClr val="000000"/>
                </a:solidFill>
                <a:highlight>
                  <a:srgbClr val="FFFFFF"/>
                </a:highlight>
              </a:rPr>
              <a:t>Healthcare and services rationing </a:t>
            </a:r>
            <a:endParaRPr sz="1700">
              <a:solidFill>
                <a:srgbClr val="000000"/>
              </a:solidFill>
              <a:highlight>
                <a:srgbClr val="FFFFFF"/>
              </a:highlight>
            </a:endParaRPr>
          </a:p>
          <a:p>
            <a:pPr indent="-336550" lvl="0" marL="457200" rtl="0" algn="l">
              <a:lnSpc>
                <a:spcPct val="100000"/>
              </a:lnSpc>
              <a:spcBef>
                <a:spcPts val="1000"/>
              </a:spcBef>
              <a:spcAft>
                <a:spcPts val="1000"/>
              </a:spcAft>
              <a:buClr>
                <a:srgbClr val="000000"/>
              </a:buClr>
              <a:buSzPts val="1700"/>
              <a:buChar char="●"/>
            </a:pPr>
            <a:r>
              <a:rPr lang="en" sz="1700">
                <a:solidFill>
                  <a:srgbClr val="000000"/>
                </a:solidFill>
                <a:highlight>
                  <a:srgbClr val="FFFFFF"/>
                </a:highlight>
              </a:rPr>
              <a:t>Voting </a:t>
            </a:r>
            <a:endParaRPr sz="1700">
              <a:solidFill>
                <a:srgbClr val="000000"/>
              </a:solidFill>
              <a:highlight>
                <a:srgbClr val="FFFFFF"/>
              </a:highlight>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0" st="0"/>
                                            </p:txEl>
                                          </p:spTgt>
                                        </p:tgtEl>
                                        <p:attrNameLst>
                                          <p:attrName>style.visibility</p:attrName>
                                        </p:attrNameLst>
                                      </p:cBhvr>
                                      <p:to>
                                        <p:strVal val="visible"/>
                                      </p:to>
                                    </p:set>
                                    <p:animEffect filter="fade" transition="in">
                                      <p:cBhvr>
                                        <p:cTn dur="1000"/>
                                        <p:tgtEl>
                                          <p:spTgt spid="21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1" st="1"/>
                                            </p:txEl>
                                          </p:spTgt>
                                        </p:tgtEl>
                                        <p:attrNameLst>
                                          <p:attrName>style.visibility</p:attrName>
                                        </p:attrNameLst>
                                      </p:cBhvr>
                                      <p:to>
                                        <p:strVal val="visible"/>
                                      </p:to>
                                    </p:set>
                                    <p:animEffect filter="fade" transition="in">
                                      <p:cBhvr>
                                        <p:cTn dur="1000"/>
                                        <p:tgtEl>
                                          <p:spTgt spid="21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2" st="2"/>
                                            </p:txEl>
                                          </p:spTgt>
                                        </p:tgtEl>
                                        <p:attrNameLst>
                                          <p:attrName>style.visibility</p:attrName>
                                        </p:attrNameLst>
                                      </p:cBhvr>
                                      <p:to>
                                        <p:strVal val="visible"/>
                                      </p:to>
                                    </p:set>
                                    <p:animEffect filter="fade" transition="in">
                                      <p:cBhvr>
                                        <p:cTn dur="1000"/>
                                        <p:tgtEl>
                                          <p:spTgt spid="21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3" st="3"/>
                                            </p:txEl>
                                          </p:spTgt>
                                        </p:tgtEl>
                                        <p:attrNameLst>
                                          <p:attrName>style.visibility</p:attrName>
                                        </p:attrNameLst>
                                      </p:cBhvr>
                                      <p:to>
                                        <p:strVal val="visible"/>
                                      </p:to>
                                    </p:set>
                                    <p:animEffect filter="fade" transition="in">
                                      <p:cBhvr>
                                        <p:cTn dur="1000"/>
                                        <p:tgtEl>
                                          <p:spTgt spid="21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4" st="4"/>
                                            </p:txEl>
                                          </p:spTgt>
                                        </p:tgtEl>
                                        <p:attrNameLst>
                                          <p:attrName>style.visibility</p:attrName>
                                        </p:attrNameLst>
                                      </p:cBhvr>
                                      <p:to>
                                        <p:strVal val="visible"/>
                                      </p:to>
                                    </p:set>
                                    <p:animEffect filter="fade" transition="in">
                                      <p:cBhvr>
                                        <p:cTn dur="1000"/>
                                        <p:tgtEl>
                                          <p:spTgt spid="21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5" st="5"/>
                                            </p:txEl>
                                          </p:spTgt>
                                        </p:tgtEl>
                                        <p:attrNameLst>
                                          <p:attrName>style.visibility</p:attrName>
                                        </p:attrNameLst>
                                      </p:cBhvr>
                                      <p:to>
                                        <p:strVal val="visible"/>
                                      </p:to>
                                    </p:set>
                                    <p:animEffect filter="fade" transition="in">
                                      <p:cBhvr>
                                        <p:cTn dur="1000"/>
                                        <p:tgtEl>
                                          <p:spTgt spid="212">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6" st="6"/>
                                            </p:txEl>
                                          </p:spTgt>
                                        </p:tgtEl>
                                        <p:attrNameLst>
                                          <p:attrName>style.visibility</p:attrName>
                                        </p:attrNameLst>
                                      </p:cBhvr>
                                      <p:to>
                                        <p:strVal val="visible"/>
                                      </p:to>
                                    </p:set>
                                    <p:animEffect filter="fade" transition="in">
                                      <p:cBhvr>
                                        <p:cTn dur="1000"/>
                                        <p:tgtEl>
                                          <p:spTgt spid="212">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7" st="7"/>
                                            </p:txEl>
                                          </p:spTgt>
                                        </p:tgtEl>
                                        <p:attrNameLst>
                                          <p:attrName>style.visibility</p:attrName>
                                        </p:attrNameLst>
                                      </p:cBhvr>
                                      <p:to>
                                        <p:strVal val="visible"/>
                                      </p:to>
                                    </p:set>
                                    <p:animEffect filter="fade" transition="in">
                                      <p:cBhvr>
                                        <p:cTn dur="1000"/>
                                        <p:tgtEl>
                                          <p:spTgt spid="212">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40"/>
          <p:cNvSpPr txBox="1"/>
          <p:nvPr>
            <p:ph type="title"/>
          </p:nvPr>
        </p:nvSpPr>
        <p:spPr>
          <a:xfrm>
            <a:off x="311700" y="292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200">
                <a:solidFill>
                  <a:srgbClr val="1155CC"/>
                </a:solidFill>
              </a:rPr>
              <a:t>Advocacy</a:t>
            </a:r>
            <a:r>
              <a:rPr lang="en" sz="5200">
                <a:solidFill>
                  <a:srgbClr val="1155CC"/>
                </a:solidFill>
              </a:rPr>
              <a:t> - Systems</a:t>
            </a:r>
            <a:endParaRPr sz="5200">
              <a:solidFill>
                <a:srgbClr val="1155CC"/>
              </a:solidFill>
            </a:endParaRPr>
          </a:p>
        </p:txBody>
      </p:sp>
      <p:sp>
        <p:nvSpPr>
          <p:cNvPr id="218" name="Google Shape;218;p40"/>
          <p:cNvSpPr txBox="1"/>
          <p:nvPr>
            <p:ph idx="1" type="body"/>
          </p:nvPr>
        </p:nvSpPr>
        <p:spPr>
          <a:xfrm>
            <a:off x="229666" y="1288930"/>
            <a:ext cx="8520600" cy="34164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Clr>
                <a:srgbClr val="000000"/>
              </a:buClr>
              <a:buSzPts val="2100"/>
              <a:buChar char="●"/>
            </a:pPr>
            <a:r>
              <a:rPr lang="en" sz="2100">
                <a:solidFill>
                  <a:srgbClr val="000000"/>
                </a:solidFill>
              </a:rPr>
              <a:t>Make sure you’re talking with your local emergency management </a:t>
            </a:r>
            <a:endParaRPr sz="2100">
              <a:solidFill>
                <a:srgbClr val="000000"/>
              </a:solidFill>
            </a:endParaRPr>
          </a:p>
          <a:p>
            <a:pPr indent="-361950" lvl="0" marL="457200" rtl="0" algn="l">
              <a:spcBef>
                <a:spcPts val="1000"/>
              </a:spcBef>
              <a:spcAft>
                <a:spcPts val="0"/>
              </a:spcAft>
              <a:buClr>
                <a:srgbClr val="000000"/>
              </a:buClr>
              <a:buSzPts val="2100"/>
              <a:buChar char="●"/>
            </a:pPr>
            <a:r>
              <a:rPr lang="en" sz="2100">
                <a:solidFill>
                  <a:srgbClr val="000000"/>
                </a:solidFill>
              </a:rPr>
              <a:t>Are you in touch with </a:t>
            </a:r>
            <a:r>
              <a:rPr lang="en" sz="2100">
                <a:solidFill>
                  <a:srgbClr val="000000"/>
                </a:solidFill>
              </a:rPr>
              <a:t>your</a:t>
            </a:r>
            <a:r>
              <a:rPr lang="en" sz="2100">
                <a:solidFill>
                  <a:srgbClr val="000000"/>
                </a:solidFill>
              </a:rPr>
              <a:t> local city elected officials and policy makers, state elected officials and policy makers, federal elected offices and policy makers</a:t>
            </a:r>
            <a:endParaRPr sz="2100">
              <a:solidFill>
                <a:srgbClr val="000000"/>
              </a:solidFill>
            </a:endParaRPr>
          </a:p>
          <a:p>
            <a:pPr indent="-361950" lvl="0" marL="457200" rtl="0" algn="l">
              <a:spcBef>
                <a:spcPts val="1000"/>
              </a:spcBef>
              <a:spcAft>
                <a:spcPts val="0"/>
              </a:spcAft>
              <a:buClr>
                <a:srgbClr val="000000"/>
              </a:buClr>
              <a:buSzPts val="2100"/>
              <a:buChar char="●"/>
            </a:pPr>
            <a:r>
              <a:rPr lang="en" sz="2100">
                <a:solidFill>
                  <a:srgbClr val="000000"/>
                </a:solidFill>
              </a:rPr>
              <a:t>Collaborate with other organizations, share resources and ideas</a:t>
            </a:r>
            <a:endParaRPr sz="2100">
              <a:solidFill>
                <a:srgbClr val="000000"/>
              </a:solidFill>
            </a:endParaRPr>
          </a:p>
          <a:p>
            <a:pPr indent="-361950" lvl="0" marL="457200" rtl="0" algn="l">
              <a:spcBef>
                <a:spcPts val="1000"/>
              </a:spcBef>
              <a:spcAft>
                <a:spcPts val="0"/>
              </a:spcAft>
              <a:buClr>
                <a:schemeClr val="dk1"/>
              </a:buClr>
              <a:buSzPts val="2100"/>
              <a:buChar char="●"/>
            </a:pPr>
            <a:r>
              <a:rPr lang="en" sz="2100">
                <a:solidFill>
                  <a:schemeClr val="dk1"/>
                </a:solidFill>
              </a:rPr>
              <a:t>Disability Rights Washington</a:t>
            </a:r>
            <a:endParaRPr sz="2100">
              <a:solidFill>
                <a:srgbClr val="000000"/>
              </a:solidFill>
            </a:endParaRPr>
          </a:p>
          <a:p>
            <a:pPr indent="0" lvl="0" marL="457200" rtl="0" algn="l">
              <a:spcBef>
                <a:spcPts val="1000"/>
              </a:spcBef>
              <a:spcAft>
                <a:spcPts val="0"/>
              </a:spcAft>
              <a:buNone/>
            </a:pPr>
            <a:r>
              <a:t/>
            </a:r>
            <a:endParaRPr sz="2100">
              <a:solidFill>
                <a:srgbClr val="000000"/>
              </a:solidFill>
            </a:endParaRPr>
          </a:p>
          <a:p>
            <a:pPr indent="0" lvl="0" marL="457200" rtl="0" algn="l">
              <a:spcBef>
                <a:spcPts val="1000"/>
              </a:spcBef>
              <a:spcAft>
                <a:spcPts val="1600"/>
              </a:spcAft>
              <a:buNone/>
            </a:pPr>
            <a:r>
              <a:t/>
            </a:r>
            <a:endParaRPr sz="21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8">
                                            <p:txEl>
                                              <p:pRg end="0" st="0"/>
                                            </p:txEl>
                                          </p:spTgt>
                                        </p:tgtEl>
                                        <p:attrNameLst>
                                          <p:attrName>style.visibility</p:attrName>
                                        </p:attrNameLst>
                                      </p:cBhvr>
                                      <p:to>
                                        <p:strVal val="visible"/>
                                      </p:to>
                                    </p:set>
                                    <p:animEffect filter="fade" transition="in">
                                      <p:cBhvr>
                                        <p:cTn dur="1000"/>
                                        <p:tgtEl>
                                          <p:spTgt spid="21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8">
                                            <p:txEl>
                                              <p:pRg end="1" st="1"/>
                                            </p:txEl>
                                          </p:spTgt>
                                        </p:tgtEl>
                                        <p:attrNameLst>
                                          <p:attrName>style.visibility</p:attrName>
                                        </p:attrNameLst>
                                      </p:cBhvr>
                                      <p:to>
                                        <p:strVal val="visible"/>
                                      </p:to>
                                    </p:set>
                                    <p:animEffect filter="fade" transition="in">
                                      <p:cBhvr>
                                        <p:cTn dur="1000"/>
                                        <p:tgtEl>
                                          <p:spTgt spid="21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8">
                                            <p:txEl>
                                              <p:pRg end="2" st="2"/>
                                            </p:txEl>
                                          </p:spTgt>
                                        </p:tgtEl>
                                        <p:attrNameLst>
                                          <p:attrName>style.visibility</p:attrName>
                                        </p:attrNameLst>
                                      </p:cBhvr>
                                      <p:to>
                                        <p:strVal val="visible"/>
                                      </p:to>
                                    </p:set>
                                    <p:animEffect filter="fade" transition="in">
                                      <p:cBhvr>
                                        <p:cTn dur="1000"/>
                                        <p:tgtEl>
                                          <p:spTgt spid="21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8">
                                            <p:txEl>
                                              <p:pRg end="3" st="3"/>
                                            </p:txEl>
                                          </p:spTgt>
                                        </p:tgtEl>
                                        <p:attrNameLst>
                                          <p:attrName>style.visibility</p:attrName>
                                        </p:attrNameLst>
                                      </p:cBhvr>
                                      <p:to>
                                        <p:strVal val="visible"/>
                                      </p:to>
                                    </p:set>
                                    <p:animEffect filter="fade" transition="in">
                                      <p:cBhvr>
                                        <p:cTn dur="1000"/>
                                        <p:tgtEl>
                                          <p:spTgt spid="21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8">
                                            <p:txEl>
                                              <p:pRg end="4" st="4"/>
                                            </p:txEl>
                                          </p:spTgt>
                                        </p:tgtEl>
                                        <p:attrNameLst>
                                          <p:attrName>style.visibility</p:attrName>
                                        </p:attrNameLst>
                                      </p:cBhvr>
                                      <p:to>
                                        <p:strVal val="visible"/>
                                      </p:to>
                                    </p:set>
                                    <p:animEffect filter="fade" transition="in">
                                      <p:cBhvr>
                                        <p:cTn dur="1000"/>
                                        <p:tgtEl>
                                          <p:spTgt spid="218">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8">
                                            <p:txEl>
                                              <p:pRg end="5" st="5"/>
                                            </p:txEl>
                                          </p:spTgt>
                                        </p:tgtEl>
                                        <p:attrNameLst>
                                          <p:attrName>style.visibility</p:attrName>
                                        </p:attrNameLst>
                                      </p:cBhvr>
                                      <p:to>
                                        <p:strVal val="visible"/>
                                      </p:to>
                                    </p:set>
                                    <p:animEffect filter="fade" transition="in">
                                      <p:cBhvr>
                                        <p:cTn dur="1000"/>
                                        <p:tgtEl>
                                          <p:spTgt spid="218">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400">
                <a:solidFill>
                  <a:srgbClr val="1155CC"/>
                </a:solidFill>
              </a:rPr>
              <a:t>Advocacy- Individual</a:t>
            </a:r>
            <a:endParaRPr sz="5400">
              <a:solidFill>
                <a:srgbClr val="1155CC"/>
              </a:solidFill>
            </a:endParaRPr>
          </a:p>
        </p:txBody>
      </p:sp>
      <p:sp>
        <p:nvSpPr>
          <p:cNvPr id="224" name="Google Shape;224;p41"/>
          <p:cNvSpPr txBox="1"/>
          <p:nvPr>
            <p:ph idx="1" type="body"/>
          </p:nvPr>
        </p:nvSpPr>
        <p:spPr>
          <a:xfrm>
            <a:off x="311700" y="144225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rgbClr val="000000"/>
                </a:solidFill>
              </a:rPr>
              <a:t>Remote individual </a:t>
            </a:r>
            <a:r>
              <a:rPr b="1" lang="en" sz="2200">
                <a:solidFill>
                  <a:srgbClr val="000000"/>
                </a:solidFill>
              </a:rPr>
              <a:t>advocacy</a:t>
            </a:r>
            <a:endParaRPr b="1" sz="2200">
              <a:solidFill>
                <a:srgbClr val="000000"/>
              </a:solidFill>
            </a:endParaRPr>
          </a:p>
          <a:p>
            <a:pPr indent="-368300" lvl="0" marL="457200" rtl="0" algn="l">
              <a:spcBef>
                <a:spcPts val="1600"/>
              </a:spcBef>
              <a:spcAft>
                <a:spcPts val="0"/>
              </a:spcAft>
              <a:buClr>
                <a:srgbClr val="000000"/>
              </a:buClr>
              <a:buSzPts val="2200"/>
              <a:buChar char="●"/>
            </a:pPr>
            <a:r>
              <a:rPr lang="en" sz="2200">
                <a:solidFill>
                  <a:srgbClr val="000000"/>
                </a:solidFill>
              </a:rPr>
              <a:t>Maintaining confidentiality when there is not </a:t>
            </a:r>
            <a:r>
              <a:rPr lang="en" sz="2200">
                <a:solidFill>
                  <a:srgbClr val="000000"/>
                </a:solidFill>
              </a:rPr>
              <a:t>privacy</a:t>
            </a:r>
            <a:endParaRPr sz="2200">
              <a:solidFill>
                <a:srgbClr val="000000"/>
              </a:solidFill>
            </a:endParaRPr>
          </a:p>
          <a:p>
            <a:pPr indent="-361950" lvl="1" marL="914400" rtl="0" algn="l">
              <a:spcBef>
                <a:spcPts val="0"/>
              </a:spcBef>
              <a:spcAft>
                <a:spcPts val="0"/>
              </a:spcAft>
              <a:buClr>
                <a:srgbClr val="000000"/>
              </a:buClr>
              <a:buSzPts val="2100"/>
              <a:buChar char="○"/>
            </a:pPr>
            <a:r>
              <a:rPr lang="en" sz="2100">
                <a:solidFill>
                  <a:srgbClr val="000000"/>
                </a:solidFill>
              </a:rPr>
              <a:t>Text, chat etc.</a:t>
            </a:r>
            <a:endParaRPr sz="2100">
              <a:solidFill>
                <a:srgbClr val="000000"/>
              </a:solidFill>
            </a:endParaRPr>
          </a:p>
          <a:p>
            <a:pPr indent="-368300" lvl="0" marL="457200" rtl="0" algn="l">
              <a:spcBef>
                <a:spcPts val="0"/>
              </a:spcBef>
              <a:spcAft>
                <a:spcPts val="0"/>
              </a:spcAft>
              <a:buClr>
                <a:srgbClr val="000000"/>
              </a:buClr>
              <a:buSzPts val="2200"/>
              <a:buChar char="●"/>
            </a:pPr>
            <a:r>
              <a:rPr lang="en" sz="2200">
                <a:solidFill>
                  <a:schemeClr val="dk1"/>
                </a:solidFill>
              </a:rPr>
              <a:t>Testing</a:t>
            </a:r>
            <a:endParaRPr sz="2200">
              <a:solidFill>
                <a:schemeClr val="dk1"/>
              </a:solidFill>
            </a:endParaRPr>
          </a:p>
          <a:p>
            <a:pPr indent="-368300" lvl="0" marL="457200" rtl="0" algn="l">
              <a:spcBef>
                <a:spcPts val="1600"/>
              </a:spcBef>
              <a:spcAft>
                <a:spcPts val="0"/>
              </a:spcAft>
              <a:buClr>
                <a:srgbClr val="000000"/>
              </a:buClr>
              <a:buSzPts val="2200"/>
              <a:buChar char="●"/>
            </a:pPr>
            <a:r>
              <a:rPr lang="en" sz="2200">
                <a:solidFill>
                  <a:schemeClr val="dk1"/>
                </a:solidFill>
              </a:rPr>
              <a:t>Health maintenance/ health care access</a:t>
            </a:r>
            <a:endParaRPr sz="2200">
              <a:solidFill>
                <a:schemeClr val="dk1"/>
              </a:solidFill>
            </a:endParaRPr>
          </a:p>
          <a:p>
            <a:pPr indent="-368300" lvl="0" marL="457200" rtl="0" algn="l">
              <a:spcBef>
                <a:spcPts val="1600"/>
              </a:spcBef>
              <a:spcAft>
                <a:spcPts val="1600"/>
              </a:spcAft>
              <a:buClr>
                <a:schemeClr val="dk1"/>
              </a:buClr>
              <a:buSzPts val="2200"/>
              <a:buChar char="●"/>
            </a:pPr>
            <a:r>
              <a:rPr lang="en" sz="2200">
                <a:solidFill>
                  <a:schemeClr val="dk1"/>
                </a:solidFill>
              </a:rPr>
              <a:t>Evictions</a:t>
            </a:r>
            <a:endParaRPr sz="22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xEl>
                                              <p:pRg end="0" st="0"/>
                                            </p:txEl>
                                          </p:spTgt>
                                        </p:tgtEl>
                                        <p:attrNameLst>
                                          <p:attrName>style.visibility</p:attrName>
                                        </p:attrNameLst>
                                      </p:cBhvr>
                                      <p:to>
                                        <p:strVal val="visible"/>
                                      </p:to>
                                    </p:set>
                                    <p:animEffect filter="fade" transition="in">
                                      <p:cBhvr>
                                        <p:cTn dur="1000"/>
                                        <p:tgtEl>
                                          <p:spTgt spid="22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xEl>
                                              <p:pRg end="1" st="1"/>
                                            </p:txEl>
                                          </p:spTgt>
                                        </p:tgtEl>
                                        <p:attrNameLst>
                                          <p:attrName>style.visibility</p:attrName>
                                        </p:attrNameLst>
                                      </p:cBhvr>
                                      <p:to>
                                        <p:strVal val="visible"/>
                                      </p:to>
                                    </p:set>
                                    <p:animEffect filter="fade" transition="in">
                                      <p:cBhvr>
                                        <p:cTn dur="1000"/>
                                        <p:tgtEl>
                                          <p:spTgt spid="22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xEl>
                                              <p:pRg end="2" st="2"/>
                                            </p:txEl>
                                          </p:spTgt>
                                        </p:tgtEl>
                                        <p:attrNameLst>
                                          <p:attrName>style.visibility</p:attrName>
                                        </p:attrNameLst>
                                      </p:cBhvr>
                                      <p:to>
                                        <p:strVal val="visible"/>
                                      </p:to>
                                    </p:set>
                                    <p:animEffect filter="fade" transition="in">
                                      <p:cBhvr>
                                        <p:cTn dur="1000"/>
                                        <p:tgtEl>
                                          <p:spTgt spid="22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xEl>
                                              <p:pRg end="3" st="3"/>
                                            </p:txEl>
                                          </p:spTgt>
                                        </p:tgtEl>
                                        <p:attrNameLst>
                                          <p:attrName>style.visibility</p:attrName>
                                        </p:attrNameLst>
                                      </p:cBhvr>
                                      <p:to>
                                        <p:strVal val="visible"/>
                                      </p:to>
                                    </p:set>
                                    <p:animEffect filter="fade" transition="in">
                                      <p:cBhvr>
                                        <p:cTn dur="1000"/>
                                        <p:tgtEl>
                                          <p:spTgt spid="22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xEl>
                                              <p:pRg end="4" st="4"/>
                                            </p:txEl>
                                          </p:spTgt>
                                        </p:tgtEl>
                                        <p:attrNameLst>
                                          <p:attrName>style.visibility</p:attrName>
                                        </p:attrNameLst>
                                      </p:cBhvr>
                                      <p:to>
                                        <p:strVal val="visible"/>
                                      </p:to>
                                    </p:set>
                                    <p:animEffect filter="fade" transition="in">
                                      <p:cBhvr>
                                        <p:cTn dur="1000"/>
                                        <p:tgtEl>
                                          <p:spTgt spid="22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xEl>
                                              <p:pRg end="5" st="5"/>
                                            </p:txEl>
                                          </p:spTgt>
                                        </p:tgtEl>
                                        <p:attrNameLst>
                                          <p:attrName>style.visibility</p:attrName>
                                        </p:attrNameLst>
                                      </p:cBhvr>
                                      <p:to>
                                        <p:strVal val="visible"/>
                                      </p:to>
                                    </p:set>
                                    <p:animEffect filter="fade" transition="in">
                                      <p:cBhvr>
                                        <p:cTn dur="1000"/>
                                        <p:tgtEl>
                                          <p:spTgt spid="224">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ctrTitle"/>
          </p:nvPr>
        </p:nvSpPr>
        <p:spPr>
          <a:xfrm>
            <a:off x="311700" y="309150"/>
            <a:ext cx="8520600" cy="1068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4400">
                <a:solidFill>
                  <a:srgbClr val="1155CC"/>
                </a:solidFill>
              </a:rPr>
              <a:t>Accessibility for this Presentation</a:t>
            </a:r>
            <a:endParaRPr/>
          </a:p>
        </p:txBody>
      </p:sp>
      <p:sp>
        <p:nvSpPr>
          <p:cNvPr id="69" name="Google Shape;69;p15"/>
          <p:cNvSpPr txBox="1"/>
          <p:nvPr>
            <p:ph idx="1" type="subTitle"/>
          </p:nvPr>
        </p:nvSpPr>
        <p:spPr>
          <a:xfrm>
            <a:off x="311700" y="1549325"/>
            <a:ext cx="8520600" cy="304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500">
                <a:solidFill>
                  <a:schemeClr val="dk1"/>
                </a:solidFill>
              </a:rPr>
              <a:t>To Participate: </a:t>
            </a:r>
            <a:endParaRPr b="1" sz="2500">
              <a:solidFill>
                <a:schemeClr val="dk1"/>
              </a:solidFill>
            </a:endParaRPr>
          </a:p>
          <a:p>
            <a:pPr indent="0" lvl="0" marL="0" rtl="0" algn="l">
              <a:spcBef>
                <a:spcPts val="0"/>
              </a:spcBef>
              <a:spcAft>
                <a:spcPts val="0"/>
              </a:spcAft>
              <a:buClr>
                <a:schemeClr val="dk1"/>
              </a:buClr>
              <a:buSzPts val="1100"/>
              <a:buFont typeface="Arial"/>
              <a:buNone/>
            </a:pPr>
            <a:r>
              <a:t/>
            </a:r>
            <a:endParaRPr b="1" sz="800">
              <a:solidFill>
                <a:schemeClr val="dk1"/>
              </a:solidFill>
            </a:endParaRPr>
          </a:p>
          <a:p>
            <a:pPr indent="-361950" lvl="0" marL="457200" rtl="0" algn="l">
              <a:spcBef>
                <a:spcPts val="0"/>
              </a:spcBef>
              <a:spcAft>
                <a:spcPts val="0"/>
              </a:spcAft>
              <a:buClr>
                <a:schemeClr val="dk1"/>
              </a:buClr>
              <a:buSzPts val="2100"/>
              <a:buChar char="●"/>
            </a:pPr>
            <a:r>
              <a:rPr lang="en" sz="2100">
                <a:solidFill>
                  <a:schemeClr val="dk1"/>
                </a:solidFill>
              </a:rPr>
              <a:t>To ask questions on the presentation: Use the Q&amp;A feature</a:t>
            </a:r>
            <a:endParaRPr sz="2100">
              <a:solidFill>
                <a:schemeClr val="dk1"/>
              </a:solidFill>
            </a:endParaRPr>
          </a:p>
          <a:p>
            <a:pPr indent="-361950" lvl="0" marL="457200" rtl="0" algn="l">
              <a:spcBef>
                <a:spcPts val="1000"/>
              </a:spcBef>
              <a:spcAft>
                <a:spcPts val="0"/>
              </a:spcAft>
              <a:buClr>
                <a:schemeClr val="dk1"/>
              </a:buClr>
              <a:buSzPts val="2100"/>
              <a:buChar char="●"/>
            </a:pPr>
            <a:r>
              <a:rPr lang="en" sz="2100">
                <a:solidFill>
                  <a:schemeClr val="dk1"/>
                </a:solidFill>
              </a:rPr>
              <a:t>To respond to questions: “raise your hand” button </a:t>
            </a:r>
            <a:r>
              <a:rPr lang="en" sz="2100" u="sng">
                <a:solidFill>
                  <a:schemeClr val="dk1"/>
                </a:solidFill>
              </a:rPr>
              <a:t>OR</a:t>
            </a:r>
            <a:r>
              <a:rPr lang="en" sz="2100">
                <a:solidFill>
                  <a:schemeClr val="dk1"/>
                </a:solidFill>
              </a:rPr>
              <a:t> type in chat. </a:t>
            </a:r>
            <a:endParaRPr sz="2100">
              <a:solidFill>
                <a:schemeClr val="dk1"/>
              </a:solidFill>
            </a:endParaRPr>
          </a:p>
          <a:p>
            <a:pPr indent="-355600" lvl="0" marL="457200" rtl="0" algn="l">
              <a:spcBef>
                <a:spcPts val="1000"/>
              </a:spcBef>
              <a:spcAft>
                <a:spcPts val="0"/>
              </a:spcAft>
              <a:buClr>
                <a:schemeClr val="dk1"/>
              </a:buClr>
              <a:buSzPts val="2000"/>
              <a:buChar char="●"/>
            </a:pPr>
            <a:r>
              <a:rPr lang="en" sz="2000">
                <a:solidFill>
                  <a:schemeClr val="dk1"/>
                </a:solidFill>
              </a:rPr>
              <a:t>To ask other questions, or alert us to an issue, type in chat/raise hand</a:t>
            </a:r>
            <a:endParaRPr sz="2000">
              <a:solidFill>
                <a:schemeClr val="dk1"/>
              </a:solidFill>
            </a:endParaRPr>
          </a:p>
          <a:p>
            <a:pPr indent="-361950" lvl="1" marL="914400" rtl="0" algn="l">
              <a:spcBef>
                <a:spcPts val="1000"/>
              </a:spcBef>
              <a:spcAft>
                <a:spcPts val="1000"/>
              </a:spcAft>
              <a:buClr>
                <a:schemeClr val="dk1"/>
              </a:buClr>
              <a:buSzPts val="2100"/>
              <a:buChar char="○"/>
            </a:pPr>
            <a:r>
              <a:rPr lang="en" sz="2100">
                <a:solidFill>
                  <a:schemeClr val="dk1"/>
                </a:solidFill>
              </a:rPr>
              <a:t> Ex. “slow down please”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42"/>
          <p:cNvSpPr txBox="1"/>
          <p:nvPr>
            <p:ph type="title"/>
          </p:nvPr>
        </p:nvSpPr>
        <p:spPr>
          <a:xfrm>
            <a:off x="311700" y="2754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5300">
                <a:solidFill>
                  <a:srgbClr val="1155CC"/>
                </a:solidFill>
              </a:rPr>
              <a:t>Advocacy- Individual</a:t>
            </a:r>
            <a:endParaRPr sz="5300">
              <a:solidFill>
                <a:srgbClr val="1155CC"/>
              </a:solidFill>
            </a:endParaRPr>
          </a:p>
          <a:p>
            <a:pPr indent="0" lvl="0" marL="0" rtl="0" algn="l">
              <a:spcBef>
                <a:spcPts val="0"/>
              </a:spcBef>
              <a:spcAft>
                <a:spcPts val="0"/>
              </a:spcAft>
              <a:buNone/>
            </a:pPr>
            <a:r>
              <a:t/>
            </a:r>
            <a:endParaRPr/>
          </a:p>
        </p:txBody>
      </p:sp>
      <p:sp>
        <p:nvSpPr>
          <p:cNvPr id="230" name="Google Shape;230;p42"/>
          <p:cNvSpPr txBox="1"/>
          <p:nvPr>
            <p:ph idx="1" type="body"/>
          </p:nvPr>
        </p:nvSpPr>
        <p:spPr>
          <a:xfrm>
            <a:off x="311700" y="1307900"/>
            <a:ext cx="85206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a:solidFill>
                <a:srgbClr val="000000"/>
              </a:solidFill>
            </a:endParaRPr>
          </a:p>
          <a:p>
            <a:pPr indent="-374650" lvl="0" marL="457200" rtl="0" algn="l">
              <a:spcBef>
                <a:spcPts val="1600"/>
              </a:spcBef>
              <a:spcAft>
                <a:spcPts val="0"/>
              </a:spcAft>
              <a:buClr>
                <a:schemeClr val="dk1"/>
              </a:buClr>
              <a:buSzPts val="2300"/>
              <a:buChar char="●"/>
            </a:pPr>
            <a:r>
              <a:rPr lang="en" sz="2300">
                <a:solidFill>
                  <a:srgbClr val="000000"/>
                </a:solidFill>
              </a:rPr>
              <a:t>PPE distribution </a:t>
            </a:r>
            <a:endParaRPr sz="2300">
              <a:solidFill>
                <a:srgbClr val="000000"/>
              </a:solidFill>
            </a:endParaRPr>
          </a:p>
          <a:p>
            <a:pPr indent="-374650" lvl="1" marL="914400" rtl="0" algn="l">
              <a:spcBef>
                <a:spcPts val="1600"/>
              </a:spcBef>
              <a:spcAft>
                <a:spcPts val="0"/>
              </a:spcAft>
              <a:buClr>
                <a:schemeClr val="dk1"/>
              </a:buClr>
              <a:buSzPts val="2300"/>
              <a:buChar char="○"/>
            </a:pPr>
            <a:r>
              <a:rPr lang="en" sz="2300">
                <a:solidFill>
                  <a:srgbClr val="000000"/>
                </a:solidFill>
              </a:rPr>
              <a:t>Masks - </a:t>
            </a:r>
            <a:r>
              <a:rPr lang="en" sz="2300">
                <a:solidFill>
                  <a:srgbClr val="000000"/>
                </a:solidFill>
              </a:rPr>
              <a:t>access to</a:t>
            </a:r>
            <a:r>
              <a:rPr lang="en" sz="2300">
                <a:solidFill>
                  <a:srgbClr val="000000"/>
                </a:solidFill>
              </a:rPr>
              <a:t> masks, not being able to wear masks</a:t>
            </a:r>
            <a:endParaRPr sz="2300">
              <a:solidFill>
                <a:srgbClr val="000000"/>
              </a:solidFill>
            </a:endParaRPr>
          </a:p>
          <a:p>
            <a:pPr indent="-374650" lvl="0" marL="457200" rtl="0" algn="l">
              <a:spcBef>
                <a:spcPts val="1600"/>
              </a:spcBef>
              <a:spcAft>
                <a:spcPts val="1600"/>
              </a:spcAft>
              <a:buClr>
                <a:srgbClr val="000000"/>
              </a:buClr>
              <a:buSzPts val="2300"/>
              <a:buChar char="●"/>
            </a:pPr>
            <a:r>
              <a:rPr lang="en" sz="2300">
                <a:solidFill>
                  <a:schemeClr val="dk1"/>
                </a:solidFill>
              </a:rPr>
              <a:t>Stimulus checks</a:t>
            </a:r>
            <a:endParaRPr sz="2300">
              <a:solidFill>
                <a:srgbClr val="00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43"/>
          <p:cNvSpPr txBox="1"/>
          <p:nvPr>
            <p:ph type="title"/>
          </p:nvPr>
        </p:nvSpPr>
        <p:spPr>
          <a:xfrm>
            <a:off x="311700" y="292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800">
                <a:solidFill>
                  <a:srgbClr val="1155CC"/>
                </a:solidFill>
              </a:rPr>
              <a:t>Question</a:t>
            </a:r>
            <a:endParaRPr sz="5800">
              <a:solidFill>
                <a:srgbClr val="1155CC"/>
              </a:solidFill>
            </a:endParaRPr>
          </a:p>
        </p:txBody>
      </p:sp>
      <p:sp>
        <p:nvSpPr>
          <p:cNvPr id="236" name="Google Shape;236;p43"/>
          <p:cNvSpPr txBox="1"/>
          <p:nvPr>
            <p:ph idx="1" type="body"/>
          </p:nvPr>
        </p:nvSpPr>
        <p:spPr>
          <a:xfrm>
            <a:off x="311700" y="14572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100">
                <a:solidFill>
                  <a:srgbClr val="000000"/>
                </a:solidFill>
              </a:rPr>
              <a:t>How have your systems and individual advocacy strategies changed? </a:t>
            </a:r>
            <a:endParaRPr sz="3100">
              <a:solidFill>
                <a:srgbClr val="000000"/>
              </a:solidFill>
            </a:endParaRPr>
          </a:p>
          <a:p>
            <a:pPr indent="0" lvl="0" marL="0" rtl="0" algn="ctr">
              <a:spcBef>
                <a:spcPts val="1600"/>
              </a:spcBef>
              <a:spcAft>
                <a:spcPts val="1600"/>
              </a:spcAft>
              <a:buNone/>
            </a:pPr>
            <a:r>
              <a:rPr lang="en" sz="2900">
                <a:solidFill>
                  <a:srgbClr val="000000"/>
                </a:solidFill>
              </a:rPr>
              <a:t>Are you facing any barriers during the pandemic?</a:t>
            </a:r>
            <a:r>
              <a:rPr lang="en" sz="3100">
                <a:solidFill>
                  <a:srgbClr val="000000"/>
                </a:solidFill>
              </a:rPr>
              <a:t> </a:t>
            </a:r>
            <a:endParaRPr sz="31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0" st="0"/>
                                            </p:txEl>
                                          </p:spTgt>
                                        </p:tgtEl>
                                        <p:attrNameLst>
                                          <p:attrName>style.visibility</p:attrName>
                                        </p:attrNameLst>
                                      </p:cBhvr>
                                      <p:to>
                                        <p:strVal val="visible"/>
                                      </p:to>
                                    </p:set>
                                    <p:animEffect filter="fade" transition="in">
                                      <p:cBhvr>
                                        <p:cTn dur="1000"/>
                                        <p:tgtEl>
                                          <p:spTgt spid="23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1" st="1"/>
                                            </p:txEl>
                                          </p:spTgt>
                                        </p:tgtEl>
                                        <p:attrNameLst>
                                          <p:attrName>style.visibility</p:attrName>
                                        </p:attrNameLst>
                                      </p:cBhvr>
                                      <p:to>
                                        <p:strVal val="visible"/>
                                      </p:to>
                                    </p:set>
                                    <p:animEffect filter="fade" transition="in">
                                      <p:cBhvr>
                                        <p:cTn dur="1000"/>
                                        <p:tgtEl>
                                          <p:spTgt spid="236">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900">
                <a:solidFill>
                  <a:srgbClr val="1155CC"/>
                </a:solidFill>
              </a:rPr>
              <a:t>Youth Transition</a:t>
            </a:r>
            <a:endParaRPr sz="4900">
              <a:solidFill>
                <a:srgbClr val="1155CC"/>
              </a:solidFill>
            </a:endParaRPr>
          </a:p>
        </p:txBody>
      </p:sp>
      <p:sp>
        <p:nvSpPr>
          <p:cNvPr id="242" name="Google Shape;242;p4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368300" lvl="0" marL="457200" rtl="0" algn="l">
              <a:spcBef>
                <a:spcPts val="1600"/>
              </a:spcBef>
              <a:spcAft>
                <a:spcPts val="0"/>
              </a:spcAft>
              <a:buClr>
                <a:srgbClr val="000000"/>
              </a:buClr>
              <a:buSzPts val="2200"/>
              <a:buChar char="●"/>
            </a:pPr>
            <a:r>
              <a:rPr lang="en" sz="2200">
                <a:solidFill>
                  <a:srgbClr val="000000"/>
                </a:solidFill>
              </a:rPr>
              <a:t>Students must still </a:t>
            </a:r>
            <a:r>
              <a:rPr lang="en" sz="2200">
                <a:solidFill>
                  <a:srgbClr val="000000"/>
                </a:solidFill>
              </a:rPr>
              <a:t>receive</a:t>
            </a:r>
            <a:r>
              <a:rPr lang="en" sz="2200">
                <a:solidFill>
                  <a:srgbClr val="000000"/>
                </a:solidFill>
              </a:rPr>
              <a:t> transition support even when school is operating remotely </a:t>
            </a:r>
            <a:endParaRPr sz="2200">
              <a:solidFill>
                <a:srgbClr val="000000"/>
              </a:solidFill>
            </a:endParaRPr>
          </a:p>
          <a:p>
            <a:pPr indent="-368300" lvl="1" marL="914400" rtl="0" algn="l">
              <a:spcBef>
                <a:spcPts val="1000"/>
              </a:spcBef>
              <a:spcAft>
                <a:spcPts val="0"/>
              </a:spcAft>
              <a:buClr>
                <a:srgbClr val="000000"/>
              </a:buClr>
              <a:buSzPts val="2200"/>
              <a:buChar char="○"/>
            </a:pPr>
            <a:r>
              <a:rPr lang="en" sz="2200">
                <a:solidFill>
                  <a:srgbClr val="000000"/>
                </a:solidFill>
              </a:rPr>
              <a:t>Transition to post secondary education &amp; transition to work </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Compensatory education </a:t>
            </a:r>
            <a:endParaRPr sz="2200">
              <a:solidFill>
                <a:srgbClr val="000000"/>
              </a:solidFill>
            </a:endParaRPr>
          </a:p>
          <a:p>
            <a:pPr indent="0" lvl="0" marL="0" rtl="0" algn="l">
              <a:spcBef>
                <a:spcPts val="10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2">
                                            <p:txEl>
                                              <p:pRg end="0" st="0"/>
                                            </p:txEl>
                                          </p:spTgt>
                                        </p:tgtEl>
                                        <p:attrNameLst>
                                          <p:attrName>style.visibility</p:attrName>
                                        </p:attrNameLst>
                                      </p:cBhvr>
                                      <p:to>
                                        <p:strVal val="visible"/>
                                      </p:to>
                                    </p:set>
                                    <p:animEffect filter="fade" transition="in">
                                      <p:cBhvr>
                                        <p:cTn dur="1000"/>
                                        <p:tgtEl>
                                          <p:spTgt spid="24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2">
                                            <p:txEl>
                                              <p:pRg end="1" st="1"/>
                                            </p:txEl>
                                          </p:spTgt>
                                        </p:tgtEl>
                                        <p:attrNameLst>
                                          <p:attrName>style.visibility</p:attrName>
                                        </p:attrNameLst>
                                      </p:cBhvr>
                                      <p:to>
                                        <p:strVal val="visible"/>
                                      </p:to>
                                    </p:set>
                                    <p:animEffect filter="fade" transition="in">
                                      <p:cBhvr>
                                        <p:cTn dur="1000"/>
                                        <p:tgtEl>
                                          <p:spTgt spid="24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2">
                                            <p:txEl>
                                              <p:pRg end="2" st="2"/>
                                            </p:txEl>
                                          </p:spTgt>
                                        </p:tgtEl>
                                        <p:attrNameLst>
                                          <p:attrName>style.visibility</p:attrName>
                                        </p:attrNameLst>
                                      </p:cBhvr>
                                      <p:to>
                                        <p:strVal val="visible"/>
                                      </p:to>
                                    </p:set>
                                    <p:animEffect filter="fade" transition="in">
                                      <p:cBhvr>
                                        <p:cTn dur="1000"/>
                                        <p:tgtEl>
                                          <p:spTgt spid="24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2">
                                            <p:txEl>
                                              <p:pRg end="3" st="3"/>
                                            </p:txEl>
                                          </p:spTgt>
                                        </p:tgtEl>
                                        <p:attrNameLst>
                                          <p:attrName>style.visibility</p:attrName>
                                        </p:attrNameLst>
                                      </p:cBhvr>
                                      <p:to>
                                        <p:strVal val="visible"/>
                                      </p:to>
                                    </p:set>
                                    <p:animEffect filter="fade" transition="in">
                                      <p:cBhvr>
                                        <p:cTn dur="1000"/>
                                        <p:tgtEl>
                                          <p:spTgt spid="24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2">
                                            <p:txEl>
                                              <p:pRg end="4" st="4"/>
                                            </p:txEl>
                                          </p:spTgt>
                                        </p:tgtEl>
                                        <p:attrNameLst>
                                          <p:attrName>style.visibility</p:attrName>
                                        </p:attrNameLst>
                                      </p:cBhvr>
                                      <p:to>
                                        <p:strVal val="visible"/>
                                      </p:to>
                                    </p:set>
                                    <p:animEffect filter="fade" transition="in">
                                      <p:cBhvr>
                                        <p:cTn dur="1000"/>
                                        <p:tgtEl>
                                          <p:spTgt spid="242">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45"/>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000">
                <a:solidFill>
                  <a:srgbClr val="1155CC"/>
                </a:solidFill>
              </a:rPr>
              <a:t>Transitions from Institutions</a:t>
            </a:r>
            <a:endParaRPr sz="5000">
              <a:solidFill>
                <a:srgbClr val="1155CC"/>
              </a:solidFill>
            </a:endParaRPr>
          </a:p>
        </p:txBody>
      </p:sp>
      <p:sp>
        <p:nvSpPr>
          <p:cNvPr id="248" name="Google Shape;248;p45"/>
          <p:cNvSpPr txBox="1"/>
          <p:nvPr>
            <p:ph idx="1" type="body"/>
          </p:nvPr>
        </p:nvSpPr>
        <p:spPr>
          <a:xfrm>
            <a:off x="311700" y="1269900"/>
            <a:ext cx="8520600" cy="2794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5500">
                <a:solidFill>
                  <a:srgbClr val="000000"/>
                </a:solidFill>
              </a:rPr>
              <a:t>42% of COVID deaths </a:t>
            </a:r>
            <a:endParaRPr sz="5500">
              <a:solidFill>
                <a:srgbClr val="000000"/>
              </a:solidFill>
            </a:endParaRPr>
          </a:p>
          <a:p>
            <a:pPr indent="0" lvl="0" marL="0" rtl="0" algn="ctr">
              <a:spcBef>
                <a:spcPts val="1600"/>
              </a:spcBef>
              <a:spcAft>
                <a:spcPts val="1600"/>
              </a:spcAft>
              <a:buNone/>
            </a:pPr>
            <a:r>
              <a:rPr lang="en" sz="2900">
                <a:solidFill>
                  <a:srgbClr val="000000"/>
                </a:solidFill>
              </a:rPr>
              <a:t>are from the </a:t>
            </a:r>
            <a:r>
              <a:rPr b="1" lang="en" sz="2900">
                <a:solidFill>
                  <a:srgbClr val="000000"/>
                </a:solidFill>
              </a:rPr>
              <a:t>0.6%</a:t>
            </a:r>
            <a:r>
              <a:rPr lang="en" sz="2900">
                <a:solidFill>
                  <a:srgbClr val="000000"/>
                </a:solidFill>
              </a:rPr>
              <a:t> of the population who live in nursing facilities and </a:t>
            </a:r>
            <a:r>
              <a:rPr lang="en" sz="2900">
                <a:solidFill>
                  <a:srgbClr val="000000"/>
                </a:solidFill>
              </a:rPr>
              <a:t>assisted</a:t>
            </a:r>
            <a:r>
              <a:rPr lang="en" sz="2900">
                <a:solidFill>
                  <a:srgbClr val="000000"/>
                </a:solidFill>
              </a:rPr>
              <a:t> </a:t>
            </a:r>
            <a:r>
              <a:rPr lang="en" sz="2900">
                <a:solidFill>
                  <a:srgbClr val="000000"/>
                </a:solidFill>
              </a:rPr>
              <a:t>living</a:t>
            </a:r>
            <a:r>
              <a:rPr lang="en" sz="2900">
                <a:solidFill>
                  <a:srgbClr val="000000"/>
                </a:solidFill>
              </a:rPr>
              <a:t> facilities.</a:t>
            </a:r>
            <a:endParaRPr sz="29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8">
                                            <p:txEl>
                                              <p:pRg end="0" st="0"/>
                                            </p:txEl>
                                          </p:spTgt>
                                        </p:tgtEl>
                                        <p:attrNameLst>
                                          <p:attrName>style.visibility</p:attrName>
                                        </p:attrNameLst>
                                      </p:cBhvr>
                                      <p:to>
                                        <p:strVal val="visible"/>
                                      </p:to>
                                    </p:set>
                                    <p:animEffect filter="fade" transition="in">
                                      <p:cBhvr>
                                        <p:cTn dur="1000"/>
                                        <p:tgtEl>
                                          <p:spTgt spid="24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8">
                                            <p:txEl>
                                              <p:pRg end="1" st="1"/>
                                            </p:txEl>
                                          </p:spTgt>
                                        </p:tgtEl>
                                        <p:attrNameLst>
                                          <p:attrName>style.visibility</p:attrName>
                                        </p:attrNameLst>
                                      </p:cBhvr>
                                      <p:to>
                                        <p:strVal val="visible"/>
                                      </p:to>
                                    </p:set>
                                    <p:animEffect filter="fade" transition="in">
                                      <p:cBhvr>
                                        <p:cTn dur="1000"/>
                                        <p:tgtEl>
                                          <p:spTgt spid="248">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46"/>
          <p:cNvSpPr txBox="1"/>
          <p:nvPr>
            <p:ph type="title"/>
          </p:nvPr>
        </p:nvSpPr>
        <p:spPr>
          <a:xfrm>
            <a:off x="311700" y="2330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900">
                <a:solidFill>
                  <a:srgbClr val="1155CC"/>
                </a:solidFill>
              </a:rPr>
              <a:t>Transition to Community from I</a:t>
            </a:r>
            <a:r>
              <a:rPr lang="en" sz="3900">
                <a:solidFill>
                  <a:srgbClr val="1155CC"/>
                </a:solidFill>
              </a:rPr>
              <a:t>nstitutions During COVID</a:t>
            </a:r>
            <a:endParaRPr sz="3900">
              <a:solidFill>
                <a:srgbClr val="1155CC"/>
              </a:solidFill>
            </a:endParaRPr>
          </a:p>
        </p:txBody>
      </p:sp>
      <p:sp>
        <p:nvSpPr>
          <p:cNvPr id="254" name="Google Shape;254;p46"/>
          <p:cNvSpPr txBox="1"/>
          <p:nvPr>
            <p:ph idx="1" type="body"/>
          </p:nvPr>
        </p:nvSpPr>
        <p:spPr>
          <a:xfrm>
            <a:off x="311700" y="1218102"/>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2400">
              <a:solidFill>
                <a:srgbClr val="000000"/>
              </a:solidFill>
            </a:endParaRPr>
          </a:p>
          <a:p>
            <a:pPr indent="-406400" lvl="0" marL="457200" rtl="0" algn="l">
              <a:spcBef>
                <a:spcPts val="1000"/>
              </a:spcBef>
              <a:spcAft>
                <a:spcPts val="0"/>
              </a:spcAft>
              <a:buClr>
                <a:srgbClr val="000000"/>
              </a:buClr>
              <a:buSzPts val="2800"/>
              <a:buChar char="●"/>
            </a:pPr>
            <a:r>
              <a:rPr lang="en" sz="2800">
                <a:solidFill>
                  <a:srgbClr val="000000"/>
                </a:solidFill>
              </a:rPr>
              <a:t>This is a matter of life and death right now.</a:t>
            </a:r>
            <a:endParaRPr sz="2800">
              <a:solidFill>
                <a:srgbClr val="000000"/>
              </a:solidFill>
            </a:endParaRPr>
          </a:p>
          <a:p>
            <a:pPr indent="-406400" lvl="0" marL="457200" rtl="0" algn="l">
              <a:spcBef>
                <a:spcPts val="1000"/>
              </a:spcBef>
              <a:spcAft>
                <a:spcPts val="1000"/>
              </a:spcAft>
              <a:buClr>
                <a:srgbClr val="000000"/>
              </a:buClr>
              <a:buSzPts val="2800"/>
              <a:buChar char="●"/>
            </a:pPr>
            <a:r>
              <a:rPr b="1" lang="en" sz="2100">
                <a:solidFill>
                  <a:srgbClr val="000000"/>
                </a:solidFill>
              </a:rPr>
              <a:t>You have the power to save lives by </a:t>
            </a:r>
            <a:r>
              <a:rPr b="1" lang="en" sz="2100">
                <a:solidFill>
                  <a:schemeClr val="dk1"/>
                </a:solidFill>
              </a:rPr>
              <a:t>diverting people from going into nursing facilities in the first place, and getting people </a:t>
            </a:r>
            <a:r>
              <a:rPr b="1" lang="en" sz="2100">
                <a:solidFill>
                  <a:srgbClr val="000000"/>
                </a:solidFill>
              </a:rPr>
              <a:t>out of nursing facilities.</a:t>
            </a:r>
            <a:endParaRPr b="1" sz="21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4">
                                            <p:txEl>
                                              <p:pRg end="0" st="0"/>
                                            </p:txEl>
                                          </p:spTgt>
                                        </p:tgtEl>
                                        <p:attrNameLst>
                                          <p:attrName>style.visibility</p:attrName>
                                        </p:attrNameLst>
                                      </p:cBhvr>
                                      <p:to>
                                        <p:strVal val="visible"/>
                                      </p:to>
                                    </p:set>
                                    <p:animEffect filter="fade" transition="in">
                                      <p:cBhvr>
                                        <p:cTn dur="1000"/>
                                        <p:tgtEl>
                                          <p:spTgt spid="25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4">
                                            <p:txEl>
                                              <p:pRg end="1" st="1"/>
                                            </p:txEl>
                                          </p:spTgt>
                                        </p:tgtEl>
                                        <p:attrNameLst>
                                          <p:attrName>style.visibility</p:attrName>
                                        </p:attrNameLst>
                                      </p:cBhvr>
                                      <p:to>
                                        <p:strVal val="visible"/>
                                      </p:to>
                                    </p:set>
                                    <p:animEffect filter="fade" transition="in">
                                      <p:cBhvr>
                                        <p:cTn dur="1000"/>
                                        <p:tgtEl>
                                          <p:spTgt spid="25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4">
                                            <p:txEl>
                                              <p:pRg end="2" st="2"/>
                                            </p:txEl>
                                          </p:spTgt>
                                        </p:tgtEl>
                                        <p:attrNameLst>
                                          <p:attrName>style.visibility</p:attrName>
                                        </p:attrNameLst>
                                      </p:cBhvr>
                                      <p:to>
                                        <p:strVal val="visible"/>
                                      </p:to>
                                    </p:set>
                                    <p:animEffect filter="fade" transition="in">
                                      <p:cBhvr>
                                        <p:cTn dur="1000"/>
                                        <p:tgtEl>
                                          <p:spTgt spid="254">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6000">
                <a:solidFill>
                  <a:srgbClr val="1155CC"/>
                </a:solidFill>
              </a:rPr>
              <a:t>QUESTION </a:t>
            </a:r>
            <a:endParaRPr sz="6000">
              <a:solidFill>
                <a:srgbClr val="1155CC"/>
              </a:solidFill>
            </a:endParaRPr>
          </a:p>
        </p:txBody>
      </p:sp>
      <p:sp>
        <p:nvSpPr>
          <p:cNvPr id="260" name="Google Shape;260;p47"/>
          <p:cNvSpPr txBox="1"/>
          <p:nvPr>
            <p:ph idx="1" type="body"/>
          </p:nvPr>
        </p:nvSpPr>
        <p:spPr>
          <a:xfrm>
            <a:off x="311700" y="2199825"/>
            <a:ext cx="8689200" cy="2173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sz="2600">
                <a:solidFill>
                  <a:srgbClr val="000000"/>
                </a:solidFill>
              </a:rPr>
              <a:t>What are the barriers you’re facing while diverting people from, and transitioning people out of, institutions?</a:t>
            </a:r>
            <a:endParaRPr sz="2600">
              <a:solidFill>
                <a:srgbClr val="00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48"/>
          <p:cNvSpPr txBox="1"/>
          <p:nvPr>
            <p:ph type="title"/>
          </p:nvPr>
        </p:nvSpPr>
        <p:spPr>
          <a:xfrm>
            <a:off x="311700" y="1226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1155CC"/>
                </a:solidFill>
              </a:rPr>
              <a:t>Strategies for getting people out and diverting people from institutions</a:t>
            </a:r>
            <a:endParaRPr>
              <a:solidFill>
                <a:srgbClr val="1155CC"/>
              </a:solidFill>
            </a:endParaRPr>
          </a:p>
        </p:txBody>
      </p:sp>
      <p:sp>
        <p:nvSpPr>
          <p:cNvPr id="266" name="Google Shape;266;p48"/>
          <p:cNvSpPr txBox="1"/>
          <p:nvPr>
            <p:ph idx="1" type="body"/>
          </p:nvPr>
        </p:nvSpPr>
        <p:spPr>
          <a:xfrm>
            <a:off x="311700" y="1076275"/>
            <a:ext cx="7942500" cy="374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00"/>
                </a:solidFill>
              </a:rPr>
              <a:t>Transition strategies:</a:t>
            </a:r>
            <a:endParaRPr b="1" sz="2000">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CIL staff doing video tours to show consumers in nursing facilities potential homes to transition into </a:t>
            </a:r>
            <a:endParaRPr>
              <a:solidFill>
                <a:srgbClr val="000000"/>
              </a:solidFill>
            </a:endParaRPr>
          </a:p>
          <a:p>
            <a:pPr indent="0" lvl="0" marL="0" rtl="0" algn="l">
              <a:spcBef>
                <a:spcPts val="1600"/>
              </a:spcBef>
              <a:spcAft>
                <a:spcPts val="0"/>
              </a:spcAft>
              <a:buNone/>
            </a:pPr>
            <a:r>
              <a:rPr b="1" lang="en">
                <a:solidFill>
                  <a:srgbClr val="000000"/>
                </a:solidFill>
              </a:rPr>
              <a:t>Transition &amp; Diversion strategies: </a:t>
            </a:r>
            <a:endParaRPr b="1">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Designated hours on zoom with consumers for check in and </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Electronic signatures </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CIL staff trading off responsibilities (when needed) along the lines of risk</a:t>
            </a:r>
            <a:endParaRPr>
              <a:solidFill>
                <a:srgbClr val="000000"/>
              </a:solidFill>
            </a:endParaRPr>
          </a:p>
          <a:p>
            <a:pPr indent="-342900" lvl="0" marL="457200" rtl="0" algn="l">
              <a:spcBef>
                <a:spcPts val="1600"/>
              </a:spcBef>
              <a:spcAft>
                <a:spcPts val="0"/>
              </a:spcAft>
              <a:buClr>
                <a:srgbClr val="000000"/>
              </a:buClr>
              <a:buSzPts val="1800"/>
              <a:buChar char="●"/>
            </a:pPr>
            <a:r>
              <a:rPr lang="en">
                <a:solidFill>
                  <a:srgbClr val="000000"/>
                </a:solidFill>
              </a:rPr>
              <a:t>Relationships with hospital social workers, nursing facility social workers, and homeless shelter social workers</a:t>
            </a:r>
            <a:endParaRPr>
              <a:solidFill>
                <a:srgbClr val="000000"/>
              </a:solidFill>
            </a:endParaRPr>
          </a:p>
          <a:p>
            <a:pPr indent="0" lvl="0" marL="0" rtl="0" algn="l">
              <a:spcBef>
                <a:spcPts val="1600"/>
              </a:spcBef>
              <a:spcAft>
                <a:spcPts val="0"/>
              </a:spcAft>
              <a:buNone/>
            </a:pPr>
            <a:r>
              <a:t/>
            </a:r>
            <a:endParaRPr>
              <a:solidFill>
                <a:srgbClr val="000000"/>
              </a:solidFill>
            </a:endParaRPr>
          </a:p>
          <a:p>
            <a:pPr indent="0" lvl="0" marL="0" rtl="0" algn="l">
              <a:spcBef>
                <a:spcPts val="1600"/>
              </a:spcBef>
              <a:spcAft>
                <a:spcPts val="0"/>
              </a:spcAft>
              <a:buNone/>
            </a:pPr>
            <a:r>
              <a:t/>
            </a:r>
            <a:endParaRPr>
              <a:solidFill>
                <a:srgbClr val="000000"/>
              </a:solidFill>
            </a:endParaRPr>
          </a:p>
          <a:p>
            <a:pPr indent="0" lvl="0" marL="0" rtl="0" algn="l">
              <a:spcBef>
                <a:spcPts val="1600"/>
              </a:spcBef>
              <a:spcAft>
                <a:spcPts val="1600"/>
              </a:spcAft>
              <a:buNone/>
            </a:pPr>
            <a:r>
              <a:t/>
            </a:r>
            <a:endParaRPr>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xEl>
                                              <p:pRg end="0" st="0"/>
                                            </p:txEl>
                                          </p:spTgt>
                                        </p:tgtEl>
                                        <p:attrNameLst>
                                          <p:attrName>style.visibility</p:attrName>
                                        </p:attrNameLst>
                                      </p:cBhvr>
                                      <p:to>
                                        <p:strVal val="visible"/>
                                      </p:to>
                                    </p:set>
                                    <p:animEffect filter="fade" transition="in">
                                      <p:cBhvr>
                                        <p:cTn dur="1000"/>
                                        <p:tgtEl>
                                          <p:spTgt spid="26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xEl>
                                              <p:pRg end="1" st="1"/>
                                            </p:txEl>
                                          </p:spTgt>
                                        </p:tgtEl>
                                        <p:attrNameLst>
                                          <p:attrName>style.visibility</p:attrName>
                                        </p:attrNameLst>
                                      </p:cBhvr>
                                      <p:to>
                                        <p:strVal val="visible"/>
                                      </p:to>
                                    </p:set>
                                    <p:animEffect filter="fade" transition="in">
                                      <p:cBhvr>
                                        <p:cTn dur="1000"/>
                                        <p:tgtEl>
                                          <p:spTgt spid="26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xEl>
                                              <p:pRg end="2" st="2"/>
                                            </p:txEl>
                                          </p:spTgt>
                                        </p:tgtEl>
                                        <p:attrNameLst>
                                          <p:attrName>style.visibility</p:attrName>
                                        </p:attrNameLst>
                                      </p:cBhvr>
                                      <p:to>
                                        <p:strVal val="visible"/>
                                      </p:to>
                                    </p:set>
                                    <p:animEffect filter="fade" transition="in">
                                      <p:cBhvr>
                                        <p:cTn dur="1000"/>
                                        <p:tgtEl>
                                          <p:spTgt spid="26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xEl>
                                              <p:pRg end="3" st="3"/>
                                            </p:txEl>
                                          </p:spTgt>
                                        </p:tgtEl>
                                        <p:attrNameLst>
                                          <p:attrName>style.visibility</p:attrName>
                                        </p:attrNameLst>
                                      </p:cBhvr>
                                      <p:to>
                                        <p:strVal val="visible"/>
                                      </p:to>
                                    </p:set>
                                    <p:animEffect filter="fade" transition="in">
                                      <p:cBhvr>
                                        <p:cTn dur="1000"/>
                                        <p:tgtEl>
                                          <p:spTgt spid="26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xEl>
                                              <p:pRg end="4" st="4"/>
                                            </p:txEl>
                                          </p:spTgt>
                                        </p:tgtEl>
                                        <p:attrNameLst>
                                          <p:attrName>style.visibility</p:attrName>
                                        </p:attrNameLst>
                                      </p:cBhvr>
                                      <p:to>
                                        <p:strVal val="visible"/>
                                      </p:to>
                                    </p:set>
                                    <p:animEffect filter="fade" transition="in">
                                      <p:cBhvr>
                                        <p:cTn dur="1000"/>
                                        <p:tgtEl>
                                          <p:spTgt spid="26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xEl>
                                              <p:pRg end="5" st="5"/>
                                            </p:txEl>
                                          </p:spTgt>
                                        </p:tgtEl>
                                        <p:attrNameLst>
                                          <p:attrName>style.visibility</p:attrName>
                                        </p:attrNameLst>
                                      </p:cBhvr>
                                      <p:to>
                                        <p:strVal val="visible"/>
                                      </p:to>
                                    </p:set>
                                    <p:animEffect filter="fade" transition="in">
                                      <p:cBhvr>
                                        <p:cTn dur="1000"/>
                                        <p:tgtEl>
                                          <p:spTgt spid="26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xEl>
                                              <p:pRg end="6" st="6"/>
                                            </p:txEl>
                                          </p:spTgt>
                                        </p:tgtEl>
                                        <p:attrNameLst>
                                          <p:attrName>style.visibility</p:attrName>
                                        </p:attrNameLst>
                                      </p:cBhvr>
                                      <p:to>
                                        <p:strVal val="visible"/>
                                      </p:to>
                                    </p:set>
                                    <p:animEffect filter="fade" transition="in">
                                      <p:cBhvr>
                                        <p:cTn dur="1000"/>
                                        <p:tgtEl>
                                          <p:spTgt spid="26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xEl>
                                              <p:pRg end="7" st="7"/>
                                            </p:txEl>
                                          </p:spTgt>
                                        </p:tgtEl>
                                        <p:attrNameLst>
                                          <p:attrName>style.visibility</p:attrName>
                                        </p:attrNameLst>
                                      </p:cBhvr>
                                      <p:to>
                                        <p:strVal val="visible"/>
                                      </p:to>
                                    </p:set>
                                    <p:animEffect filter="fade" transition="in">
                                      <p:cBhvr>
                                        <p:cTn dur="1000"/>
                                        <p:tgtEl>
                                          <p:spTgt spid="266">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xEl>
                                              <p:pRg end="8" st="8"/>
                                            </p:txEl>
                                          </p:spTgt>
                                        </p:tgtEl>
                                        <p:attrNameLst>
                                          <p:attrName>style.visibility</p:attrName>
                                        </p:attrNameLst>
                                      </p:cBhvr>
                                      <p:to>
                                        <p:strVal val="visible"/>
                                      </p:to>
                                    </p:set>
                                    <p:animEffect filter="fade" transition="in">
                                      <p:cBhvr>
                                        <p:cTn dur="1000"/>
                                        <p:tgtEl>
                                          <p:spTgt spid="266">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xEl>
                                              <p:pRg end="9" st="9"/>
                                            </p:txEl>
                                          </p:spTgt>
                                        </p:tgtEl>
                                        <p:attrNameLst>
                                          <p:attrName>style.visibility</p:attrName>
                                        </p:attrNameLst>
                                      </p:cBhvr>
                                      <p:to>
                                        <p:strVal val="visible"/>
                                      </p:to>
                                    </p:set>
                                    <p:animEffect filter="fade" transition="in">
                                      <p:cBhvr>
                                        <p:cTn dur="1000"/>
                                        <p:tgtEl>
                                          <p:spTgt spid="266">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49"/>
          <p:cNvSpPr txBox="1"/>
          <p:nvPr>
            <p:ph type="title"/>
          </p:nvPr>
        </p:nvSpPr>
        <p:spPr>
          <a:xfrm>
            <a:off x="169575" y="445025"/>
            <a:ext cx="8817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900">
                <a:solidFill>
                  <a:srgbClr val="1155CC"/>
                </a:solidFill>
              </a:rPr>
              <a:t>Diversion from Nursing Facilities &amp; Other Institutions</a:t>
            </a:r>
            <a:endParaRPr sz="2900">
              <a:solidFill>
                <a:srgbClr val="1155CC"/>
              </a:solidFill>
            </a:endParaRPr>
          </a:p>
        </p:txBody>
      </p:sp>
      <p:sp>
        <p:nvSpPr>
          <p:cNvPr id="272" name="Google Shape;272;p49"/>
          <p:cNvSpPr txBox="1"/>
          <p:nvPr>
            <p:ph idx="1" type="body"/>
          </p:nvPr>
        </p:nvSpPr>
        <p:spPr>
          <a:xfrm>
            <a:off x="311700" y="1092317"/>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900">
              <a:solidFill>
                <a:srgbClr val="000000"/>
              </a:solidFill>
            </a:endParaRPr>
          </a:p>
          <a:p>
            <a:pPr indent="-406400" lvl="0" marL="457200" rtl="0" algn="l">
              <a:spcBef>
                <a:spcPts val="1600"/>
              </a:spcBef>
              <a:spcAft>
                <a:spcPts val="0"/>
              </a:spcAft>
              <a:buClr>
                <a:srgbClr val="000000"/>
              </a:buClr>
              <a:buSzPts val="2800"/>
              <a:buChar char="●"/>
            </a:pPr>
            <a:r>
              <a:rPr lang="en" sz="2800">
                <a:solidFill>
                  <a:srgbClr val="000000"/>
                </a:solidFill>
              </a:rPr>
              <a:t>From psychiatric institutions/ techniques during </a:t>
            </a:r>
            <a:r>
              <a:rPr lang="en" sz="2800">
                <a:solidFill>
                  <a:srgbClr val="000000"/>
                </a:solidFill>
              </a:rPr>
              <a:t>COVID-19 </a:t>
            </a:r>
            <a:endParaRPr sz="2800">
              <a:solidFill>
                <a:srgbClr val="000000"/>
              </a:solidFill>
            </a:endParaRPr>
          </a:p>
          <a:p>
            <a:pPr indent="-406400" lvl="0" marL="457200" rtl="0" algn="l">
              <a:spcBef>
                <a:spcPts val="1000"/>
              </a:spcBef>
              <a:spcAft>
                <a:spcPts val="0"/>
              </a:spcAft>
              <a:buClr>
                <a:srgbClr val="000000"/>
              </a:buClr>
              <a:buSzPts val="2800"/>
              <a:buChar char="●"/>
            </a:pPr>
            <a:r>
              <a:rPr lang="en" sz="2800">
                <a:solidFill>
                  <a:srgbClr val="000000"/>
                </a:solidFill>
              </a:rPr>
              <a:t>Jail diversion program for mental health</a:t>
            </a:r>
            <a:endParaRPr sz="2800">
              <a:solidFill>
                <a:srgbClr val="000000"/>
              </a:solidFill>
            </a:endParaRPr>
          </a:p>
          <a:p>
            <a:pPr indent="0" lvl="0" marL="0" rtl="0" algn="l">
              <a:spcBef>
                <a:spcPts val="10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2">
                                            <p:txEl>
                                              <p:pRg end="0" st="0"/>
                                            </p:txEl>
                                          </p:spTgt>
                                        </p:tgtEl>
                                        <p:attrNameLst>
                                          <p:attrName>style.visibility</p:attrName>
                                        </p:attrNameLst>
                                      </p:cBhvr>
                                      <p:to>
                                        <p:strVal val="visible"/>
                                      </p:to>
                                    </p:set>
                                    <p:animEffect filter="fade" transition="in">
                                      <p:cBhvr>
                                        <p:cTn dur="1000"/>
                                        <p:tgtEl>
                                          <p:spTgt spid="27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2">
                                            <p:txEl>
                                              <p:pRg end="1" st="1"/>
                                            </p:txEl>
                                          </p:spTgt>
                                        </p:tgtEl>
                                        <p:attrNameLst>
                                          <p:attrName>style.visibility</p:attrName>
                                        </p:attrNameLst>
                                      </p:cBhvr>
                                      <p:to>
                                        <p:strVal val="visible"/>
                                      </p:to>
                                    </p:set>
                                    <p:animEffect filter="fade" transition="in">
                                      <p:cBhvr>
                                        <p:cTn dur="1000"/>
                                        <p:tgtEl>
                                          <p:spTgt spid="27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2">
                                            <p:txEl>
                                              <p:pRg end="2" st="2"/>
                                            </p:txEl>
                                          </p:spTgt>
                                        </p:tgtEl>
                                        <p:attrNameLst>
                                          <p:attrName>style.visibility</p:attrName>
                                        </p:attrNameLst>
                                      </p:cBhvr>
                                      <p:to>
                                        <p:strVal val="visible"/>
                                      </p:to>
                                    </p:set>
                                    <p:animEffect filter="fade" transition="in">
                                      <p:cBhvr>
                                        <p:cTn dur="1000"/>
                                        <p:tgtEl>
                                          <p:spTgt spid="27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2">
                                            <p:txEl>
                                              <p:pRg end="3" st="3"/>
                                            </p:txEl>
                                          </p:spTgt>
                                        </p:tgtEl>
                                        <p:attrNameLst>
                                          <p:attrName>style.visibility</p:attrName>
                                        </p:attrNameLst>
                                      </p:cBhvr>
                                      <p:to>
                                        <p:strVal val="visible"/>
                                      </p:to>
                                    </p:set>
                                    <p:animEffect filter="fade" transition="in">
                                      <p:cBhvr>
                                        <p:cTn dur="1000"/>
                                        <p:tgtEl>
                                          <p:spTgt spid="272">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50"/>
          <p:cNvSpPr txBox="1"/>
          <p:nvPr>
            <p:ph idx="1" type="body"/>
          </p:nvPr>
        </p:nvSpPr>
        <p:spPr>
          <a:xfrm>
            <a:off x="311700" y="390475"/>
            <a:ext cx="8520600" cy="3780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5500">
                <a:solidFill>
                  <a:srgbClr val="1155CC"/>
                </a:solidFill>
              </a:rPr>
              <a:t>42% of COVID deaths </a:t>
            </a:r>
            <a:endParaRPr b="1" sz="5500">
              <a:solidFill>
                <a:srgbClr val="1155CC"/>
              </a:solidFill>
            </a:endParaRPr>
          </a:p>
          <a:p>
            <a:pPr indent="0" lvl="0" marL="0" rtl="0" algn="ctr">
              <a:spcBef>
                <a:spcPts val="1600"/>
              </a:spcBef>
              <a:spcAft>
                <a:spcPts val="0"/>
              </a:spcAft>
              <a:buClr>
                <a:schemeClr val="dk1"/>
              </a:buClr>
              <a:buSzPts val="1100"/>
              <a:buFont typeface="Arial"/>
              <a:buNone/>
            </a:pPr>
            <a:r>
              <a:rPr lang="en" sz="2900">
                <a:solidFill>
                  <a:schemeClr val="dk1"/>
                </a:solidFill>
              </a:rPr>
              <a:t>are from the </a:t>
            </a:r>
            <a:r>
              <a:rPr b="1" lang="en" sz="2900">
                <a:solidFill>
                  <a:schemeClr val="dk1"/>
                </a:solidFill>
              </a:rPr>
              <a:t>0.6%</a:t>
            </a:r>
            <a:r>
              <a:rPr lang="en" sz="2900">
                <a:solidFill>
                  <a:schemeClr val="dk1"/>
                </a:solidFill>
              </a:rPr>
              <a:t> of the population who live in nursing facilities and assisted living facilities.</a:t>
            </a:r>
            <a:endParaRPr sz="2900">
              <a:solidFill>
                <a:schemeClr val="dk1"/>
              </a:solidFill>
            </a:endParaRPr>
          </a:p>
          <a:p>
            <a:pPr indent="0" lvl="0" marL="0" rtl="0" algn="ctr">
              <a:spcBef>
                <a:spcPts val="1600"/>
              </a:spcBef>
              <a:spcAft>
                <a:spcPts val="1600"/>
              </a:spcAft>
              <a:buNone/>
            </a:pPr>
            <a:r>
              <a:rPr lang="en" sz="2700">
                <a:solidFill>
                  <a:srgbClr val="1155CC"/>
                </a:solidFill>
              </a:rPr>
              <a:t>Now- more than ever- is time to FREE OUR PEOPLE!</a:t>
            </a:r>
            <a:endParaRPr sz="2700">
              <a:solidFill>
                <a:srgbClr val="1155CC"/>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7">
                                            <p:txEl>
                                              <p:pRg end="0" st="0"/>
                                            </p:txEl>
                                          </p:spTgt>
                                        </p:tgtEl>
                                        <p:attrNameLst>
                                          <p:attrName>style.visibility</p:attrName>
                                        </p:attrNameLst>
                                      </p:cBhvr>
                                      <p:to>
                                        <p:strVal val="visible"/>
                                      </p:to>
                                    </p:set>
                                    <p:animEffect filter="fade" transition="in">
                                      <p:cBhvr>
                                        <p:cTn dur="1000"/>
                                        <p:tgtEl>
                                          <p:spTgt spid="27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7">
                                            <p:txEl>
                                              <p:pRg end="1" st="1"/>
                                            </p:txEl>
                                          </p:spTgt>
                                        </p:tgtEl>
                                        <p:attrNameLst>
                                          <p:attrName>style.visibility</p:attrName>
                                        </p:attrNameLst>
                                      </p:cBhvr>
                                      <p:to>
                                        <p:strVal val="visible"/>
                                      </p:to>
                                    </p:set>
                                    <p:animEffect filter="fade" transition="in">
                                      <p:cBhvr>
                                        <p:cTn dur="1000"/>
                                        <p:tgtEl>
                                          <p:spTgt spid="27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7">
                                            <p:txEl>
                                              <p:pRg end="2" st="2"/>
                                            </p:txEl>
                                          </p:spTgt>
                                        </p:tgtEl>
                                        <p:attrNameLst>
                                          <p:attrName>style.visibility</p:attrName>
                                        </p:attrNameLst>
                                      </p:cBhvr>
                                      <p:to>
                                        <p:strVal val="visible"/>
                                      </p:to>
                                    </p:set>
                                    <p:animEffect filter="fade" transition="in">
                                      <p:cBhvr>
                                        <p:cTn dur="1000"/>
                                        <p:tgtEl>
                                          <p:spTgt spid="277">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51"/>
          <p:cNvSpPr txBox="1"/>
          <p:nvPr>
            <p:ph type="title"/>
          </p:nvPr>
        </p:nvSpPr>
        <p:spPr>
          <a:xfrm>
            <a:off x="98925" y="445025"/>
            <a:ext cx="89727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750">
                <a:solidFill>
                  <a:srgbClr val="1155CC"/>
                </a:solidFill>
              </a:rPr>
              <a:t>Getting People with Disabilities Out Of Nursing Facilities</a:t>
            </a:r>
            <a:endParaRPr sz="2750">
              <a:solidFill>
                <a:srgbClr val="1155CC"/>
              </a:solidFill>
            </a:endParaRPr>
          </a:p>
          <a:p>
            <a:pPr indent="0" lvl="0" marL="0" rtl="0" algn="l">
              <a:spcBef>
                <a:spcPts val="0"/>
              </a:spcBef>
              <a:spcAft>
                <a:spcPts val="0"/>
              </a:spcAft>
              <a:buNone/>
            </a:pPr>
            <a:r>
              <a:t/>
            </a:r>
            <a:endParaRPr/>
          </a:p>
        </p:txBody>
      </p:sp>
      <p:sp>
        <p:nvSpPr>
          <p:cNvPr id="283" name="Google Shape;283;p51"/>
          <p:cNvSpPr txBox="1"/>
          <p:nvPr>
            <p:ph idx="1" type="body"/>
          </p:nvPr>
        </p:nvSpPr>
        <p:spPr>
          <a:xfrm>
            <a:off x="311700" y="122615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400">
              <a:solidFill>
                <a:srgbClr val="000000"/>
              </a:solidFill>
            </a:endParaRPr>
          </a:p>
          <a:p>
            <a:pPr indent="0" lvl="0" marL="0" rtl="0" algn="l">
              <a:spcBef>
                <a:spcPts val="1600"/>
              </a:spcBef>
              <a:spcAft>
                <a:spcPts val="0"/>
              </a:spcAft>
              <a:buNone/>
            </a:pPr>
            <a:r>
              <a:rPr b="1" lang="en" sz="2600">
                <a:solidFill>
                  <a:srgbClr val="000000"/>
                </a:solidFill>
              </a:rPr>
              <a:t>All people in nursing facilities have disabilities.</a:t>
            </a:r>
            <a:endParaRPr b="1" sz="2600">
              <a:solidFill>
                <a:srgbClr val="000000"/>
              </a:solidFill>
            </a:endParaRPr>
          </a:p>
          <a:p>
            <a:pPr indent="-361950" lvl="0" marL="457200" rtl="0" algn="l">
              <a:spcBef>
                <a:spcPts val="1600"/>
              </a:spcBef>
              <a:spcAft>
                <a:spcPts val="0"/>
              </a:spcAft>
              <a:buClr>
                <a:srgbClr val="000000"/>
              </a:buClr>
              <a:buSzPts val="2100"/>
              <a:buChar char="●"/>
            </a:pPr>
            <a:r>
              <a:rPr lang="en" sz="2100">
                <a:solidFill>
                  <a:srgbClr val="000000"/>
                </a:solidFill>
              </a:rPr>
              <a:t>You don’t go to a nursing facility because you are old. </a:t>
            </a:r>
            <a:endParaRPr sz="2100">
              <a:solidFill>
                <a:srgbClr val="000000"/>
              </a:solidFill>
            </a:endParaRPr>
          </a:p>
          <a:p>
            <a:pPr indent="-361950" lvl="0" marL="457200" rtl="0" algn="l">
              <a:spcBef>
                <a:spcPts val="1000"/>
              </a:spcBef>
              <a:spcAft>
                <a:spcPts val="1000"/>
              </a:spcAft>
              <a:buClr>
                <a:srgbClr val="000000"/>
              </a:buClr>
              <a:buSzPts val="2100"/>
              <a:buChar char="●"/>
            </a:pPr>
            <a:r>
              <a:rPr lang="en" sz="2100">
                <a:solidFill>
                  <a:srgbClr val="000000"/>
                </a:solidFill>
              </a:rPr>
              <a:t>You go because you couldn’t access services in the community.</a:t>
            </a:r>
            <a:endParaRPr sz="21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3">
                                            <p:txEl>
                                              <p:pRg end="0" st="0"/>
                                            </p:txEl>
                                          </p:spTgt>
                                        </p:tgtEl>
                                        <p:attrNameLst>
                                          <p:attrName>style.visibility</p:attrName>
                                        </p:attrNameLst>
                                      </p:cBhvr>
                                      <p:to>
                                        <p:strVal val="visible"/>
                                      </p:to>
                                    </p:set>
                                    <p:animEffect filter="fade" transition="in">
                                      <p:cBhvr>
                                        <p:cTn dur="1000"/>
                                        <p:tgtEl>
                                          <p:spTgt spid="28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3">
                                            <p:txEl>
                                              <p:pRg end="1" st="1"/>
                                            </p:txEl>
                                          </p:spTgt>
                                        </p:tgtEl>
                                        <p:attrNameLst>
                                          <p:attrName>style.visibility</p:attrName>
                                        </p:attrNameLst>
                                      </p:cBhvr>
                                      <p:to>
                                        <p:strVal val="visible"/>
                                      </p:to>
                                    </p:set>
                                    <p:animEffect filter="fade" transition="in">
                                      <p:cBhvr>
                                        <p:cTn dur="1000"/>
                                        <p:tgtEl>
                                          <p:spTgt spid="28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3">
                                            <p:txEl>
                                              <p:pRg end="2" st="2"/>
                                            </p:txEl>
                                          </p:spTgt>
                                        </p:tgtEl>
                                        <p:attrNameLst>
                                          <p:attrName>style.visibility</p:attrName>
                                        </p:attrNameLst>
                                      </p:cBhvr>
                                      <p:to>
                                        <p:strVal val="visible"/>
                                      </p:to>
                                    </p:set>
                                    <p:animEffect filter="fade" transition="in">
                                      <p:cBhvr>
                                        <p:cTn dur="1000"/>
                                        <p:tgtEl>
                                          <p:spTgt spid="28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3">
                                            <p:txEl>
                                              <p:pRg end="3" st="3"/>
                                            </p:txEl>
                                          </p:spTgt>
                                        </p:tgtEl>
                                        <p:attrNameLst>
                                          <p:attrName>style.visibility</p:attrName>
                                        </p:attrNameLst>
                                      </p:cBhvr>
                                      <p:to>
                                        <p:strVal val="visible"/>
                                      </p:to>
                                    </p:set>
                                    <p:animEffect filter="fade" transition="in">
                                      <p:cBhvr>
                                        <p:cTn dur="1000"/>
                                        <p:tgtEl>
                                          <p:spTgt spid="283">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600">
                <a:solidFill>
                  <a:srgbClr val="1155CC"/>
                </a:solidFill>
              </a:rPr>
              <a:t>Introductions</a:t>
            </a:r>
            <a:endParaRPr sz="4600">
              <a:solidFill>
                <a:srgbClr val="1155CC"/>
              </a:solidFill>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t/>
            </a:r>
            <a:endParaRPr b="1" sz="3000"/>
          </a:p>
          <a:p>
            <a:pPr indent="0" lvl="0" marL="0" rtl="0" algn="ctr">
              <a:spcBef>
                <a:spcPts val="1600"/>
              </a:spcBef>
              <a:spcAft>
                <a:spcPts val="0"/>
              </a:spcAft>
              <a:buClr>
                <a:schemeClr val="dk1"/>
              </a:buClr>
              <a:buSzPts val="1100"/>
              <a:buFont typeface="Arial"/>
              <a:buNone/>
            </a:pPr>
            <a:r>
              <a:rPr lang="en" sz="5700">
                <a:solidFill>
                  <a:srgbClr val="1155CC"/>
                </a:solidFill>
              </a:rPr>
              <a:t>Welcome &amp; About Us</a:t>
            </a:r>
            <a:endParaRPr/>
          </a:p>
          <a:p>
            <a:pPr indent="0" lvl="0" marL="0" rtl="0" algn="l">
              <a:spcBef>
                <a:spcPts val="1600"/>
              </a:spcBef>
              <a:spcAft>
                <a:spcPts val="1600"/>
              </a:spcAft>
              <a:buNone/>
            </a:pPr>
            <a:r>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5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400">
                <a:solidFill>
                  <a:srgbClr val="1155CC"/>
                </a:solidFill>
              </a:rPr>
              <a:t>Identifying People Who Want to Transition</a:t>
            </a:r>
            <a:endParaRPr sz="3400">
              <a:solidFill>
                <a:srgbClr val="1155CC"/>
              </a:solidFill>
            </a:endParaRPr>
          </a:p>
        </p:txBody>
      </p:sp>
      <p:sp>
        <p:nvSpPr>
          <p:cNvPr id="289" name="Google Shape;289;p52"/>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355600" lvl="0" marL="457200" rtl="0" algn="l">
              <a:spcBef>
                <a:spcPts val="0"/>
              </a:spcBef>
              <a:spcAft>
                <a:spcPts val="0"/>
              </a:spcAft>
              <a:buClr>
                <a:srgbClr val="000000"/>
              </a:buClr>
              <a:buSzPts val="2000"/>
              <a:buChar char="●"/>
            </a:pPr>
            <a:r>
              <a:rPr lang="en" sz="2000">
                <a:solidFill>
                  <a:srgbClr val="000000"/>
                </a:solidFill>
              </a:rPr>
              <a:t>MFP list</a:t>
            </a:r>
            <a:endParaRPr sz="2000">
              <a:solidFill>
                <a:srgbClr val="000000"/>
              </a:solidFill>
            </a:endParaRPr>
          </a:p>
          <a:p>
            <a:pPr indent="-355600" lvl="0" marL="457200" rtl="0" algn="l">
              <a:spcBef>
                <a:spcPts val="1000"/>
              </a:spcBef>
              <a:spcAft>
                <a:spcPts val="0"/>
              </a:spcAft>
              <a:buClr>
                <a:srgbClr val="000000"/>
              </a:buClr>
              <a:buSzPts val="2000"/>
              <a:buChar char="●"/>
            </a:pPr>
            <a:r>
              <a:rPr lang="en" sz="2000">
                <a:solidFill>
                  <a:srgbClr val="000000"/>
                </a:solidFill>
              </a:rPr>
              <a:t>Other</a:t>
            </a:r>
            <a:r>
              <a:rPr lang="en" sz="2000">
                <a:solidFill>
                  <a:srgbClr val="000000"/>
                </a:solidFill>
              </a:rPr>
              <a:t> wait lists </a:t>
            </a:r>
            <a:endParaRPr sz="2000">
              <a:solidFill>
                <a:srgbClr val="000000"/>
              </a:solidFill>
            </a:endParaRPr>
          </a:p>
          <a:p>
            <a:pPr indent="-355600" lvl="0" marL="457200" rtl="0" algn="l">
              <a:spcBef>
                <a:spcPts val="1000"/>
              </a:spcBef>
              <a:spcAft>
                <a:spcPts val="0"/>
              </a:spcAft>
              <a:buClr>
                <a:srgbClr val="000000"/>
              </a:buClr>
              <a:buSzPts val="2000"/>
              <a:buChar char="●"/>
            </a:pPr>
            <a:r>
              <a:rPr lang="en" sz="2000">
                <a:solidFill>
                  <a:srgbClr val="000000"/>
                </a:solidFill>
              </a:rPr>
              <a:t>Partner with Disability Rights Washington  (Protection &amp; Advocacy) </a:t>
            </a:r>
            <a:endParaRPr sz="2000">
              <a:solidFill>
                <a:srgbClr val="000000"/>
              </a:solidFill>
            </a:endParaRPr>
          </a:p>
          <a:p>
            <a:pPr indent="-355600" lvl="0" marL="457200" rtl="0" algn="l">
              <a:spcBef>
                <a:spcPts val="1000"/>
              </a:spcBef>
              <a:spcAft>
                <a:spcPts val="0"/>
              </a:spcAft>
              <a:buClr>
                <a:srgbClr val="000000"/>
              </a:buClr>
              <a:buSzPts val="2000"/>
              <a:buChar char="●"/>
            </a:pPr>
            <a:r>
              <a:rPr lang="en" sz="2000">
                <a:solidFill>
                  <a:srgbClr val="000000"/>
                </a:solidFill>
              </a:rPr>
              <a:t>Relationships with local </a:t>
            </a:r>
            <a:r>
              <a:rPr lang="en" sz="2000">
                <a:solidFill>
                  <a:srgbClr val="000000"/>
                </a:solidFill>
              </a:rPr>
              <a:t>ombudsman's</a:t>
            </a:r>
            <a:endParaRPr sz="2000">
              <a:solidFill>
                <a:srgbClr val="000000"/>
              </a:solidFill>
            </a:endParaRPr>
          </a:p>
          <a:p>
            <a:pPr indent="-355600" lvl="0" marL="457200" rtl="0" algn="l">
              <a:spcBef>
                <a:spcPts val="1000"/>
              </a:spcBef>
              <a:spcAft>
                <a:spcPts val="1000"/>
              </a:spcAft>
              <a:buClr>
                <a:srgbClr val="000000"/>
              </a:buClr>
              <a:buSzPts val="2000"/>
              <a:buChar char="●"/>
            </a:pPr>
            <a:r>
              <a:rPr lang="en" sz="2000">
                <a:solidFill>
                  <a:srgbClr val="000000"/>
                </a:solidFill>
              </a:rPr>
              <a:t>Coalesce</a:t>
            </a:r>
            <a:r>
              <a:rPr lang="en" sz="2000">
                <a:solidFill>
                  <a:srgbClr val="000000"/>
                </a:solidFill>
              </a:rPr>
              <a:t> with other disability and aging related organizations </a:t>
            </a:r>
            <a:endParaRPr sz="20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xEl>
                                              <p:pRg end="0" st="0"/>
                                            </p:txEl>
                                          </p:spTgt>
                                        </p:tgtEl>
                                        <p:attrNameLst>
                                          <p:attrName>style.visibility</p:attrName>
                                        </p:attrNameLst>
                                      </p:cBhvr>
                                      <p:to>
                                        <p:strVal val="visible"/>
                                      </p:to>
                                    </p:set>
                                    <p:animEffect filter="fade" transition="in">
                                      <p:cBhvr>
                                        <p:cTn dur="1000"/>
                                        <p:tgtEl>
                                          <p:spTgt spid="28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xEl>
                                              <p:pRg end="1" st="1"/>
                                            </p:txEl>
                                          </p:spTgt>
                                        </p:tgtEl>
                                        <p:attrNameLst>
                                          <p:attrName>style.visibility</p:attrName>
                                        </p:attrNameLst>
                                      </p:cBhvr>
                                      <p:to>
                                        <p:strVal val="visible"/>
                                      </p:to>
                                    </p:set>
                                    <p:animEffect filter="fade" transition="in">
                                      <p:cBhvr>
                                        <p:cTn dur="1000"/>
                                        <p:tgtEl>
                                          <p:spTgt spid="28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xEl>
                                              <p:pRg end="2" st="2"/>
                                            </p:txEl>
                                          </p:spTgt>
                                        </p:tgtEl>
                                        <p:attrNameLst>
                                          <p:attrName>style.visibility</p:attrName>
                                        </p:attrNameLst>
                                      </p:cBhvr>
                                      <p:to>
                                        <p:strVal val="visible"/>
                                      </p:to>
                                    </p:set>
                                    <p:animEffect filter="fade" transition="in">
                                      <p:cBhvr>
                                        <p:cTn dur="1000"/>
                                        <p:tgtEl>
                                          <p:spTgt spid="28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xEl>
                                              <p:pRg end="3" st="3"/>
                                            </p:txEl>
                                          </p:spTgt>
                                        </p:tgtEl>
                                        <p:attrNameLst>
                                          <p:attrName>style.visibility</p:attrName>
                                        </p:attrNameLst>
                                      </p:cBhvr>
                                      <p:to>
                                        <p:strVal val="visible"/>
                                      </p:to>
                                    </p:set>
                                    <p:animEffect filter="fade" transition="in">
                                      <p:cBhvr>
                                        <p:cTn dur="1000"/>
                                        <p:tgtEl>
                                          <p:spTgt spid="28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xEl>
                                              <p:pRg end="4" st="4"/>
                                            </p:txEl>
                                          </p:spTgt>
                                        </p:tgtEl>
                                        <p:attrNameLst>
                                          <p:attrName>style.visibility</p:attrName>
                                        </p:attrNameLst>
                                      </p:cBhvr>
                                      <p:to>
                                        <p:strVal val="visible"/>
                                      </p:to>
                                    </p:set>
                                    <p:animEffect filter="fade" transition="in">
                                      <p:cBhvr>
                                        <p:cTn dur="1000"/>
                                        <p:tgtEl>
                                          <p:spTgt spid="289">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5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6000">
                <a:solidFill>
                  <a:srgbClr val="1155CC"/>
                </a:solidFill>
                <a:highlight>
                  <a:srgbClr val="FFFFFF"/>
                </a:highlight>
              </a:rPr>
              <a:t>Question</a:t>
            </a:r>
            <a:endParaRPr sz="6000">
              <a:solidFill>
                <a:srgbClr val="1155CC"/>
              </a:solidFill>
              <a:highlight>
                <a:srgbClr val="FFFFFF"/>
              </a:highlight>
            </a:endParaRPr>
          </a:p>
        </p:txBody>
      </p:sp>
      <p:sp>
        <p:nvSpPr>
          <p:cNvPr id="295" name="Google Shape;295;p5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2000">
              <a:solidFill>
                <a:schemeClr val="dk1"/>
              </a:solidFill>
            </a:endParaRPr>
          </a:p>
          <a:p>
            <a:pPr indent="0" lvl="0" marL="0" rtl="0" algn="ctr">
              <a:spcBef>
                <a:spcPts val="1000"/>
              </a:spcBef>
              <a:spcAft>
                <a:spcPts val="0"/>
              </a:spcAft>
              <a:buNone/>
            </a:pPr>
            <a:r>
              <a:t/>
            </a:r>
            <a:endParaRPr sz="2000">
              <a:solidFill>
                <a:schemeClr val="dk1"/>
              </a:solidFill>
            </a:endParaRPr>
          </a:p>
          <a:p>
            <a:pPr indent="0" lvl="0" marL="0" rtl="0" algn="ctr">
              <a:spcBef>
                <a:spcPts val="1000"/>
              </a:spcBef>
              <a:spcAft>
                <a:spcPts val="0"/>
              </a:spcAft>
              <a:buNone/>
            </a:pPr>
            <a:r>
              <a:rPr lang="en" sz="3500">
                <a:solidFill>
                  <a:schemeClr val="dk1"/>
                </a:solidFill>
              </a:rPr>
              <a:t>W</a:t>
            </a:r>
            <a:r>
              <a:rPr lang="en" sz="3500">
                <a:solidFill>
                  <a:schemeClr val="dk1"/>
                </a:solidFill>
              </a:rPr>
              <a:t>hat are other ways to identify people who want to transition? </a:t>
            </a:r>
            <a:endParaRPr sz="3500">
              <a:solidFill>
                <a:schemeClr val="dk1"/>
              </a:solidFill>
            </a:endParaRPr>
          </a:p>
          <a:p>
            <a:pPr indent="0" lvl="0" marL="0" rtl="0" algn="l">
              <a:spcBef>
                <a:spcPts val="1000"/>
              </a:spcBef>
              <a:spcAft>
                <a:spcPts val="1600"/>
              </a:spcAft>
              <a:buNone/>
            </a:pPr>
            <a:r>
              <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54"/>
          <p:cNvSpPr txBox="1"/>
          <p:nvPr>
            <p:ph type="title"/>
          </p:nvPr>
        </p:nvSpPr>
        <p:spPr>
          <a:xfrm>
            <a:off x="229400" y="445025"/>
            <a:ext cx="8729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600">
                <a:solidFill>
                  <a:srgbClr val="1155CC"/>
                </a:solidFill>
              </a:rPr>
              <a:t>Getting People Out of Nursing H</a:t>
            </a:r>
            <a:r>
              <a:rPr lang="en" sz="2600">
                <a:solidFill>
                  <a:srgbClr val="1155CC"/>
                </a:solidFill>
              </a:rPr>
              <a:t>omes</a:t>
            </a:r>
            <a:r>
              <a:rPr lang="en" sz="2600">
                <a:solidFill>
                  <a:srgbClr val="1155CC"/>
                </a:solidFill>
              </a:rPr>
              <a:t> During a Pandemic</a:t>
            </a:r>
            <a:endParaRPr sz="2600">
              <a:solidFill>
                <a:srgbClr val="1155CC"/>
              </a:solidFill>
            </a:endParaRPr>
          </a:p>
        </p:txBody>
      </p:sp>
      <p:sp>
        <p:nvSpPr>
          <p:cNvPr id="301" name="Google Shape;301;p5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a:t>
            </a:r>
            <a:endParaRPr/>
          </a:p>
          <a:p>
            <a:pPr indent="-406400" lvl="0" marL="457200" rtl="0" algn="l">
              <a:spcBef>
                <a:spcPts val="1600"/>
              </a:spcBef>
              <a:spcAft>
                <a:spcPts val="0"/>
              </a:spcAft>
              <a:buClr>
                <a:srgbClr val="000000"/>
              </a:buClr>
              <a:buSzPts val="2800"/>
              <a:buChar char="●"/>
            </a:pPr>
            <a:r>
              <a:rPr lang="en" sz="2800">
                <a:solidFill>
                  <a:srgbClr val="000000"/>
                </a:solidFill>
              </a:rPr>
              <a:t>Might take longer</a:t>
            </a:r>
            <a:endParaRPr sz="2800">
              <a:solidFill>
                <a:srgbClr val="000000"/>
              </a:solidFill>
            </a:endParaRPr>
          </a:p>
          <a:p>
            <a:pPr indent="-406400" lvl="0" marL="457200" rtl="0" algn="l">
              <a:spcBef>
                <a:spcPts val="1000"/>
              </a:spcBef>
              <a:spcAft>
                <a:spcPts val="0"/>
              </a:spcAft>
              <a:buClr>
                <a:srgbClr val="000000"/>
              </a:buClr>
              <a:buSzPts val="2800"/>
              <a:buChar char="●"/>
            </a:pPr>
            <a:r>
              <a:rPr lang="en" sz="2800">
                <a:solidFill>
                  <a:srgbClr val="000000"/>
                </a:solidFill>
              </a:rPr>
              <a:t>Is happening </a:t>
            </a:r>
            <a:endParaRPr sz="2800">
              <a:solidFill>
                <a:srgbClr val="000000"/>
              </a:solidFill>
            </a:endParaRPr>
          </a:p>
          <a:p>
            <a:pPr indent="-406400" lvl="0" marL="457200" rtl="0" algn="l">
              <a:spcBef>
                <a:spcPts val="1000"/>
              </a:spcBef>
              <a:spcAft>
                <a:spcPts val="0"/>
              </a:spcAft>
              <a:buClr>
                <a:srgbClr val="000000"/>
              </a:buClr>
              <a:buSzPts val="2800"/>
              <a:buChar char="●"/>
            </a:pPr>
            <a:r>
              <a:rPr lang="en" sz="2800">
                <a:solidFill>
                  <a:srgbClr val="000000"/>
                </a:solidFill>
              </a:rPr>
              <a:t>Needs to continue </a:t>
            </a:r>
            <a:endParaRPr sz="2800">
              <a:solidFill>
                <a:srgbClr val="000000"/>
              </a:solidFill>
            </a:endParaRPr>
          </a:p>
          <a:p>
            <a:pPr indent="0" lvl="0" marL="0" rtl="0" algn="l">
              <a:spcBef>
                <a:spcPts val="10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1">
                                            <p:txEl>
                                              <p:pRg end="0" st="0"/>
                                            </p:txEl>
                                          </p:spTgt>
                                        </p:tgtEl>
                                        <p:attrNameLst>
                                          <p:attrName>style.visibility</p:attrName>
                                        </p:attrNameLst>
                                      </p:cBhvr>
                                      <p:to>
                                        <p:strVal val="visible"/>
                                      </p:to>
                                    </p:set>
                                    <p:animEffect filter="fade" transition="in">
                                      <p:cBhvr>
                                        <p:cTn dur="1000"/>
                                        <p:tgtEl>
                                          <p:spTgt spid="30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1">
                                            <p:txEl>
                                              <p:pRg end="1" st="1"/>
                                            </p:txEl>
                                          </p:spTgt>
                                        </p:tgtEl>
                                        <p:attrNameLst>
                                          <p:attrName>style.visibility</p:attrName>
                                        </p:attrNameLst>
                                      </p:cBhvr>
                                      <p:to>
                                        <p:strVal val="visible"/>
                                      </p:to>
                                    </p:set>
                                    <p:animEffect filter="fade" transition="in">
                                      <p:cBhvr>
                                        <p:cTn dur="1000"/>
                                        <p:tgtEl>
                                          <p:spTgt spid="30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1">
                                            <p:txEl>
                                              <p:pRg end="2" st="2"/>
                                            </p:txEl>
                                          </p:spTgt>
                                        </p:tgtEl>
                                        <p:attrNameLst>
                                          <p:attrName>style.visibility</p:attrName>
                                        </p:attrNameLst>
                                      </p:cBhvr>
                                      <p:to>
                                        <p:strVal val="visible"/>
                                      </p:to>
                                    </p:set>
                                    <p:animEffect filter="fade" transition="in">
                                      <p:cBhvr>
                                        <p:cTn dur="1000"/>
                                        <p:tgtEl>
                                          <p:spTgt spid="30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1">
                                            <p:txEl>
                                              <p:pRg end="3" st="3"/>
                                            </p:txEl>
                                          </p:spTgt>
                                        </p:tgtEl>
                                        <p:attrNameLst>
                                          <p:attrName>style.visibility</p:attrName>
                                        </p:attrNameLst>
                                      </p:cBhvr>
                                      <p:to>
                                        <p:strVal val="visible"/>
                                      </p:to>
                                    </p:set>
                                    <p:animEffect filter="fade" transition="in">
                                      <p:cBhvr>
                                        <p:cTn dur="1000"/>
                                        <p:tgtEl>
                                          <p:spTgt spid="30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1">
                                            <p:txEl>
                                              <p:pRg end="4" st="4"/>
                                            </p:txEl>
                                          </p:spTgt>
                                        </p:tgtEl>
                                        <p:attrNameLst>
                                          <p:attrName>style.visibility</p:attrName>
                                        </p:attrNameLst>
                                      </p:cBhvr>
                                      <p:to>
                                        <p:strVal val="visible"/>
                                      </p:to>
                                    </p:set>
                                    <p:animEffect filter="fade" transition="in">
                                      <p:cBhvr>
                                        <p:cTn dur="1000"/>
                                        <p:tgtEl>
                                          <p:spTgt spid="301">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55"/>
          <p:cNvSpPr txBox="1"/>
          <p:nvPr>
            <p:ph idx="1" type="body"/>
          </p:nvPr>
        </p:nvSpPr>
        <p:spPr>
          <a:xfrm>
            <a:off x="311700" y="134800"/>
            <a:ext cx="8520600" cy="19254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4300">
                <a:solidFill>
                  <a:srgbClr val="1155CC"/>
                </a:solidFill>
              </a:rPr>
              <a:t>Let people in institutions know </a:t>
            </a:r>
            <a:endParaRPr sz="4300">
              <a:solidFill>
                <a:srgbClr val="1155CC"/>
              </a:solidFill>
            </a:endParaRPr>
          </a:p>
          <a:p>
            <a:pPr indent="0" lvl="0" marL="0" rtl="0" algn="ctr">
              <a:lnSpc>
                <a:spcPct val="100000"/>
              </a:lnSpc>
              <a:spcBef>
                <a:spcPts val="0"/>
              </a:spcBef>
              <a:spcAft>
                <a:spcPts val="0"/>
              </a:spcAft>
              <a:buNone/>
            </a:pPr>
            <a:r>
              <a:rPr lang="en" sz="4300">
                <a:solidFill>
                  <a:srgbClr val="1155CC"/>
                </a:solidFill>
              </a:rPr>
              <a:t>that they have options.</a:t>
            </a:r>
            <a:endParaRPr sz="4300">
              <a:solidFill>
                <a:srgbClr val="1155CC"/>
              </a:solidFill>
            </a:endParaRPr>
          </a:p>
        </p:txBody>
      </p:sp>
      <p:sp>
        <p:nvSpPr>
          <p:cNvPr id="307" name="Google Shape;307;p55"/>
          <p:cNvSpPr txBox="1"/>
          <p:nvPr/>
        </p:nvSpPr>
        <p:spPr>
          <a:xfrm>
            <a:off x="406425" y="2018150"/>
            <a:ext cx="8338800" cy="2887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t>Restrictive visitor policies are currently a barrier, it is up to us to come up with creative solutions to reach people in institutions and inform them of their options</a:t>
            </a:r>
            <a:endParaRPr sz="1800"/>
          </a:p>
          <a:p>
            <a:pPr indent="-342900" lvl="0" marL="457200" rtl="0" algn="l">
              <a:lnSpc>
                <a:spcPct val="115000"/>
              </a:lnSpc>
              <a:spcBef>
                <a:spcPts val="1600"/>
              </a:spcBef>
              <a:spcAft>
                <a:spcPts val="0"/>
              </a:spcAft>
              <a:buSzPts val="1800"/>
              <a:buChar char="●"/>
            </a:pPr>
            <a:r>
              <a:rPr lang="en" sz="1800"/>
              <a:t>Be creative </a:t>
            </a:r>
            <a:endParaRPr sz="1800"/>
          </a:p>
          <a:p>
            <a:pPr indent="-342900" lvl="0" marL="457200" rtl="0" algn="l">
              <a:lnSpc>
                <a:spcPct val="115000"/>
              </a:lnSpc>
              <a:spcBef>
                <a:spcPts val="1000"/>
              </a:spcBef>
              <a:spcAft>
                <a:spcPts val="1000"/>
              </a:spcAft>
              <a:buSzPts val="1800"/>
              <a:buChar char="●"/>
            </a:pPr>
            <a:r>
              <a:rPr lang="en" sz="1800"/>
              <a:t>Use and build relationships/connections </a:t>
            </a:r>
            <a:endParaRPr sz="180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56"/>
          <p:cNvSpPr txBox="1"/>
          <p:nvPr>
            <p:ph type="title"/>
          </p:nvPr>
        </p:nvSpPr>
        <p:spPr>
          <a:xfrm>
            <a:off x="311700" y="3605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000">
                <a:solidFill>
                  <a:srgbClr val="1155CC"/>
                </a:solidFill>
              </a:rPr>
              <a:t>Providing IL During Recovery</a:t>
            </a:r>
            <a:endParaRPr sz="4000">
              <a:solidFill>
                <a:srgbClr val="1155CC"/>
              </a:solidFill>
            </a:endParaRPr>
          </a:p>
        </p:txBody>
      </p:sp>
      <p:sp>
        <p:nvSpPr>
          <p:cNvPr id="313" name="Google Shape;313;p5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rgbClr val="000000"/>
              </a:buClr>
              <a:buSzPts val="2200"/>
              <a:buChar char="●"/>
            </a:pPr>
            <a:r>
              <a:rPr lang="en" sz="2200">
                <a:solidFill>
                  <a:srgbClr val="000000"/>
                </a:solidFill>
              </a:rPr>
              <a:t>CILs need to be </a:t>
            </a:r>
            <a:r>
              <a:rPr lang="en" sz="2200">
                <a:solidFill>
                  <a:srgbClr val="000000"/>
                </a:solidFill>
              </a:rPr>
              <a:t>at the</a:t>
            </a:r>
            <a:r>
              <a:rPr lang="en" sz="2200">
                <a:solidFill>
                  <a:srgbClr val="000000"/>
                </a:solidFill>
              </a:rPr>
              <a:t> table ensuring that people with disabilities are a part of recovery</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CILs need to be educating </a:t>
            </a:r>
            <a:r>
              <a:rPr lang="en" sz="2200">
                <a:solidFill>
                  <a:srgbClr val="000000"/>
                </a:solidFill>
              </a:rPr>
              <a:t>community</a:t>
            </a:r>
            <a:r>
              <a:rPr lang="en" sz="2200">
                <a:solidFill>
                  <a:srgbClr val="000000"/>
                </a:solidFill>
              </a:rPr>
              <a:t> that </a:t>
            </a:r>
            <a:r>
              <a:rPr lang="en" sz="2200">
                <a:solidFill>
                  <a:srgbClr val="000000"/>
                </a:solidFill>
              </a:rPr>
              <a:t>resilience</a:t>
            </a:r>
            <a:r>
              <a:rPr lang="en" sz="2200">
                <a:solidFill>
                  <a:srgbClr val="000000"/>
                </a:solidFill>
              </a:rPr>
              <a:t> is not possible </a:t>
            </a:r>
            <a:r>
              <a:rPr lang="en" sz="2200">
                <a:solidFill>
                  <a:srgbClr val="000000"/>
                </a:solidFill>
              </a:rPr>
              <a:t>without</a:t>
            </a:r>
            <a:r>
              <a:rPr lang="en" sz="2200">
                <a:solidFill>
                  <a:srgbClr val="000000"/>
                </a:solidFill>
              </a:rPr>
              <a:t> people with </a:t>
            </a:r>
            <a:r>
              <a:rPr lang="en" sz="2200">
                <a:solidFill>
                  <a:srgbClr val="000000"/>
                </a:solidFill>
              </a:rPr>
              <a:t>disabilities</a:t>
            </a:r>
            <a:r>
              <a:rPr lang="en" sz="2200">
                <a:solidFill>
                  <a:srgbClr val="000000"/>
                </a:solidFill>
              </a:rPr>
              <a:t> </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Returning to </a:t>
            </a:r>
            <a:r>
              <a:rPr lang="en" sz="2200">
                <a:solidFill>
                  <a:srgbClr val="000000"/>
                </a:solidFill>
              </a:rPr>
              <a:t>school</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Getting </a:t>
            </a:r>
            <a:r>
              <a:rPr lang="en" sz="2200">
                <a:solidFill>
                  <a:srgbClr val="000000"/>
                </a:solidFill>
              </a:rPr>
              <a:t>child</a:t>
            </a:r>
            <a:r>
              <a:rPr lang="en" sz="2200">
                <a:solidFill>
                  <a:srgbClr val="000000"/>
                </a:solidFill>
              </a:rPr>
              <a:t> care back</a:t>
            </a:r>
            <a:endParaRPr sz="2200">
              <a:solidFill>
                <a:srgbClr val="000000"/>
              </a:solidFill>
            </a:endParaRPr>
          </a:p>
          <a:p>
            <a:pPr indent="-368300" lvl="0" marL="457200" rtl="0" algn="l">
              <a:spcBef>
                <a:spcPts val="1000"/>
              </a:spcBef>
              <a:spcAft>
                <a:spcPts val="1000"/>
              </a:spcAft>
              <a:buClr>
                <a:srgbClr val="000000"/>
              </a:buClr>
              <a:buSzPts val="2200"/>
              <a:buChar char="●"/>
            </a:pPr>
            <a:r>
              <a:rPr lang="en" sz="2200">
                <a:solidFill>
                  <a:srgbClr val="000000"/>
                </a:solidFill>
              </a:rPr>
              <a:t>Returning to work</a:t>
            </a:r>
            <a:endParaRPr sz="22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0" st="0"/>
                                            </p:txEl>
                                          </p:spTgt>
                                        </p:tgtEl>
                                        <p:attrNameLst>
                                          <p:attrName>style.visibility</p:attrName>
                                        </p:attrNameLst>
                                      </p:cBhvr>
                                      <p:to>
                                        <p:strVal val="visible"/>
                                      </p:to>
                                    </p:set>
                                    <p:animEffect filter="fade" transition="in">
                                      <p:cBhvr>
                                        <p:cTn dur="1000"/>
                                        <p:tgtEl>
                                          <p:spTgt spid="31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1" st="1"/>
                                            </p:txEl>
                                          </p:spTgt>
                                        </p:tgtEl>
                                        <p:attrNameLst>
                                          <p:attrName>style.visibility</p:attrName>
                                        </p:attrNameLst>
                                      </p:cBhvr>
                                      <p:to>
                                        <p:strVal val="visible"/>
                                      </p:to>
                                    </p:set>
                                    <p:animEffect filter="fade" transition="in">
                                      <p:cBhvr>
                                        <p:cTn dur="1000"/>
                                        <p:tgtEl>
                                          <p:spTgt spid="31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2" st="2"/>
                                            </p:txEl>
                                          </p:spTgt>
                                        </p:tgtEl>
                                        <p:attrNameLst>
                                          <p:attrName>style.visibility</p:attrName>
                                        </p:attrNameLst>
                                      </p:cBhvr>
                                      <p:to>
                                        <p:strVal val="visible"/>
                                      </p:to>
                                    </p:set>
                                    <p:animEffect filter="fade" transition="in">
                                      <p:cBhvr>
                                        <p:cTn dur="1000"/>
                                        <p:tgtEl>
                                          <p:spTgt spid="31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3" st="3"/>
                                            </p:txEl>
                                          </p:spTgt>
                                        </p:tgtEl>
                                        <p:attrNameLst>
                                          <p:attrName>style.visibility</p:attrName>
                                        </p:attrNameLst>
                                      </p:cBhvr>
                                      <p:to>
                                        <p:strVal val="visible"/>
                                      </p:to>
                                    </p:set>
                                    <p:animEffect filter="fade" transition="in">
                                      <p:cBhvr>
                                        <p:cTn dur="1000"/>
                                        <p:tgtEl>
                                          <p:spTgt spid="31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4" st="4"/>
                                            </p:txEl>
                                          </p:spTgt>
                                        </p:tgtEl>
                                        <p:attrNameLst>
                                          <p:attrName>style.visibility</p:attrName>
                                        </p:attrNameLst>
                                      </p:cBhvr>
                                      <p:to>
                                        <p:strVal val="visible"/>
                                      </p:to>
                                    </p:set>
                                    <p:animEffect filter="fade" transition="in">
                                      <p:cBhvr>
                                        <p:cTn dur="1000"/>
                                        <p:tgtEl>
                                          <p:spTgt spid="313">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5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700">
                <a:solidFill>
                  <a:srgbClr val="1155CC"/>
                </a:solidFill>
              </a:rPr>
              <a:t>Recovery</a:t>
            </a:r>
            <a:r>
              <a:rPr b="1" lang="en">
                <a:solidFill>
                  <a:srgbClr val="1155CC"/>
                </a:solidFill>
              </a:rPr>
              <a:t> </a:t>
            </a:r>
            <a:endParaRPr b="1">
              <a:solidFill>
                <a:srgbClr val="1155CC"/>
              </a:solidFill>
            </a:endParaRPr>
          </a:p>
        </p:txBody>
      </p:sp>
      <p:sp>
        <p:nvSpPr>
          <p:cNvPr id="319" name="Google Shape;319;p57"/>
          <p:cNvSpPr txBox="1"/>
          <p:nvPr>
            <p:ph idx="1" type="body"/>
          </p:nvPr>
        </p:nvSpPr>
        <p:spPr>
          <a:xfrm>
            <a:off x="222300" y="2081250"/>
            <a:ext cx="8699400" cy="18504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sz="2700">
                <a:solidFill>
                  <a:srgbClr val="000000"/>
                </a:solidFill>
              </a:rPr>
              <a:t>The good news is that CILs are flexible and can provide programing within </a:t>
            </a:r>
            <a:r>
              <a:rPr lang="en" sz="2700">
                <a:solidFill>
                  <a:srgbClr val="000000"/>
                </a:solidFill>
              </a:rPr>
              <a:t>their</a:t>
            </a:r>
            <a:r>
              <a:rPr lang="en" sz="2700">
                <a:solidFill>
                  <a:srgbClr val="000000"/>
                </a:solidFill>
              </a:rPr>
              <a:t> core </a:t>
            </a:r>
            <a:r>
              <a:rPr lang="en" sz="2700">
                <a:solidFill>
                  <a:srgbClr val="000000"/>
                </a:solidFill>
              </a:rPr>
              <a:t>services</a:t>
            </a:r>
            <a:r>
              <a:rPr lang="en" sz="2700">
                <a:solidFill>
                  <a:srgbClr val="000000"/>
                </a:solidFill>
              </a:rPr>
              <a:t> that will support people with disabilities during recovery.</a:t>
            </a:r>
            <a:endParaRPr sz="2700">
              <a:solidFill>
                <a:srgbClr val="00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5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700">
                <a:solidFill>
                  <a:srgbClr val="1155CC"/>
                </a:solidFill>
              </a:rPr>
              <a:t>Scenario</a:t>
            </a:r>
            <a:endParaRPr sz="5700">
              <a:solidFill>
                <a:srgbClr val="1155CC"/>
              </a:solidFill>
            </a:endParaRPr>
          </a:p>
        </p:txBody>
      </p:sp>
      <p:sp>
        <p:nvSpPr>
          <p:cNvPr id="325" name="Google Shape;325;p58"/>
          <p:cNvSpPr txBox="1"/>
          <p:nvPr>
            <p:ph idx="1" type="body"/>
          </p:nvPr>
        </p:nvSpPr>
        <p:spPr>
          <a:xfrm>
            <a:off x="311700" y="1538450"/>
            <a:ext cx="8520600" cy="212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solidFill>
                  <a:schemeClr val="dk1"/>
                </a:solidFill>
              </a:rPr>
              <a:t>You are working with a 19 year-old highschool student, transitioning the student into an employment program.  Your student’s parent is concerned because employment is “too hard” and many businesses are taking COVID precautions. The parent says the student will need to wait until “after the pandemic” to continue services.</a:t>
            </a:r>
            <a:br>
              <a:rPr lang="en" sz="2000">
                <a:solidFill>
                  <a:schemeClr val="dk1"/>
                </a:solidFill>
              </a:rPr>
            </a:br>
            <a:endParaRPr sz="200">
              <a:solidFill>
                <a:schemeClr val="dk1"/>
              </a:solidFill>
            </a:endParaRPr>
          </a:p>
          <a:p>
            <a:pPr indent="0" lvl="0" marL="0" rtl="0" algn="ctr">
              <a:spcBef>
                <a:spcPts val="1600"/>
              </a:spcBef>
              <a:spcAft>
                <a:spcPts val="0"/>
              </a:spcAft>
              <a:buNone/>
            </a:pPr>
            <a:r>
              <a:rPr lang="en" sz="3100">
                <a:solidFill>
                  <a:srgbClr val="1155CC"/>
                </a:solidFill>
              </a:rPr>
              <a:t>What do you tell the parent?</a:t>
            </a:r>
            <a:endParaRPr sz="3100">
              <a:solidFill>
                <a:srgbClr val="1155CC"/>
              </a:solidFill>
            </a:endParaRPr>
          </a:p>
          <a:p>
            <a:pPr indent="0" lvl="0" marL="0" rtl="0" algn="ctr">
              <a:spcBef>
                <a:spcPts val="1600"/>
              </a:spcBef>
              <a:spcAft>
                <a:spcPts val="0"/>
              </a:spcAft>
              <a:buNone/>
            </a:pPr>
            <a:r>
              <a:rPr lang="en" sz="3100">
                <a:solidFill>
                  <a:srgbClr val="1155CC"/>
                </a:solidFill>
              </a:rPr>
              <a:t>What do you tell the student?</a:t>
            </a:r>
            <a:endParaRPr sz="3100">
              <a:solidFill>
                <a:srgbClr val="1155CC"/>
              </a:solidFill>
            </a:endParaRPr>
          </a:p>
          <a:p>
            <a:pPr indent="0" lvl="0" marL="0" rtl="0" algn="ctr">
              <a:spcBef>
                <a:spcPts val="1600"/>
              </a:spcBef>
              <a:spcAft>
                <a:spcPts val="0"/>
              </a:spcAft>
              <a:buNone/>
            </a:pPr>
            <a:r>
              <a:t/>
            </a:r>
            <a:endParaRPr sz="2000">
              <a:solidFill>
                <a:schemeClr val="dk1"/>
              </a:solidFill>
            </a:endParaRPr>
          </a:p>
          <a:p>
            <a:pPr indent="0" lvl="0" marL="0" rtl="0" algn="ctr">
              <a:spcBef>
                <a:spcPts val="1600"/>
              </a:spcBef>
              <a:spcAft>
                <a:spcPts val="0"/>
              </a:spcAft>
              <a:buClr>
                <a:schemeClr val="dk1"/>
              </a:buClr>
              <a:buSzPts val="1100"/>
              <a:buFont typeface="Arial"/>
              <a:buNone/>
            </a:pPr>
            <a:r>
              <a:t/>
            </a:r>
            <a:endParaRPr sz="2000">
              <a:solidFill>
                <a:schemeClr val="dk1"/>
              </a:solidFill>
            </a:endParaRPr>
          </a:p>
          <a:p>
            <a:pPr indent="0" lvl="0" marL="0" rtl="0" algn="ctr">
              <a:spcBef>
                <a:spcPts val="1600"/>
              </a:spcBef>
              <a:spcAft>
                <a:spcPts val="1600"/>
              </a:spcAft>
              <a:buNone/>
            </a:pPr>
            <a:r>
              <a:t/>
            </a:r>
            <a:endParaRPr sz="2000">
              <a:solidFill>
                <a:srgbClr val="00000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59"/>
          <p:cNvSpPr txBox="1"/>
          <p:nvPr>
            <p:ph type="title"/>
          </p:nvPr>
        </p:nvSpPr>
        <p:spPr>
          <a:xfrm>
            <a:off x="311700" y="3242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5700">
                <a:solidFill>
                  <a:srgbClr val="1155CC"/>
                </a:solidFill>
              </a:rPr>
              <a:t>Scenario</a:t>
            </a:r>
            <a:endParaRPr b="1">
              <a:solidFill>
                <a:srgbClr val="1155CC"/>
              </a:solidFill>
            </a:endParaRPr>
          </a:p>
        </p:txBody>
      </p:sp>
      <p:sp>
        <p:nvSpPr>
          <p:cNvPr id="331" name="Google Shape;331;p59"/>
          <p:cNvSpPr txBox="1"/>
          <p:nvPr>
            <p:ph idx="1" type="body"/>
          </p:nvPr>
        </p:nvSpPr>
        <p:spPr>
          <a:xfrm>
            <a:off x="311700" y="1531050"/>
            <a:ext cx="8520600" cy="208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200">
                <a:solidFill>
                  <a:srgbClr val="000000"/>
                </a:solidFill>
              </a:rPr>
              <a:t>An elected official is quoted as saying that since “most </a:t>
            </a:r>
            <a:r>
              <a:rPr lang="en" sz="2200">
                <a:solidFill>
                  <a:srgbClr val="000000"/>
                </a:solidFill>
              </a:rPr>
              <a:t>lives</a:t>
            </a:r>
            <a:r>
              <a:rPr lang="en" sz="2200">
                <a:solidFill>
                  <a:srgbClr val="000000"/>
                </a:solidFill>
              </a:rPr>
              <a:t> lost are of people in </a:t>
            </a:r>
            <a:r>
              <a:rPr lang="en" sz="2200">
                <a:solidFill>
                  <a:srgbClr val="000000"/>
                </a:solidFill>
              </a:rPr>
              <a:t>nursing </a:t>
            </a:r>
            <a:r>
              <a:rPr lang="en" sz="2200">
                <a:solidFill>
                  <a:srgbClr val="000000"/>
                </a:solidFill>
              </a:rPr>
              <a:t>homes we should </a:t>
            </a:r>
            <a:r>
              <a:rPr lang="en" sz="2200">
                <a:solidFill>
                  <a:srgbClr val="000000"/>
                </a:solidFill>
              </a:rPr>
              <a:t>go</a:t>
            </a:r>
            <a:r>
              <a:rPr lang="en" sz="2200">
                <a:solidFill>
                  <a:srgbClr val="000000"/>
                </a:solidFill>
              </a:rPr>
              <a:t> on with our lives, and that </a:t>
            </a:r>
            <a:r>
              <a:rPr lang="en" sz="2200">
                <a:solidFill>
                  <a:srgbClr val="000000"/>
                </a:solidFill>
              </a:rPr>
              <a:t>while</a:t>
            </a:r>
            <a:r>
              <a:rPr lang="en" sz="2200">
                <a:solidFill>
                  <a:srgbClr val="000000"/>
                </a:solidFill>
              </a:rPr>
              <a:t> this is unfortunate these people would have died soon anyway.”</a:t>
            </a:r>
            <a:endParaRPr sz="2200">
              <a:solidFill>
                <a:srgbClr val="000000"/>
              </a:solidFill>
            </a:endParaRPr>
          </a:p>
          <a:p>
            <a:pPr indent="0" lvl="0" marL="0" rtl="0" algn="l">
              <a:spcBef>
                <a:spcPts val="1600"/>
              </a:spcBef>
              <a:spcAft>
                <a:spcPts val="0"/>
              </a:spcAft>
              <a:buNone/>
            </a:pPr>
            <a:r>
              <a:t/>
            </a:r>
            <a:endParaRPr sz="100">
              <a:solidFill>
                <a:srgbClr val="000000"/>
              </a:solidFill>
            </a:endParaRPr>
          </a:p>
          <a:p>
            <a:pPr indent="0" lvl="0" marL="0" rtl="0" algn="ctr">
              <a:spcBef>
                <a:spcPts val="1600"/>
              </a:spcBef>
              <a:spcAft>
                <a:spcPts val="1600"/>
              </a:spcAft>
              <a:buNone/>
            </a:pPr>
            <a:r>
              <a:rPr lang="en" sz="3000">
                <a:solidFill>
                  <a:srgbClr val="1155CC"/>
                </a:solidFill>
              </a:rPr>
              <a:t>What can your CIL do now?</a:t>
            </a:r>
            <a:endParaRPr sz="3000">
              <a:solidFill>
                <a:srgbClr val="1155CC"/>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p6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5700">
                <a:solidFill>
                  <a:srgbClr val="1155CC"/>
                </a:solidFill>
              </a:rPr>
              <a:t>Scenario</a:t>
            </a:r>
            <a:endParaRPr b="1">
              <a:solidFill>
                <a:srgbClr val="1155CC"/>
              </a:solidFill>
            </a:endParaRPr>
          </a:p>
        </p:txBody>
      </p:sp>
      <p:sp>
        <p:nvSpPr>
          <p:cNvPr id="337" name="Google Shape;337;p60"/>
          <p:cNvSpPr txBox="1"/>
          <p:nvPr>
            <p:ph idx="1" type="body"/>
          </p:nvPr>
        </p:nvSpPr>
        <p:spPr>
          <a:xfrm>
            <a:off x="311700" y="1661850"/>
            <a:ext cx="8520600" cy="1819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700">
                <a:solidFill>
                  <a:srgbClr val="000000"/>
                </a:solidFill>
              </a:rPr>
              <a:t>A </a:t>
            </a:r>
            <a:r>
              <a:rPr lang="en" sz="2700">
                <a:solidFill>
                  <a:srgbClr val="000000"/>
                </a:solidFill>
              </a:rPr>
              <a:t>participant,</a:t>
            </a:r>
            <a:r>
              <a:rPr lang="en" sz="2700">
                <a:solidFill>
                  <a:srgbClr val="000000"/>
                </a:solidFill>
              </a:rPr>
              <a:t> who is regarded as a leader in </a:t>
            </a:r>
            <a:r>
              <a:rPr lang="en" sz="2700">
                <a:solidFill>
                  <a:srgbClr val="000000"/>
                </a:solidFill>
              </a:rPr>
              <a:t>the</a:t>
            </a:r>
            <a:r>
              <a:rPr lang="en" sz="2700">
                <a:solidFill>
                  <a:srgbClr val="000000"/>
                </a:solidFill>
              </a:rPr>
              <a:t> </a:t>
            </a:r>
            <a:r>
              <a:rPr lang="en" sz="2700">
                <a:solidFill>
                  <a:srgbClr val="000000"/>
                </a:solidFill>
              </a:rPr>
              <a:t>disability</a:t>
            </a:r>
            <a:r>
              <a:rPr lang="en" sz="2700">
                <a:solidFill>
                  <a:srgbClr val="000000"/>
                </a:solidFill>
              </a:rPr>
              <a:t> community, </a:t>
            </a:r>
            <a:r>
              <a:rPr lang="en" sz="2700">
                <a:solidFill>
                  <a:srgbClr val="000000"/>
                </a:solidFill>
              </a:rPr>
              <a:t>claims</a:t>
            </a:r>
            <a:r>
              <a:rPr lang="en" sz="2700">
                <a:solidFill>
                  <a:srgbClr val="000000"/>
                </a:solidFill>
              </a:rPr>
              <a:t> that COVID-19 is “no big deal” and </a:t>
            </a:r>
            <a:r>
              <a:rPr lang="en" sz="2700">
                <a:solidFill>
                  <a:srgbClr val="000000"/>
                </a:solidFill>
              </a:rPr>
              <a:t>proclaims</a:t>
            </a:r>
            <a:r>
              <a:rPr lang="en" sz="2700">
                <a:solidFill>
                  <a:srgbClr val="000000"/>
                </a:solidFill>
              </a:rPr>
              <a:t> that no one </a:t>
            </a:r>
            <a:r>
              <a:rPr lang="en" sz="2700">
                <a:solidFill>
                  <a:srgbClr val="000000"/>
                </a:solidFill>
              </a:rPr>
              <a:t>should</a:t>
            </a:r>
            <a:r>
              <a:rPr lang="en" sz="2700">
                <a:solidFill>
                  <a:srgbClr val="000000"/>
                </a:solidFill>
              </a:rPr>
              <a:t> wear a mask.</a:t>
            </a:r>
            <a:endParaRPr sz="2700">
              <a:solidFill>
                <a:srgbClr val="000000"/>
              </a:solidFill>
            </a:endParaRPr>
          </a:p>
          <a:p>
            <a:pPr indent="0" lvl="0" marL="0" rtl="0" algn="ctr">
              <a:spcBef>
                <a:spcPts val="1600"/>
              </a:spcBef>
              <a:spcAft>
                <a:spcPts val="0"/>
              </a:spcAft>
              <a:buNone/>
            </a:pPr>
            <a:r>
              <a:t/>
            </a:r>
            <a:endParaRPr sz="200">
              <a:solidFill>
                <a:srgbClr val="000000"/>
              </a:solidFill>
            </a:endParaRPr>
          </a:p>
          <a:p>
            <a:pPr indent="0" lvl="0" marL="0" rtl="0" algn="ctr">
              <a:spcBef>
                <a:spcPts val="1600"/>
              </a:spcBef>
              <a:spcAft>
                <a:spcPts val="1600"/>
              </a:spcAft>
              <a:buNone/>
            </a:pPr>
            <a:r>
              <a:rPr lang="en" sz="3100">
                <a:solidFill>
                  <a:srgbClr val="1155CC"/>
                </a:solidFill>
              </a:rPr>
              <a:t>How can your CIL respond?</a:t>
            </a:r>
            <a:endParaRPr sz="3100">
              <a:solidFill>
                <a:srgbClr val="1155CC"/>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p61"/>
          <p:cNvSpPr txBox="1"/>
          <p:nvPr>
            <p:ph type="title"/>
          </p:nvPr>
        </p:nvSpPr>
        <p:spPr>
          <a:xfrm>
            <a:off x="311700" y="348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5700">
                <a:solidFill>
                  <a:srgbClr val="1155CC"/>
                </a:solidFill>
              </a:rPr>
              <a:t>Scenario</a:t>
            </a:r>
            <a:endParaRPr b="1">
              <a:solidFill>
                <a:srgbClr val="1155CC"/>
              </a:solidFill>
            </a:endParaRPr>
          </a:p>
        </p:txBody>
      </p:sp>
      <p:sp>
        <p:nvSpPr>
          <p:cNvPr id="343" name="Google Shape;343;p61"/>
          <p:cNvSpPr txBox="1"/>
          <p:nvPr>
            <p:ph idx="1" type="body"/>
          </p:nvPr>
        </p:nvSpPr>
        <p:spPr>
          <a:xfrm>
            <a:off x="311700" y="144225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000000"/>
                </a:solidFill>
              </a:rPr>
              <a:t>A regular </a:t>
            </a:r>
            <a:r>
              <a:rPr lang="en" sz="2400">
                <a:solidFill>
                  <a:srgbClr val="000000"/>
                </a:solidFill>
              </a:rPr>
              <a:t>participant</a:t>
            </a:r>
            <a:r>
              <a:rPr lang="en" sz="2400">
                <a:solidFill>
                  <a:srgbClr val="000000"/>
                </a:solidFill>
              </a:rPr>
              <a:t> in peer support </a:t>
            </a:r>
            <a:r>
              <a:rPr lang="en" sz="2400">
                <a:solidFill>
                  <a:srgbClr val="000000"/>
                </a:solidFill>
              </a:rPr>
              <a:t>activities</a:t>
            </a:r>
            <a:r>
              <a:rPr lang="en" sz="2400">
                <a:solidFill>
                  <a:srgbClr val="000000"/>
                </a:solidFill>
              </a:rPr>
              <a:t> has stopped coming to events.</a:t>
            </a:r>
            <a:endParaRPr sz="2400">
              <a:solidFill>
                <a:srgbClr val="000000"/>
              </a:solidFill>
            </a:endParaRPr>
          </a:p>
          <a:p>
            <a:pPr indent="-355600" lvl="0" marL="457200" rtl="0" algn="l">
              <a:spcBef>
                <a:spcPts val="1600"/>
              </a:spcBef>
              <a:spcAft>
                <a:spcPts val="0"/>
              </a:spcAft>
              <a:buClr>
                <a:srgbClr val="1155CC"/>
              </a:buClr>
              <a:buSzPts val="2000"/>
              <a:buChar char="●"/>
            </a:pPr>
            <a:r>
              <a:rPr lang="en" sz="2000">
                <a:solidFill>
                  <a:srgbClr val="1155CC"/>
                </a:solidFill>
              </a:rPr>
              <a:t>What questions do you ask them?</a:t>
            </a:r>
            <a:endParaRPr sz="2000">
              <a:solidFill>
                <a:srgbClr val="1155CC"/>
              </a:solidFill>
            </a:endParaRPr>
          </a:p>
          <a:p>
            <a:pPr indent="-355600" lvl="0" marL="457200" rtl="0" algn="l">
              <a:spcBef>
                <a:spcPts val="1000"/>
              </a:spcBef>
              <a:spcAft>
                <a:spcPts val="0"/>
              </a:spcAft>
              <a:buClr>
                <a:srgbClr val="1155CC"/>
              </a:buClr>
              <a:buSzPts val="2000"/>
              <a:buChar char="●"/>
            </a:pPr>
            <a:r>
              <a:rPr lang="en" sz="2000">
                <a:solidFill>
                  <a:srgbClr val="1155CC"/>
                </a:solidFill>
              </a:rPr>
              <a:t>How do you respond when they say that they feel </a:t>
            </a:r>
            <a:r>
              <a:rPr lang="en" sz="2000">
                <a:solidFill>
                  <a:srgbClr val="1155CC"/>
                </a:solidFill>
              </a:rPr>
              <a:t>very</a:t>
            </a:r>
            <a:r>
              <a:rPr lang="en" sz="2000">
                <a:solidFill>
                  <a:srgbClr val="1155CC"/>
                </a:solidFill>
              </a:rPr>
              <a:t> isolated and that they are </a:t>
            </a:r>
            <a:r>
              <a:rPr lang="en" sz="2000">
                <a:solidFill>
                  <a:srgbClr val="1155CC"/>
                </a:solidFill>
              </a:rPr>
              <a:t>probably</a:t>
            </a:r>
            <a:r>
              <a:rPr lang="en" sz="2000">
                <a:solidFill>
                  <a:srgbClr val="1155CC"/>
                </a:solidFill>
              </a:rPr>
              <a:t> just going to get COVID and die anyway?</a:t>
            </a:r>
            <a:endParaRPr sz="2000">
              <a:solidFill>
                <a:srgbClr val="1155CC"/>
              </a:solidFill>
            </a:endParaRPr>
          </a:p>
          <a:p>
            <a:pPr indent="-355600" lvl="0" marL="457200" rtl="0" algn="l">
              <a:spcBef>
                <a:spcPts val="1000"/>
              </a:spcBef>
              <a:spcAft>
                <a:spcPts val="1000"/>
              </a:spcAft>
              <a:buClr>
                <a:srgbClr val="1155CC"/>
              </a:buClr>
              <a:buSzPts val="2000"/>
              <a:buChar char="●"/>
            </a:pPr>
            <a:r>
              <a:rPr lang="en" sz="2000">
                <a:solidFill>
                  <a:srgbClr val="1155CC"/>
                </a:solidFill>
              </a:rPr>
              <a:t>What do you do when participants stop showing up for remote </a:t>
            </a:r>
            <a:r>
              <a:rPr lang="en" sz="2000">
                <a:solidFill>
                  <a:srgbClr val="1155CC"/>
                </a:solidFill>
              </a:rPr>
              <a:t>activities</a:t>
            </a:r>
            <a:r>
              <a:rPr lang="en" sz="2000">
                <a:solidFill>
                  <a:srgbClr val="1155CC"/>
                </a:solidFill>
              </a:rPr>
              <a:t>?</a:t>
            </a:r>
            <a:endParaRPr sz="2000">
              <a:solidFill>
                <a:srgbClr val="1155CC"/>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0" st="0"/>
                                            </p:txEl>
                                          </p:spTgt>
                                        </p:tgtEl>
                                        <p:attrNameLst>
                                          <p:attrName>style.visibility</p:attrName>
                                        </p:attrNameLst>
                                      </p:cBhvr>
                                      <p:to>
                                        <p:strVal val="visible"/>
                                      </p:to>
                                    </p:set>
                                    <p:animEffect filter="fade" transition="in">
                                      <p:cBhvr>
                                        <p:cTn dur="1000"/>
                                        <p:tgtEl>
                                          <p:spTgt spid="34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1" st="1"/>
                                            </p:txEl>
                                          </p:spTgt>
                                        </p:tgtEl>
                                        <p:attrNameLst>
                                          <p:attrName>style.visibility</p:attrName>
                                        </p:attrNameLst>
                                      </p:cBhvr>
                                      <p:to>
                                        <p:strVal val="visible"/>
                                      </p:to>
                                    </p:set>
                                    <p:animEffect filter="fade" transition="in">
                                      <p:cBhvr>
                                        <p:cTn dur="1000"/>
                                        <p:tgtEl>
                                          <p:spTgt spid="34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2" st="2"/>
                                            </p:txEl>
                                          </p:spTgt>
                                        </p:tgtEl>
                                        <p:attrNameLst>
                                          <p:attrName>style.visibility</p:attrName>
                                        </p:attrNameLst>
                                      </p:cBhvr>
                                      <p:to>
                                        <p:strVal val="visible"/>
                                      </p:to>
                                    </p:set>
                                    <p:animEffect filter="fade" transition="in">
                                      <p:cBhvr>
                                        <p:cTn dur="1000"/>
                                        <p:tgtEl>
                                          <p:spTgt spid="34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3" st="3"/>
                                            </p:txEl>
                                          </p:spTgt>
                                        </p:tgtEl>
                                        <p:attrNameLst>
                                          <p:attrName>style.visibility</p:attrName>
                                        </p:attrNameLst>
                                      </p:cBhvr>
                                      <p:to>
                                        <p:strVal val="visible"/>
                                      </p:to>
                                    </p:set>
                                    <p:animEffect filter="fade" transition="in">
                                      <p:cBhvr>
                                        <p:cTn dur="1000"/>
                                        <p:tgtEl>
                                          <p:spTgt spid="343">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500">
                <a:solidFill>
                  <a:srgbClr val="1155CC"/>
                </a:solidFill>
              </a:rPr>
              <a:t>Ground Rules</a:t>
            </a:r>
            <a:endParaRPr sz="4500">
              <a:solidFill>
                <a:srgbClr val="1155CC"/>
              </a:solidFill>
            </a:endParaRPr>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700">
              <a:solidFill>
                <a:schemeClr val="dk1"/>
              </a:solidFill>
            </a:endParaRPr>
          </a:p>
          <a:p>
            <a:pPr indent="-342900" lvl="0" marL="457200" rtl="0" algn="l">
              <a:spcBef>
                <a:spcPts val="1600"/>
              </a:spcBef>
              <a:spcAft>
                <a:spcPts val="0"/>
              </a:spcAft>
              <a:buClr>
                <a:schemeClr val="dk1"/>
              </a:buClr>
              <a:buSzPts val="1800"/>
              <a:buChar char="●"/>
            </a:pPr>
            <a:r>
              <a:rPr lang="en" sz="2900">
                <a:solidFill>
                  <a:schemeClr val="dk1"/>
                </a:solidFill>
              </a:rPr>
              <a:t>Confidentiality</a:t>
            </a:r>
            <a:endParaRPr sz="2900">
              <a:solidFill>
                <a:schemeClr val="dk1"/>
              </a:solidFill>
            </a:endParaRPr>
          </a:p>
          <a:p>
            <a:pPr indent="-342900" lvl="0" marL="457200" rtl="0" algn="l">
              <a:spcBef>
                <a:spcPts val="1000"/>
              </a:spcBef>
              <a:spcAft>
                <a:spcPts val="0"/>
              </a:spcAft>
              <a:buClr>
                <a:schemeClr val="dk1"/>
              </a:buClr>
              <a:buSzPts val="1800"/>
              <a:buChar char="●"/>
            </a:pPr>
            <a:r>
              <a:rPr lang="en" sz="2900">
                <a:solidFill>
                  <a:schemeClr val="dk1"/>
                </a:solidFill>
              </a:rPr>
              <a:t>Ask questions</a:t>
            </a:r>
            <a:endParaRPr sz="2900">
              <a:solidFill>
                <a:schemeClr val="dk1"/>
              </a:solidFill>
            </a:endParaRPr>
          </a:p>
          <a:p>
            <a:pPr indent="-342900" lvl="0" marL="457200" rtl="0" algn="l">
              <a:spcBef>
                <a:spcPts val="1000"/>
              </a:spcBef>
              <a:spcAft>
                <a:spcPts val="0"/>
              </a:spcAft>
              <a:buClr>
                <a:schemeClr val="dk1"/>
              </a:buClr>
              <a:buSzPts val="1800"/>
              <a:buChar char="●"/>
            </a:pPr>
            <a:r>
              <a:rPr lang="en" sz="2900">
                <a:solidFill>
                  <a:schemeClr val="dk1"/>
                </a:solidFill>
              </a:rPr>
              <a:t>Have Fun!!!</a:t>
            </a:r>
            <a:endParaRPr/>
          </a:p>
          <a:p>
            <a:pPr indent="0" lvl="0" marL="0" rtl="0" algn="l">
              <a:spcBef>
                <a:spcPts val="1000"/>
              </a:spcBef>
              <a:spcAft>
                <a:spcPts val="1600"/>
              </a:spcAft>
              <a:buNone/>
            </a:pPr>
            <a:r>
              <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62"/>
          <p:cNvSpPr txBox="1"/>
          <p:nvPr>
            <p:ph type="title"/>
          </p:nvPr>
        </p:nvSpPr>
        <p:spPr>
          <a:xfrm>
            <a:off x="228600" y="2618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500">
                <a:solidFill>
                  <a:srgbClr val="1155CC"/>
                </a:solidFill>
              </a:rPr>
              <a:t>Check-in</a:t>
            </a:r>
            <a:endParaRPr sz="5500">
              <a:solidFill>
                <a:srgbClr val="1155CC"/>
              </a:solidFill>
            </a:endParaRPr>
          </a:p>
        </p:txBody>
      </p:sp>
      <p:sp>
        <p:nvSpPr>
          <p:cNvPr id="349" name="Google Shape;349;p62"/>
          <p:cNvSpPr txBox="1"/>
          <p:nvPr>
            <p:ph idx="1" type="body"/>
          </p:nvPr>
        </p:nvSpPr>
        <p:spPr>
          <a:xfrm>
            <a:off x="311700" y="1346100"/>
            <a:ext cx="8520600" cy="3416400"/>
          </a:xfrm>
          <a:prstGeom prst="rect">
            <a:avLst/>
          </a:prstGeom>
        </p:spPr>
        <p:txBody>
          <a:bodyPr anchorCtr="0" anchor="t" bIns="91425" lIns="91425" spcFirstLastPara="1" rIns="91425" wrap="square" tIns="91425">
            <a:noAutofit/>
          </a:bodyPr>
          <a:lstStyle/>
          <a:p>
            <a:pPr indent="-374650" lvl="0" marL="457200" rtl="0" algn="l">
              <a:spcBef>
                <a:spcPts val="0"/>
              </a:spcBef>
              <a:spcAft>
                <a:spcPts val="0"/>
              </a:spcAft>
              <a:buClr>
                <a:srgbClr val="000000"/>
              </a:buClr>
              <a:buSzPts val="2300"/>
              <a:buChar char="●"/>
            </a:pPr>
            <a:r>
              <a:rPr lang="en" sz="2300">
                <a:solidFill>
                  <a:srgbClr val="000000"/>
                </a:solidFill>
              </a:rPr>
              <a:t>List 5 things you or staff at you CIL can do to support consumers/</a:t>
            </a:r>
            <a:r>
              <a:rPr lang="en" sz="2300">
                <a:solidFill>
                  <a:srgbClr val="000000"/>
                </a:solidFill>
              </a:rPr>
              <a:t>participants during COVID-19.</a:t>
            </a:r>
            <a:endParaRPr sz="2300">
              <a:solidFill>
                <a:srgbClr val="000000"/>
              </a:solidFill>
            </a:endParaRPr>
          </a:p>
          <a:p>
            <a:pPr indent="-374650" lvl="0" marL="457200" rtl="0" algn="l">
              <a:spcBef>
                <a:spcPts val="1000"/>
              </a:spcBef>
              <a:spcAft>
                <a:spcPts val="0"/>
              </a:spcAft>
              <a:buClr>
                <a:srgbClr val="000000"/>
              </a:buClr>
              <a:buSzPts val="2300"/>
              <a:buChar char="●"/>
            </a:pPr>
            <a:r>
              <a:rPr lang="en" sz="2300">
                <a:solidFill>
                  <a:srgbClr val="000000"/>
                </a:solidFill>
              </a:rPr>
              <a:t>List actions your CIL can do to keep people out of congregate settings.</a:t>
            </a:r>
            <a:endParaRPr sz="2300">
              <a:solidFill>
                <a:srgbClr val="000000"/>
              </a:solidFill>
            </a:endParaRPr>
          </a:p>
          <a:p>
            <a:pPr indent="-374650" lvl="0" marL="457200" rtl="0" algn="l">
              <a:spcBef>
                <a:spcPts val="1000"/>
              </a:spcBef>
              <a:spcAft>
                <a:spcPts val="0"/>
              </a:spcAft>
              <a:buClr>
                <a:srgbClr val="000000"/>
              </a:buClr>
              <a:buSzPts val="2300"/>
              <a:buChar char="●"/>
            </a:pPr>
            <a:r>
              <a:rPr lang="en" sz="2300">
                <a:solidFill>
                  <a:srgbClr val="000000"/>
                </a:solidFill>
              </a:rPr>
              <a:t>Name actions your CIL can take to get people out of congregate settings.</a:t>
            </a:r>
            <a:endParaRPr sz="2300">
              <a:solidFill>
                <a:srgbClr val="000000"/>
              </a:solidFill>
            </a:endParaRPr>
          </a:p>
          <a:p>
            <a:pPr indent="0" lvl="0" marL="0" rtl="0" algn="l">
              <a:spcBef>
                <a:spcPts val="10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0" st="0"/>
                                            </p:txEl>
                                          </p:spTgt>
                                        </p:tgtEl>
                                        <p:attrNameLst>
                                          <p:attrName>style.visibility</p:attrName>
                                        </p:attrNameLst>
                                      </p:cBhvr>
                                      <p:to>
                                        <p:strVal val="visible"/>
                                      </p:to>
                                    </p:set>
                                    <p:animEffect filter="fade" transition="in">
                                      <p:cBhvr>
                                        <p:cTn dur="1000"/>
                                        <p:tgtEl>
                                          <p:spTgt spid="34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1" st="1"/>
                                            </p:txEl>
                                          </p:spTgt>
                                        </p:tgtEl>
                                        <p:attrNameLst>
                                          <p:attrName>style.visibility</p:attrName>
                                        </p:attrNameLst>
                                      </p:cBhvr>
                                      <p:to>
                                        <p:strVal val="visible"/>
                                      </p:to>
                                    </p:set>
                                    <p:animEffect filter="fade" transition="in">
                                      <p:cBhvr>
                                        <p:cTn dur="1000"/>
                                        <p:tgtEl>
                                          <p:spTgt spid="34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2" st="2"/>
                                            </p:txEl>
                                          </p:spTgt>
                                        </p:tgtEl>
                                        <p:attrNameLst>
                                          <p:attrName>style.visibility</p:attrName>
                                        </p:attrNameLst>
                                      </p:cBhvr>
                                      <p:to>
                                        <p:strVal val="visible"/>
                                      </p:to>
                                    </p:set>
                                    <p:animEffect filter="fade" transition="in">
                                      <p:cBhvr>
                                        <p:cTn dur="1000"/>
                                        <p:tgtEl>
                                          <p:spTgt spid="34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3" st="3"/>
                                            </p:txEl>
                                          </p:spTgt>
                                        </p:tgtEl>
                                        <p:attrNameLst>
                                          <p:attrName>style.visibility</p:attrName>
                                        </p:attrNameLst>
                                      </p:cBhvr>
                                      <p:to>
                                        <p:strVal val="visible"/>
                                      </p:to>
                                    </p:set>
                                    <p:animEffect filter="fade" transition="in">
                                      <p:cBhvr>
                                        <p:cTn dur="1000"/>
                                        <p:tgtEl>
                                          <p:spTgt spid="34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63"/>
          <p:cNvSpPr txBox="1"/>
          <p:nvPr>
            <p:ph idx="1" type="body"/>
          </p:nvPr>
        </p:nvSpPr>
        <p:spPr>
          <a:xfrm>
            <a:off x="1693975" y="76200"/>
            <a:ext cx="5497800" cy="11703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 sz="6600">
                <a:solidFill>
                  <a:srgbClr val="1155CC"/>
                </a:solidFill>
              </a:rPr>
              <a:t>Thank You!</a:t>
            </a:r>
            <a:endParaRPr sz="6600">
              <a:solidFill>
                <a:srgbClr val="1155CC"/>
              </a:solidFill>
            </a:endParaRPr>
          </a:p>
        </p:txBody>
      </p:sp>
      <p:sp>
        <p:nvSpPr>
          <p:cNvPr id="355" name="Google Shape;355;p63"/>
          <p:cNvSpPr txBox="1"/>
          <p:nvPr/>
        </p:nvSpPr>
        <p:spPr>
          <a:xfrm>
            <a:off x="169400" y="1094175"/>
            <a:ext cx="7776900" cy="3680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000">
                <a:solidFill>
                  <a:schemeClr val="dk1"/>
                </a:solidFill>
              </a:rPr>
              <a:t>Contact Us! </a:t>
            </a:r>
            <a:endParaRPr b="1" sz="2000">
              <a:solidFill>
                <a:schemeClr val="dk1"/>
              </a:solidFill>
            </a:endParaRPr>
          </a:p>
          <a:p>
            <a:pPr indent="0" lvl="0" marL="0" rtl="0" algn="l">
              <a:spcBef>
                <a:spcPts val="0"/>
              </a:spcBef>
              <a:spcAft>
                <a:spcPts val="0"/>
              </a:spcAft>
              <a:buClr>
                <a:schemeClr val="dk1"/>
              </a:buClr>
              <a:buSzPts val="1100"/>
              <a:buFont typeface="Arial"/>
              <a:buNone/>
            </a:pPr>
            <a:r>
              <a:rPr lang="en" sz="2000">
                <a:solidFill>
                  <a:schemeClr val="dk1"/>
                </a:solidFill>
              </a:rPr>
              <a:t>Presenter: Melissa Marshall</a:t>
            </a:r>
            <a:endParaRPr sz="2000">
              <a:solidFill>
                <a:schemeClr val="dk1"/>
              </a:solidFill>
            </a:endParaRPr>
          </a:p>
          <a:p>
            <a:pPr indent="0" lvl="0" marL="0" rtl="0" algn="l">
              <a:spcBef>
                <a:spcPts val="0"/>
              </a:spcBef>
              <a:spcAft>
                <a:spcPts val="0"/>
              </a:spcAft>
              <a:buClr>
                <a:schemeClr val="dk1"/>
              </a:buClr>
              <a:buSzPts val="1100"/>
              <a:buFont typeface="Arial"/>
              <a:buNone/>
            </a:pPr>
            <a:r>
              <a:rPr lang="en" sz="2000" u="sng">
                <a:solidFill>
                  <a:schemeClr val="accent5"/>
                </a:solidFill>
                <a:hlinkClick r:id="rId3"/>
              </a:rPr>
              <a:t>m.melissa@disasterstrategies.org</a:t>
            </a:r>
            <a:r>
              <a:rPr lang="en" sz="2000">
                <a:solidFill>
                  <a:schemeClr val="dk1"/>
                </a:solidFill>
              </a:rPr>
              <a:t> </a:t>
            </a:r>
            <a:endParaRPr sz="2000">
              <a:solidFill>
                <a:schemeClr val="dk1"/>
              </a:solidFill>
            </a:endParaRPr>
          </a:p>
          <a:p>
            <a:pPr indent="0" lvl="0" marL="0" rtl="0" algn="l">
              <a:spcBef>
                <a:spcPts val="0"/>
              </a:spcBef>
              <a:spcAft>
                <a:spcPts val="0"/>
              </a:spcAft>
              <a:buClr>
                <a:schemeClr val="dk1"/>
              </a:buClr>
              <a:buSzPts val="1100"/>
              <a:buFont typeface="Arial"/>
              <a:buNone/>
            </a:pPr>
            <a:r>
              <a:t/>
            </a:r>
            <a:endParaRPr sz="2000">
              <a:solidFill>
                <a:schemeClr val="dk1"/>
              </a:solidFill>
            </a:endParaRPr>
          </a:p>
          <a:p>
            <a:pPr indent="0" lvl="0" marL="0" rtl="0" algn="l">
              <a:spcBef>
                <a:spcPts val="0"/>
              </a:spcBef>
              <a:spcAft>
                <a:spcPts val="0"/>
              </a:spcAft>
              <a:buClr>
                <a:schemeClr val="dk1"/>
              </a:buClr>
              <a:buSzPts val="1100"/>
              <a:buFont typeface="Arial"/>
              <a:buNone/>
            </a:pPr>
            <a:r>
              <a:rPr lang="en" sz="2000">
                <a:solidFill>
                  <a:schemeClr val="dk1"/>
                </a:solidFill>
              </a:rPr>
              <a:t>Co-Executive Directors: Shaylin Sluzalis &amp; Germán Parodi</a:t>
            </a:r>
            <a:endParaRPr sz="2000">
              <a:solidFill>
                <a:schemeClr val="dk1"/>
              </a:solidFill>
            </a:endParaRPr>
          </a:p>
          <a:p>
            <a:pPr indent="0" lvl="0" marL="0" rtl="0" algn="l">
              <a:spcBef>
                <a:spcPts val="0"/>
              </a:spcBef>
              <a:spcAft>
                <a:spcPts val="0"/>
              </a:spcAft>
              <a:buClr>
                <a:schemeClr val="dk1"/>
              </a:buClr>
              <a:buSzPts val="1100"/>
              <a:buFont typeface="Arial"/>
              <a:buNone/>
            </a:pPr>
            <a:r>
              <a:rPr lang="en" sz="2000" u="sng">
                <a:solidFill>
                  <a:schemeClr val="accent5"/>
                </a:solidFill>
                <a:hlinkClick r:id="rId4"/>
              </a:rPr>
              <a:t>directors@disasterstrategies.org</a:t>
            </a:r>
            <a:r>
              <a:rPr lang="en" sz="2000">
                <a:solidFill>
                  <a:schemeClr val="dk1"/>
                </a:solidFill>
              </a:rPr>
              <a:t> </a:t>
            </a:r>
            <a:endParaRPr sz="2000">
              <a:solidFill>
                <a:schemeClr val="dk1"/>
              </a:solidFill>
            </a:endParaRPr>
          </a:p>
          <a:p>
            <a:pPr indent="0" lvl="0" marL="0" rtl="0" algn="l">
              <a:spcBef>
                <a:spcPts val="0"/>
              </a:spcBef>
              <a:spcAft>
                <a:spcPts val="0"/>
              </a:spcAft>
              <a:buClr>
                <a:schemeClr val="dk1"/>
              </a:buClr>
              <a:buSzPts val="1100"/>
              <a:buFont typeface="Arial"/>
              <a:buNone/>
            </a:pPr>
            <a:r>
              <a:t/>
            </a:r>
            <a:endParaRPr sz="2000">
              <a:solidFill>
                <a:schemeClr val="dk1"/>
              </a:solidFill>
            </a:endParaRPr>
          </a:p>
          <a:p>
            <a:pPr indent="0" lvl="0" marL="0" rtl="0" algn="ctr">
              <a:spcBef>
                <a:spcPts val="0"/>
              </a:spcBef>
              <a:spcAft>
                <a:spcPts val="0"/>
              </a:spcAft>
              <a:buClr>
                <a:schemeClr val="dk1"/>
              </a:buClr>
              <a:buSzPts val="1100"/>
              <a:buFont typeface="Arial"/>
              <a:buNone/>
            </a:pPr>
            <a:r>
              <a:rPr b="1" lang="en" sz="2000">
                <a:solidFill>
                  <a:schemeClr val="dk1"/>
                </a:solidFill>
              </a:rPr>
              <a:t>Website:</a:t>
            </a:r>
            <a:r>
              <a:rPr lang="en" sz="2000">
                <a:solidFill>
                  <a:schemeClr val="dk1"/>
                </a:solidFill>
              </a:rPr>
              <a:t> </a:t>
            </a:r>
            <a:r>
              <a:rPr lang="en" sz="2000" u="sng">
                <a:solidFill>
                  <a:schemeClr val="accent5"/>
                </a:solidFill>
                <a:hlinkClick r:id="rId5"/>
              </a:rPr>
              <a:t>www.disasterstrategies.org</a:t>
            </a:r>
            <a:r>
              <a:rPr lang="en" sz="2000">
                <a:solidFill>
                  <a:schemeClr val="dk1"/>
                </a:solidFill>
              </a:rPr>
              <a:t> </a:t>
            </a:r>
            <a:endParaRPr sz="2000">
              <a:solidFill>
                <a:schemeClr val="dk1"/>
              </a:solidFill>
            </a:endParaRPr>
          </a:p>
          <a:p>
            <a:pPr indent="0" lvl="0" marL="0" rtl="0" algn="ctr">
              <a:spcBef>
                <a:spcPts val="0"/>
              </a:spcBef>
              <a:spcAft>
                <a:spcPts val="0"/>
              </a:spcAft>
              <a:buClr>
                <a:schemeClr val="dk1"/>
              </a:buClr>
              <a:buSzPts val="1100"/>
              <a:buFont typeface="Arial"/>
              <a:buNone/>
            </a:pPr>
            <a:r>
              <a:rPr b="1" lang="en" sz="2000">
                <a:solidFill>
                  <a:schemeClr val="dk1"/>
                </a:solidFill>
              </a:rPr>
              <a:t>Disaster Hotline:</a:t>
            </a:r>
            <a:r>
              <a:rPr lang="en" sz="2000">
                <a:solidFill>
                  <a:schemeClr val="dk1"/>
                </a:solidFill>
              </a:rPr>
              <a:t> (800) 626-4959 or </a:t>
            </a:r>
            <a:r>
              <a:rPr lang="en" sz="2000" u="sng">
                <a:solidFill>
                  <a:schemeClr val="accent5"/>
                </a:solidFill>
                <a:hlinkClick r:id="rId6"/>
              </a:rPr>
              <a:t>info@disasterstrategies.org</a:t>
            </a:r>
            <a:r>
              <a:rPr lang="en" sz="2000">
                <a:solidFill>
                  <a:schemeClr val="dk1"/>
                </a:solidFill>
              </a:rPr>
              <a:t> </a:t>
            </a:r>
            <a:endParaRPr sz="2000">
              <a:solidFill>
                <a:schemeClr val="dk1"/>
              </a:solidFill>
            </a:endParaRPr>
          </a:p>
          <a:p>
            <a:pPr indent="0" lvl="0" marL="0" marR="6096" rtl="0" algn="ctr">
              <a:lnSpc>
                <a:spcPct val="115000"/>
              </a:lnSpc>
              <a:spcBef>
                <a:spcPts val="840"/>
              </a:spcBef>
              <a:spcAft>
                <a:spcPts val="0"/>
              </a:spcAft>
              <a:buClr>
                <a:schemeClr val="dk1"/>
              </a:buClr>
              <a:buSzPts val="1100"/>
              <a:buFont typeface="Arial"/>
              <a:buNone/>
            </a:pPr>
            <a:r>
              <a:t/>
            </a:r>
            <a:endParaRPr b="1" i="1" sz="1600">
              <a:solidFill>
                <a:schemeClr val="dk1"/>
              </a:solidFill>
            </a:endParaRPr>
          </a:p>
          <a:p>
            <a:pPr indent="0" lvl="0" marL="0" marR="6096" rtl="0" algn="ctr">
              <a:lnSpc>
                <a:spcPct val="115000"/>
              </a:lnSpc>
              <a:spcBef>
                <a:spcPts val="840"/>
              </a:spcBef>
              <a:spcAft>
                <a:spcPts val="0"/>
              </a:spcAft>
              <a:buClr>
                <a:schemeClr val="dk1"/>
              </a:buClr>
              <a:buSzPts val="1100"/>
              <a:buFont typeface="Arial"/>
              <a:buNone/>
            </a:pPr>
            <a:r>
              <a:rPr b="1" i="1" lang="en" sz="1600">
                <a:solidFill>
                  <a:schemeClr val="dk1"/>
                </a:solidFill>
              </a:rPr>
              <a:t>©</a:t>
            </a:r>
            <a:r>
              <a:rPr i="1" lang="en" sz="1600">
                <a:solidFill>
                  <a:schemeClr val="dk1"/>
                </a:solidFill>
              </a:rPr>
              <a:t>2020 The Partnership for Inclusive Disaster Strategies </a:t>
            </a:r>
            <a:endParaRPr>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300">
                <a:solidFill>
                  <a:srgbClr val="1155CC"/>
                </a:solidFill>
              </a:rPr>
              <a:t>Overview of Community Resilience Initiative</a:t>
            </a:r>
            <a:endParaRPr sz="3300">
              <a:solidFill>
                <a:srgbClr val="1155CC"/>
              </a:solidFill>
            </a:endParaRPr>
          </a:p>
        </p:txBody>
      </p:sp>
      <p:sp>
        <p:nvSpPr>
          <p:cNvPr id="87" name="Google Shape;87;p18"/>
          <p:cNvSpPr txBox="1"/>
          <p:nvPr>
            <p:ph idx="1" type="body"/>
          </p:nvPr>
        </p:nvSpPr>
        <p:spPr>
          <a:xfrm>
            <a:off x="159300" y="12007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rgbClr val="000000"/>
                </a:solidFill>
              </a:rPr>
              <a:t>Four 90-minute trainings</a:t>
            </a:r>
            <a:endParaRPr b="1" sz="2200">
              <a:solidFill>
                <a:srgbClr val="000000"/>
              </a:solidFill>
            </a:endParaRPr>
          </a:p>
          <a:p>
            <a:pPr indent="-400050" lvl="0" marL="457200" rtl="0" algn="l">
              <a:spcBef>
                <a:spcPts val="1600"/>
              </a:spcBef>
              <a:spcAft>
                <a:spcPts val="0"/>
              </a:spcAft>
              <a:buClr>
                <a:srgbClr val="000000"/>
              </a:buClr>
              <a:buSzPts val="2700"/>
              <a:buChar char="●"/>
            </a:pPr>
            <a:r>
              <a:rPr lang="en" sz="2700">
                <a:solidFill>
                  <a:srgbClr val="000000"/>
                </a:solidFill>
              </a:rPr>
              <a:t>Emergency management basics</a:t>
            </a:r>
            <a:endParaRPr sz="2700">
              <a:solidFill>
                <a:srgbClr val="000000"/>
              </a:solidFill>
            </a:endParaRPr>
          </a:p>
          <a:p>
            <a:pPr indent="0" lvl="0" marL="914400" rtl="0" algn="l">
              <a:spcBef>
                <a:spcPts val="0"/>
              </a:spcBef>
              <a:spcAft>
                <a:spcPts val="0"/>
              </a:spcAft>
              <a:buNone/>
            </a:pPr>
            <a:r>
              <a:t/>
            </a:r>
            <a:endParaRPr sz="1100">
              <a:solidFill>
                <a:srgbClr val="000000"/>
              </a:solidFill>
            </a:endParaRPr>
          </a:p>
          <a:p>
            <a:pPr indent="0" lvl="0" marL="914400" rtl="0" algn="l">
              <a:spcBef>
                <a:spcPts val="0"/>
              </a:spcBef>
              <a:spcAft>
                <a:spcPts val="0"/>
              </a:spcAft>
              <a:buNone/>
            </a:pPr>
            <a:r>
              <a:t/>
            </a:r>
            <a:endParaRPr sz="100">
              <a:solidFill>
                <a:srgbClr val="000000"/>
              </a:solidFill>
            </a:endParaRPr>
          </a:p>
          <a:p>
            <a:pPr indent="-400050" lvl="0" marL="457200" rtl="0" algn="l">
              <a:spcBef>
                <a:spcPts val="0"/>
              </a:spcBef>
              <a:spcAft>
                <a:spcPts val="0"/>
              </a:spcAft>
              <a:buClr>
                <a:srgbClr val="000000"/>
              </a:buClr>
              <a:buSzPts val="2700"/>
              <a:buChar char="●"/>
            </a:pPr>
            <a:r>
              <a:rPr lang="en" sz="2700">
                <a:solidFill>
                  <a:srgbClr val="000000"/>
                </a:solidFill>
              </a:rPr>
              <a:t>Emergency management during a pandemic</a:t>
            </a:r>
            <a:endParaRPr sz="2700">
              <a:solidFill>
                <a:srgbClr val="000000"/>
              </a:solidFill>
            </a:endParaRPr>
          </a:p>
          <a:p>
            <a:pPr indent="0" lvl="0" marL="914400" rtl="0" algn="l">
              <a:spcBef>
                <a:spcPts val="0"/>
              </a:spcBef>
              <a:spcAft>
                <a:spcPts val="0"/>
              </a:spcAft>
              <a:buNone/>
            </a:pPr>
            <a:r>
              <a:t/>
            </a:r>
            <a:endParaRPr sz="1200">
              <a:solidFill>
                <a:srgbClr val="000000"/>
              </a:solidFill>
            </a:endParaRPr>
          </a:p>
          <a:p>
            <a:pPr indent="-400050" lvl="0" marL="457200" rtl="0" algn="l">
              <a:spcBef>
                <a:spcPts val="0"/>
              </a:spcBef>
              <a:spcAft>
                <a:spcPts val="0"/>
              </a:spcAft>
              <a:buClr>
                <a:srgbClr val="000000"/>
              </a:buClr>
              <a:buSzPts val="2700"/>
              <a:buChar char="●"/>
            </a:pPr>
            <a:r>
              <a:rPr b="1" lang="en" sz="2700">
                <a:solidFill>
                  <a:srgbClr val="000000"/>
                </a:solidFill>
              </a:rPr>
              <a:t>Continuing IL work during a pandemic</a:t>
            </a:r>
            <a:endParaRPr b="1" sz="2700">
              <a:solidFill>
                <a:srgbClr val="000000"/>
              </a:solidFill>
            </a:endParaRPr>
          </a:p>
          <a:p>
            <a:pPr indent="0" lvl="0" marL="914400" rtl="0" algn="l">
              <a:spcBef>
                <a:spcPts val="0"/>
              </a:spcBef>
              <a:spcAft>
                <a:spcPts val="0"/>
              </a:spcAft>
              <a:buNone/>
            </a:pPr>
            <a:r>
              <a:t/>
            </a:r>
            <a:endParaRPr sz="1300">
              <a:solidFill>
                <a:srgbClr val="000000"/>
              </a:solidFill>
            </a:endParaRPr>
          </a:p>
          <a:p>
            <a:pPr indent="-400050" lvl="0" marL="457200" rtl="0" algn="l">
              <a:spcBef>
                <a:spcPts val="0"/>
              </a:spcBef>
              <a:spcAft>
                <a:spcPts val="0"/>
              </a:spcAft>
              <a:buClr>
                <a:srgbClr val="000000"/>
              </a:buClr>
              <a:buSzPts val="2700"/>
              <a:buChar char="●"/>
            </a:pPr>
            <a:r>
              <a:rPr lang="en" sz="2700">
                <a:solidFill>
                  <a:srgbClr val="000000"/>
                </a:solidFill>
              </a:rPr>
              <a:t>The hard truth staff need to know to prepare</a:t>
            </a:r>
            <a:endParaRPr sz="2700">
              <a:solidFill>
                <a:srgbClr val="000000"/>
              </a:solidFill>
            </a:endParaRPr>
          </a:p>
          <a:p>
            <a:pPr indent="457200" lvl="0" marL="0" rtl="0" algn="l">
              <a:spcBef>
                <a:spcPts val="0"/>
              </a:spcBef>
              <a:spcAft>
                <a:spcPts val="1600"/>
              </a:spcAft>
              <a:buNone/>
            </a:pPr>
            <a:r>
              <a:rPr lang="en"/>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7"/>
                                        </p:tgtEl>
                                        <p:attrNameLst>
                                          <p:attrName>style.visibility</p:attrName>
                                        </p:attrNameLst>
                                      </p:cBhvr>
                                      <p:to>
                                        <p:strVal val="visible"/>
                                      </p:to>
                                    </p:set>
                                    <p:animEffect filter="fade" transition="in">
                                      <p:cBhvr>
                                        <p:cTn dur="1000"/>
                                        <p:tgtEl>
                                          <p:spTgt spid="8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153000" y="239750"/>
            <a:ext cx="8838000" cy="641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900">
                <a:solidFill>
                  <a:srgbClr val="000000"/>
                </a:solidFill>
              </a:rPr>
              <a:t>Module 1 Review:</a:t>
            </a:r>
            <a:r>
              <a:rPr b="1" lang="en" sz="2900">
                <a:solidFill>
                  <a:srgbClr val="1155CC"/>
                </a:solidFill>
              </a:rPr>
              <a:t> </a:t>
            </a:r>
            <a:endParaRPr b="1" sz="2900">
              <a:solidFill>
                <a:srgbClr val="1155CC"/>
              </a:solidFill>
            </a:endParaRPr>
          </a:p>
          <a:p>
            <a:pPr indent="0" lvl="0" marL="0" rtl="0" algn="l">
              <a:spcBef>
                <a:spcPts val="0"/>
              </a:spcBef>
              <a:spcAft>
                <a:spcPts val="0"/>
              </a:spcAft>
              <a:buNone/>
            </a:pPr>
            <a:r>
              <a:rPr lang="en" sz="2900">
                <a:solidFill>
                  <a:srgbClr val="1155CC"/>
                </a:solidFill>
              </a:rPr>
              <a:t>Inclusive </a:t>
            </a:r>
            <a:r>
              <a:rPr lang="en" sz="2900">
                <a:solidFill>
                  <a:srgbClr val="1155CC"/>
                </a:solidFill>
              </a:rPr>
              <a:t>Emergency</a:t>
            </a:r>
            <a:r>
              <a:rPr lang="en" sz="2900">
                <a:solidFill>
                  <a:srgbClr val="1155CC"/>
                </a:solidFill>
              </a:rPr>
              <a:t> Management 101</a:t>
            </a:r>
            <a:endParaRPr sz="2900">
              <a:solidFill>
                <a:srgbClr val="1155CC"/>
              </a:solidFill>
            </a:endParaRPr>
          </a:p>
        </p:txBody>
      </p:sp>
      <p:sp>
        <p:nvSpPr>
          <p:cNvPr id="93" name="Google Shape;93;p19"/>
          <p:cNvSpPr txBox="1"/>
          <p:nvPr>
            <p:ph idx="1" type="body"/>
          </p:nvPr>
        </p:nvSpPr>
        <p:spPr>
          <a:xfrm>
            <a:off x="311700" y="10346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sz="2200">
              <a:solidFill>
                <a:schemeClr val="dk1"/>
              </a:solidFill>
            </a:endParaRPr>
          </a:p>
          <a:p>
            <a:pPr indent="-387350" lvl="0" marL="457200" rtl="0" algn="l">
              <a:lnSpc>
                <a:spcPct val="150000"/>
              </a:lnSpc>
              <a:spcBef>
                <a:spcPts val="0"/>
              </a:spcBef>
              <a:spcAft>
                <a:spcPts val="0"/>
              </a:spcAft>
              <a:buClr>
                <a:schemeClr val="dk1"/>
              </a:buClr>
              <a:buSzPts val="2500"/>
              <a:buChar char="●"/>
            </a:pPr>
            <a:r>
              <a:rPr lang="en" sz="2500">
                <a:solidFill>
                  <a:schemeClr val="dk1"/>
                </a:solidFill>
              </a:rPr>
              <a:t>Civil Rights are never suspended during disasters.</a:t>
            </a:r>
            <a:endParaRPr sz="25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700">
              <a:solidFill>
                <a:schemeClr val="dk1"/>
              </a:solidFill>
            </a:endParaRPr>
          </a:p>
          <a:p>
            <a:pPr indent="-387350" lvl="0" marL="457200" rtl="0" algn="l">
              <a:lnSpc>
                <a:spcPct val="100000"/>
              </a:lnSpc>
              <a:spcBef>
                <a:spcPts val="0"/>
              </a:spcBef>
              <a:spcAft>
                <a:spcPts val="0"/>
              </a:spcAft>
              <a:buClr>
                <a:schemeClr val="dk1"/>
              </a:buClr>
              <a:buSzPts val="2500"/>
              <a:buChar char="●"/>
            </a:pPr>
            <a:r>
              <a:rPr lang="en" sz="2500">
                <a:solidFill>
                  <a:schemeClr val="dk1"/>
                </a:solidFill>
              </a:rPr>
              <a:t>There must be equal access to disaster-related programs and services.</a:t>
            </a:r>
            <a:endParaRPr sz="2500">
              <a:solidFill>
                <a:schemeClr val="dk1"/>
              </a:solidFill>
            </a:endParaRPr>
          </a:p>
          <a:p>
            <a:pPr indent="0" lvl="0" marL="457200" rtl="0" algn="l">
              <a:lnSpc>
                <a:spcPct val="100000"/>
              </a:lnSpc>
              <a:spcBef>
                <a:spcPts val="1000"/>
              </a:spcBef>
              <a:spcAft>
                <a:spcPts val="0"/>
              </a:spcAft>
              <a:buClr>
                <a:schemeClr val="dk1"/>
              </a:buClr>
              <a:buSzPts val="1100"/>
              <a:buFont typeface="Arial"/>
              <a:buNone/>
            </a:pPr>
            <a:r>
              <a:t/>
            </a:r>
            <a:endParaRPr sz="400">
              <a:solidFill>
                <a:schemeClr val="dk1"/>
              </a:solidFill>
            </a:endParaRPr>
          </a:p>
          <a:p>
            <a:pPr indent="-387350" lvl="0" marL="457200" rtl="0" algn="l">
              <a:lnSpc>
                <a:spcPct val="150000"/>
              </a:lnSpc>
              <a:spcBef>
                <a:spcPts val="1000"/>
              </a:spcBef>
              <a:spcAft>
                <a:spcPts val="0"/>
              </a:spcAft>
              <a:buClr>
                <a:schemeClr val="dk1"/>
              </a:buClr>
              <a:buSzPts val="2500"/>
              <a:buChar char="●"/>
            </a:pPr>
            <a:r>
              <a:rPr lang="en" sz="2500">
                <a:solidFill>
                  <a:schemeClr val="dk1"/>
                </a:solidFill>
              </a:rPr>
              <a:t>Major Disaster &amp; Emergency Declarations  </a:t>
            </a:r>
            <a:endParaRPr sz="2500">
              <a:solidFill>
                <a:schemeClr val="dk1"/>
              </a:solidFill>
            </a:endParaRPr>
          </a:p>
          <a:p>
            <a:pPr indent="-387350" lvl="0" marL="457200" rtl="0" algn="l">
              <a:lnSpc>
                <a:spcPct val="150000"/>
              </a:lnSpc>
              <a:spcBef>
                <a:spcPts val="1000"/>
              </a:spcBef>
              <a:spcAft>
                <a:spcPts val="0"/>
              </a:spcAft>
              <a:buClr>
                <a:schemeClr val="dk1"/>
              </a:buClr>
              <a:buSzPts val="2500"/>
              <a:buChar char="●"/>
            </a:pPr>
            <a:r>
              <a:rPr lang="en" sz="2500">
                <a:solidFill>
                  <a:schemeClr val="dk1"/>
                </a:solidFill>
              </a:rPr>
              <a:t>The pandemic is a disaster.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263400" y="263925"/>
            <a:ext cx="8780100" cy="805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00"/>
                </a:solidFill>
              </a:rPr>
              <a:t>Module 2 Review:</a:t>
            </a:r>
            <a:r>
              <a:rPr lang="en">
                <a:solidFill>
                  <a:srgbClr val="1155CC"/>
                </a:solidFill>
              </a:rPr>
              <a:t> </a:t>
            </a:r>
            <a:endParaRPr>
              <a:solidFill>
                <a:srgbClr val="1155CC"/>
              </a:solidFill>
            </a:endParaRPr>
          </a:p>
          <a:p>
            <a:pPr indent="0" lvl="0" marL="0" rtl="0" algn="l">
              <a:spcBef>
                <a:spcPts val="0"/>
              </a:spcBef>
              <a:spcAft>
                <a:spcPts val="0"/>
              </a:spcAft>
              <a:buNone/>
            </a:pPr>
            <a:r>
              <a:rPr lang="en">
                <a:solidFill>
                  <a:srgbClr val="1155CC"/>
                </a:solidFill>
              </a:rPr>
              <a:t>Inclusive Emergency Management in a Pandemic </a:t>
            </a:r>
            <a:endParaRPr>
              <a:solidFill>
                <a:srgbClr val="1155CC"/>
              </a:solidFill>
            </a:endParaRPr>
          </a:p>
          <a:p>
            <a:pPr indent="0" lvl="0" marL="0" rtl="0" algn="l">
              <a:spcBef>
                <a:spcPts val="0"/>
              </a:spcBef>
              <a:spcAft>
                <a:spcPts val="0"/>
              </a:spcAft>
              <a:buNone/>
            </a:pPr>
            <a:r>
              <a:t/>
            </a:r>
            <a:endParaRPr/>
          </a:p>
        </p:txBody>
      </p:sp>
      <p:sp>
        <p:nvSpPr>
          <p:cNvPr id="99" name="Google Shape;99;p20"/>
          <p:cNvSpPr txBox="1"/>
          <p:nvPr>
            <p:ph idx="1" type="body"/>
          </p:nvPr>
        </p:nvSpPr>
        <p:spPr>
          <a:xfrm>
            <a:off x="263400" y="1303100"/>
            <a:ext cx="7621200" cy="35325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Char char="●"/>
            </a:pPr>
            <a:r>
              <a:rPr lang="en" sz="2200">
                <a:solidFill>
                  <a:schemeClr val="dk1"/>
                </a:solidFill>
              </a:rPr>
              <a:t>Equal access to concurrent disaster services while maintaining physical distance </a:t>
            </a:r>
            <a:endParaRPr sz="2200">
              <a:solidFill>
                <a:schemeClr val="dk1"/>
              </a:solidFill>
            </a:endParaRPr>
          </a:p>
          <a:p>
            <a:pPr indent="-342900" lvl="1" marL="685800" rtl="0" algn="l">
              <a:spcBef>
                <a:spcPts val="0"/>
              </a:spcBef>
              <a:spcAft>
                <a:spcPts val="0"/>
              </a:spcAft>
              <a:buClr>
                <a:schemeClr val="dk1"/>
              </a:buClr>
              <a:buSzPts val="1800"/>
              <a:buChar char="○"/>
            </a:pPr>
            <a:r>
              <a:rPr lang="en" sz="2300">
                <a:solidFill>
                  <a:schemeClr val="dk1"/>
                </a:solidFill>
              </a:rPr>
              <a:t>(including notification, evacuation, shelter, housing, transportation, employment, personal assistance, and durable medical equipment)</a:t>
            </a:r>
            <a:endParaRPr sz="2300">
              <a:solidFill>
                <a:schemeClr val="dk1"/>
              </a:solidFill>
            </a:endParaRPr>
          </a:p>
          <a:p>
            <a:pPr indent="0" lvl="0" marL="914400" rtl="0" algn="l">
              <a:spcBef>
                <a:spcPts val="1000"/>
              </a:spcBef>
              <a:spcAft>
                <a:spcPts val="0"/>
              </a:spcAft>
              <a:buClr>
                <a:schemeClr val="dk1"/>
              </a:buClr>
              <a:buSzPts val="1100"/>
              <a:buFont typeface="Arial"/>
              <a:buNone/>
            </a:pPr>
            <a:r>
              <a:t/>
            </a:r>
            <a:endParaRPr sz="500">
              <a:solidFill>
                <a:schemeClr val="dk1"/>
              </a:solidFill>
            </a:endParaRPr>
          </a:p>
          <a:p>
            <a:pPr indent="-368300" lvl="0" marL="457200" rtl="0" algn="l">
              <a:spcBef>
                <a:spcPts val="1000"/>
              </a:spcBef>
              <a:spcAft>
                <a:spcPts val="1000"/>
              </a:spcAft>
              <a:buClr>
                <a:schemeClr val="dk1"/>
              </a:buClr>
              <a:buSzPts val="2200"/>
              <a:buChar char="●"/>
            </a:pPr>
            <a:r>
              <a:rPr lang="en" sz="2200">
                <a:solidFill>
                  <a:schemeClr val="dk1"/>
                </a:solidFill>
              </a:rPr>
              <a:t>Civil rights obligations and protections during the pandemic and concurrent disasters.</a:t>
            </a:r>
            <a:endParaRPr sz="22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263400" y="194350"/>
            <a:ext cx="8520600" cy="75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700">
                <a:solidFill>
                  <a:srgbClr val="000000"/>
                </a:solidFill>
              </a:rPr>
              <a:t>Module 2 Review:</a:t>
            </a:r>
            <a:r>
              <a:rPr b="1" lang="en" sz="2600">
                <a:solidFill>
                  <a:srgbClr val="1155CC"/>
                </a:solidFill>
              </a:rPr>
              <a:t> </a:t>
            </a:r>
            <a:endParaRPr b="1" sz="2600">
              <a:solidFill>
                <a:srgbClr val="1155CC"/>
              </a:solidFill>
            </a:endParaRPr>
          </a:p>
          <a:p>
            <a:pPr indent="0" lvl="0" marL="0" rtl="0" algn="l">
              <a:spcBef>
                <a:spcPts val="0"/>
              </a:spcBef>
              <a:spcAft>
                <a:spcPts val="0"/>
              </a:spcAft>
              <a:buNone/>
            </a:pPr>
            <a:r>
              <a:rPr lang="en" sz="2700">
                <a:solidFill>
                  <a:srgbClr val="1155CC"/>
                </a:solidFill>
              </a:rPr>
              <a:t>Civil Rights Obligations During the Pandemic</a:t>
            </a:r>
            <a:endParaRPr sz="2300">
              <a:solidFill>
                <a:srgbClr val="1155CC"/>
              </a:solidFill>
            </a:endParaRPr>
          </a:p>
        </p:txBody>
      </p:sp>
      <p:sp>
        <p:nvSpPr>
          <p:cNvPr id="105" name="Google Shape;105;p21"/>
          <p:cNvSpPr txBox="1"/>
          <p:nvPr>
            <p:ph idx="1" type="body"/>
          </p:nvPr>
        </p:nvSpPr>
        <p:spPr>
          <a:xfrm>
            <a:off x="311700" y="1297150"/>
            <a:ext cx="76500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000">
                <a:solidFill>
                  <a:schemeClr val="dk1"/>
                </a:solidFill>
              </a:rPr>
              <a:t>Equal access to healthcare </a:t>
            </a:r>
            <a:endParaRPr b="1" sz="2000">
              <a:solidFill>
                <a:schemeClr val="dk1"/>
              </a:solidFill>
            </a:endParaRPr>
          </a:p>
          <a:p>
            <a:pPr indent="0" lvl="0" marL="0" rtl="0" algn="l">
              <a:spcBef>
                <a:spcPts val="1600"/>
              </a:spcBef>
              <a:spcAft>
                <a:spcPts val="0"/>
              </a:spcAft>
              <a:buClr>
                <a:schemeClr val="dk1"/>
              </a:buClr>
              <a:buSzPts val="1100"/>
              <a:buFont typeface="Arial"/>
              <a:buNone/>
            </a:pPr>
            <a:r>
              <a:rPr b="1" lang="en">
                <a:solidFill>
                  <a:schemeClr val="dk1"/>
                </a:solidFill>
              </a:rPr>
              <a:t>Be aware that:</a:t>
            </a:r>
            <a:endParaRPr b="1">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Rationing based on disability is prohibited</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People with disabilities, who have had COVID, have been denied treatment and have received experimental treatment without consent</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Be  prepared to:</a:t>
            </a:r>
            <a:endParaRPr b="1">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advocate against rationing/withholding treatment </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educate consumers/participants and health care providers about rights of people with disabilities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