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</p:sldIdLst>
  <p:sldSz cy="5143500" cx="9144000"/>
  <p:notesSz cx="6858000" cy="9144000"/>
  <p:embeddedFontLst>
    <p:embeddedFont>
      <p:font typeface="Roboto"/>
      <p:regular r:id="rId78"/>
      <p:bold r:id="rId79"/>
      <p:italic r:id="rId80"/>
      <p:boldItalic r:id="rId8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80" Type="http://schemas.openxmlformats.org/officeDocument/2006/relationships/font" Target="fonts/Roboto-italic.fntdata"/><Relationship Id="rId81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31" Type="http://schemas.openxmlformats.org/officeDocument/2006/relationships/slide" Target="slides/slide27.xml"/><Relationship Id="rId75" Type="http://schemas.openxmlformats.org/officeDocument/2006/relationships/slide" Target="slides/slide71.xml"/><Relationship Id="rId30" Type="http://schemas.openxmlformats.org/officeDocument/2006/relationships/slide" Target="slides/slide26.xml"/><Relationship Id="rId74" Type="http://schemas.openxmlformats.org/officeDocument/2006/relationships/slide" Target="slides/slide70.xml"/><Relationship Id="rId33" Type="http://schemas.openxmlformats.org/officeDocument/2006/relationships/slide" Target="slides/slide29.xml"/><Relationship Id="rId77" Type="http://schemas.openxmlformats.org/officeDocument/2006/relationships/slide" Target="slides/slide73.xml"/><Relationship Id="rId32" Type="http://schemas.openxmlformats.org/officeDocument/2006/relationships/slide" Target="slides/slide28.xml"/><Relationship Id="rId76" Type="http://schemas.openxmlformats.org/officeDocument/2006/relationships/slide" Target="slides/slide72.xml"/><Relationship Id="rId35" Type="http://schemas.openxmlformats.org/officeDocument/2006/relationships/slide" Target="slides/slide31.xml"/><Relationship Id="rId79" Type="http://schemas.openxmlformats.org/officeDocument/2006/relationships/font" Target="fonts/Roboto-bold.fntdata"/><Relationship Id="rId34" Type="http://schemas.openxmlformats.org/officeDocument/2006/relationships/slide" Target="slides/slide30.xml"/><Relationship Id="rId78" Type="http://schemas.openxmlformats.org/officeDocument/2006/relationships/font" Target="fonts/Roboto-regular.fntdata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69" Type="http://schemas.openxmlformats.org/officeDocument/2006/relationships/slide" Target="slides/slide6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8bc9337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8bc9337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d5d3f4282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d5d3f4282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d5d3f428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d5d3f428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d5d3f4282_2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d5d3f4282_2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a3047e86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a3047e86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d5d3f428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d5d3f428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d7e28d28d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8d7e28d28d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d5d3f4282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d5d3f428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a3047e86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a3047e86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d5d3f4282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8d5d3f4282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8d5d3f428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8d5d3f428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b4ba20ad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b4ba20ad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824a5a072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824a5a072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8d628d74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8d628d7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a3047e86f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8a3047e86f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d5d3f428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8d5d3f428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8d7150ef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8d7150ef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824a5a072d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824a5a072d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8d5d3f4282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8d5d3f4282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8d5d3f4282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8d5d3f4282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824a5a072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824a5a072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824a5a072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824a5a072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d7e28d28d_3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d7e28d28d_3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8a3047e86f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8a3047e86f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8a3047e86f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8a3047e86f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8a3047e86f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8a3047e86f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8a3047e86f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8a3047e86f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8d5d3f428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8d5d3f428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a3047e86f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8a3047e86f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8a3047e86f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8a3047e86f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8a3047e86f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8a3047e86f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8a3047e86f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8a3047e86f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8d7e28d28d_2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8d7e28d28d_2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9b4bb549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9b4bb549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824a5a072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824a5a072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8a3047e86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8a3047e86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8d5d3f4282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8d5d3f4282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8d7e28d28d_2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8d7e28d28d_2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824a5a072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824a5a072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8a3047e86f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8a3047e86f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8d7e28d28d_3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8d7e28d28d_3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8a3047e86f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8a3047e86f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a3047e86f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a3047e86f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8d7e28d28d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8d7e28d28d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9b4bb549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9b4bb549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8d7e28d28d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8d7e28d28d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d7e28d28d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d7e28d28d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824a5a072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824a5a072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8aac30e88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8aac30e88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89ba819aa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89ba819aa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88d628d7c2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88d628d7c2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8a3047e86f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8a3047e86f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8d7e28d28d_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8d7e28d28d_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81d68c5de3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81d68c5de3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8aad2c297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8aad2c29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a3047e86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a3047e86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8d7e28d28d_2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8d7e28d28d_2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8aad2c297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8aad2c297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8d5d3f42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8d5d3f42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824a5a072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824a5a072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8d5d3f428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8d5d3f428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89ba819aa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89ba819aa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8d7e28d28d_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8d7e28d28d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8d5d3f428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8d5d3f428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824a5a072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824a5a072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8d5d3f428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8d5d3f428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8d628d74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8d628d74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8d5d3f428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8d5d3f428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8d7e28d28d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8d7e28d28d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8d5d3f4282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8d5d3f4282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d5d3f4282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d5d3f4282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d7e28d28d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d7e28d28d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9b4bb549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9b4bb54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disasterstrategies.org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whitehouse.gov/presidential-actions/proclamation-declaring-national-emergency-concerning-novel-coronavirus-disease-covid-19-outbrea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phe.gov/Preparedness/legal/pahpa/Pages/pahpaia.aspx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mil.wa.gov/public-assistance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hyperlink" Target="https://www.forbes.com/sites/theapothecary/2020/05/26/nursing-homes-assisted-living-facilities-0-6-of-the-u-s-population-43-of-u-s-covid-19-deaths/#12a617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s://www.adasoutheast.org/ada/publications/legal/ada-and-face-mask-policies.php" TargetMode="External"/><Relationship Id="rId4" Type="http://schemas.openxmlformats.org/officeDocument/2006/relationships/image" Target="../media/image2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Relationship Id="rId3" Type="http://schemas.openxmlformats.org/officeDocument/2006/relationships/hyperlink" Target="https://emergency.princeton.edu/how-to-prepare/continuity-of-operations-plans" TargetMode="External"/><Relationship Id="rId4" Type="http://schemas.openxmlformats.org/officeDocument/2006/relationships/image" Target="../media/image2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2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2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2.pn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2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2.png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2.png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2.png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2.png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2.png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2.pn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2.pn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2.png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.pn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2.png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2.png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5.xml"/><Relationship Id="rId3" Type="http://schemas.openxmlformats.org/officeDocument/2006/relationships/image" Target="../media/image2.png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6.xml"/><Relationship Id="rId3" Type="http://schemas.openxmlformats.org/officeDocument/2006/relationships/image" Target="../media/image2.png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7.xml"/><Relationship Id="rId3" Type="http://schemas.openxmlformats.org/officeDocument/2006/relationships/image" Target="../media/image2.png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8.xml"/><Relationship Id="rId3" Type="http://schemas.openxmlformats.org/officeDocument/2006/relationships/image" Target="../media/image2.png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0.xml"/><Relationship Id="rId3" Type="http://schemas.openxmlformats.org/officeDocument/2006/relationships/image" Target="../media/image2.png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2.png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2.xml"/><Relationship Id="rId3" Type="http://schemas.openxmlformats.org/officeDocument/2006/relationships/image" Target="../media/image2.png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3.xml"/><Relationship Id="rId3" Type="http://schemas.openxmlformats.org/officeDocument/2006/relationships/hyperlink" Target="mailto:m.melissa@disasterstrategies.org" TargetMode="External"/><Relationship Id="rId4" Type="http://schemas.openxmlformats.org/officeDocument/2006/relationships/hyperlink" Target="mailto:directors@disasterstrategies.org" TargetMode="External"/><Relationship Id="rId5" Type="http://schemas.openxmlformats.org/officeDocument/2006/relationships/hyperlink" Target="http://www.disasterstrategies.org" TargetMode="External"/><Relationship Id="rId6" Type="http://schemas.openxmlformats.org/officeDocument/2006/relationships/hyperlink" Target="mailto:info@disasterstrategies.org" TargetMode="External"/><Relationship Id="rId7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700750"/>
            <a:ext cx="8520600" cy="114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Community Resilience Initiative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/>
              <a:t>Module 2 </a:t>
            </a:r>
            <a:endParaRPr b="1" sz="27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82600"/>
            <a:ext cx="8520600" cy="145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www.disasterstrategies.org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112 N. 8th Street, Suite 600, Philadelphia PA 19107</a:t>
            </a:r>
            <a:endParaRPr sz="2000"/>
          </a:p>
          <a:p>
            <a:pPr indent="0" lvl="0" marL="0" marR="6096" rtl="0" algn="ctr">
              <a:lnSpc>
                <a:spcPct val="115000"/>
              </a:lnSpc>
              <a:spcBef>
                <a:spcPts val="840"/>
              </a:spcBef>
              <a:spcAft>
                <a:spcPts val="0"/>
              </a:spcAft>
              <a:buNone/>
            </a:pPr>
            <a:r>
              <a:t/>
            </a:r>
            <a:endParaRPr b="1" i="1" sz="1600">
              <a:solidFill>
                <a:schemeClr val="dk1"/>
              </a:solidFill>
            </a:endParaRPr>
          </a:p>
          <a:p>
            <a:pPr indent="0" lvl="0" marL="0" marR="6096" rtl="0" algn="ctr">
              <a:lnSpc>
                <a:spcPct val="115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1600">
                <a:solidFill>
                  <a:schemeClr val="dk1"/>
                </a:solidFill>
              </a:rPr>
              <a:t>©</a:t>
            </a:r>
            <a:r>
              <a:rPr i="1" lang="en" sz="1600">
                <a:solidFill>
                  <a:schemeClr val="dk1"/>
                </a:solidFill>
              </a:rPr>
              <a:t>2020 The Partnership for Inclusive Disaster Strategies </a:t>
            </a:r>
            <a:endParaRPr i="1"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4800" y="174925"/>
            <a:ext cx="5674400" cy="12647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0" y="2845550"/>
            <a:ext cx="91440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Inclusive Emergency Management During Pandemic</a:t>
            </a:r>
            <a:endParaRPr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2084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600">
                <a:solidFill>
                  <a:srgbClr val="0000FF"/>
                </a:solidFill>
              </a:rPr>
              <a:t>Declarations</a:t>
            </a:r>
            <a:endParaRPr sz="56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4844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232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1155CC"/>
                </a:solidFill>
              </a:rPr>
              <a:t>COVID-19 &amp; Declarations</a:t>
            </a:r>
            <a:endParaRPr sz="3800">
              <a:solidFill>
                <a:srgbClr val="1155CC"/>
              </a:solidFill>
            </a:endParaRPr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976150"/>
            <a:ext cx="8520600" cy="3400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COVID-19 has three declarations: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Public Health Emergency declaration</a:t>
            </a:r>
            <a:r>
              <a:rPr lang="en">
                <a:solidFill>
                  <a:srgbClr val="000000"/>
                </a:solidFill>
              </a:rPr>
              <a:t> by the Secretary of the U.S. Department of Health and Human Services on Jan 30 retroactive to Jan 27.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National Emergency declaration</a:t>
            </a:r>
            <a:r>
              <a:rPr lang="en">
                <a:solidFill>
                  <a:srgbClr val="000000"/>
                </a:solidFill>
              </a:rPr>
              <a:t> by the President on March 13 that was was retroactive to March 1, 2020. </a:t>
            </a:r>
            <a:r>
              <a:rPr lang="en" sz="900" u="sng">
                <a:solidFill>
                  <a:schemeClr val="hlink"/>
                </a:solidFill>
                <a:hlinkClick r:id="rId3"/>
              </a:rPr>
              <a:t>https://www.whitehouse.gov/presidential-actions/proclamation-declaring-national-emergency-concerning-novel-coronavirus-disease-covid-19-outbreak/</a:t>
            </a:r>
            <a:r>
              <a:rPr lang="en" sz="900">
                <a:solidFill>
                  <a:srgbClr val="000000"/>
                </a:solidFill>
              </a:rPr>
              <a:t> </a:t>
            </a:r>
            <a:endParaRPr sz="9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Every state and 4 territories requested and received a </a:t>
            </a:r>
            <a:r>
              <a:rPr b="1" lang="en">
                <a:solidFill>
                  <a:srgbClr val="000000"/>
                </a:solidFill>
              </a:rPr>
              <a:t>Major Disaster </a:t>
            </a:r>
            <a:r>
              <a:rPr b="1" lang="en">
                <a:solidFill>
                  <a:srgbClr val="000000"/>
                </a:solidFill>
              </a:rPr>
              <a:t>declaration </a:t>
            </a:r>
            <a:r>
              <a:rPr lang="en">
                <a:solidFill>
                  <a:srgbClr val="000000"/>
                </a:solidFill>
              </a:rPr>
              <a:t>by the President. </a:t>
            </a:r>
            <a:r>
              <a:rPr lang="en">
                <a:solidFill>
                  <a:schemeClr val="dk1"/>
                </a:solidFill>
              </a:rPr>
              <a:t>Additionally, 32 tribes are working directly with FEMA under the emergency declaration.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46050" y="3977525"/>
            <a:ext cx="1163773" cy="1165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1155CC"/>
                </a:solidFill>
              </a:rPr>
              <a:t>What is a Public Health Emergency?</a:t>
            </a:r>
            <a:endParaRPr sz="3700">
              <a:solidFill>
                <a:srgbClr val="1155CC"/>
              </a:solidFill>
            </a:endParaRPr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245025" y="1181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Another declaration! - remember from last week? </a:t>
            </a:r>
            <a:endParaRPr b="1" sz="20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Public Health Emergencies must be declared by the U.S. Secretary of Health and Human Services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COVID-19 was declared a public health emergency on </a:t>
            </a:r>
            <a:r>
              <a:rPr b="1" lang="en" sz="175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January 31, 2020, by The Secretary of Health and Human Services (HHS) </a:t>
            </a:r>
            <a:endParaRPr b="1" sz="175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50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Blanket waivers can be issued during a public health emergency.</a:t>
            </a:r>
            <a:endParaRPr sz="185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218725" y="358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Public Health Emergency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218725" y="1320900"/>
            <a:ext cx="8520600" cy="36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1"/>
                </a:solidFill>
                <a:highlight>
                  <a:srgbClr val="FFFFFF"/>
                </a:highlight>
              </a:rPr>
              <a:t>Public </a:t>
            </a:r>
            <a:r>
              <a:rPr b="1" lang="en" sz="1900">
                <a:solidFill>
                  <a:schemeClr val="dk1"/>
                </a:solidFill>
                <a:highlight>
                  <a:srgbClr val="FFFFFF"/>
                </a:highlight>
              </a:rPr>
              <a:t>health emergency declared by the United States Department of Health and Human Services  under: </a:t>
            </a:r>
            <a:endParaRPr b="1"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9250" lvl="0" marL="45720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1900">
                <a:solidFill>
                  <a:schemeClr val="dk1"/>
                </a:solidFill>
                <a:highlight>
                  <a:srgbClr val="FFFFFF"/>
                </a:highlight>
              </a:rPr>
              <a:t>Pandemic and All-Hazards Preparedness and Advancing Innovation Act  (PAAHPAIA)  amends PAHPA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900">
                <a:solidFill>
                  <a:schemeClr val="dk1"/>
                </a:solidFill>
                <a:highlight>
                  <a:srgbClr val="FFFFFF"/>
                </a:highlight>
              </a:rPr>
              <a:t>Last year, in PAAHPAIA new statute mandates the establishment of an advisory council that still hasn’t been appointed / established 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highlight>
                  <a:srgbClr val="FFFFFF"/>
                </a:highlight>
              </a:rPr>
              <a:t>Source: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https://www.phe.gov/Preparedness/legal/pahpa/Pages/pahpaia.aspx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pic>
        <p:nvPicPr>
          <p:cNvPr id="138" name="Google Shape;13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00" y="325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National Emergency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1498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March 13:</a:t>
            </a:r>
            <a:r>
              <a:rPr b="1" lang="en">
                <a:solidFill>
                  <a:schemeClr val="dk1"/>
                </a:solidFill>
                <a:highlight>
                  <a:schemeClr val="lt1"/>
                </a:highlight>
              </a:rPr>
              <a:t> President Trump declared - </a:t>
            </a:r>
            <a:r>
              <a:rPr b="1" lang="en">
                <a:solidFill>
                  <a:schemeClr val="dk1"/>
                </a:solidFill>
              </a:rPr>
              <a:t>as of  March 1st </a:t>
            </a:r>
            <a:r>
              <a:rPr b="1" lang="en">
                <a:solidFill>
                  <a:schemeClr val="dk1"/>
                </a:solidFill>
                <a:highlight>
                  <a:schemeClr val="lt1"/>
                </a:highlight>
              </a:rPr>
              <a:t>2020 - a nationwide emergency pursuant to Sec. 501(b) of the Stafford Act.</a:t>
            </a:r>
            <a:endParaRPr b="1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All 50 states, the District of Columbia, and 4 territories requested and were granted Major Disaster Declarations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Additionally, 32 tribes are working directly with FEMA under the emergency declaration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7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45" name="Google Shape;14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rgbClr val="1155CC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5700">
                <a:solidFill>
                  <a:srgbClr val="1155CC"/>
                </a:solidFill>
              </a:rPr>
              <a:t>Questions?</a:t>
            </a:r>
            <a:endParaRPr sz="57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26402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311700" y="551900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155CC"/>
                </a:solidFill>
              </a:rPr>
              <a:t>Public </a:t>
            </a:r>
            <a:r>
              <a:rPr lang="en" sz="3500">
                <a:solidFill>
                  <a:srgbClr val="1155CC"/>
                </a:solidFill>
              </a:rPr>
              <a:t>Assistance &amp; Individual Assistance</a:t>
            </a:r>
            <a:endParaRPr sz="35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155CC"/>
                </a:solidFill>
              </a:rPr>
              <a:t> Available During COVID-19</a:t>
            </a:r>
            <a:endParaRPr sz="3500">
              <a:solidFill>
                <a:srgbClr val="1155CC"/>
              </a:solidFill>
            </a:endParaRPr>
          </a:p>
        </p:txBody>
      </p:sp>
      <p:pic>
        <p:nvPicPr>
          <p:cNvPr id="157" name="Google Shape;15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4228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1155CC"/>
                </a:solidFill>
              </a:rPr>
              <a:t>FEMA A</a:t>
            </a:r>
            <a:r>
              <a:rPr lang="en" sz="3900">
                <a:solidFill>
                  <a:srgbClr val="1155CC"/>
                </a:solidFill>
              </a:rPr>
              <a:t>ssistance</a:t>
            </a:r>
            <a:r>
              <a:rPr lang="en" sz="3900">
                <a:solidFill>
                  <a:srgbClr val="1155CC"/>
                </a:solidFill>
              </a:rPr>
              <a:t> During COVID-19</a:t>
            </a:r>
            <a:endParaRPr sz="3900">
              <a:solidFill>
                <a:srgbClr val="1155CC"/>
              </a:solidFill>
            </a:endParaRPr>
          </a:p>
        </p:txBody>
      </p:sp>
      <p:sp>
        <p:nvSpPr>
          <p:cNvPr id="163" name="Google Shape;163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00"/>
                </a:solidFill>
              </a:rPr>
              <a:t>Public A</a:t>
            </a:r>
            <a:r>
              <a:rPr b="1" lang="en" sz="2300">
                <a:solidFill>
                  <a:srgbClr val="000000"/>
                </a:solidFill>
              </a:rPr>
              <a:t>ssistance</a:t>
            </a:r>
            <a:endParaRPr b="1" sz="2300"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Getting infrastructure assistance that state requested 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00"/>
                </a:solidFill>
              </a:rPr>
              <a:t>Individual Assistance</a:t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	Just crisis counseling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/>
          </a:p>
        </p:txBody>
      </p:sp>
      <p:pic>
        <p:nvPicPr>
          <p:cNvPr id="164" name="Google Shape;16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155CC"/>
                </a:solidFill>
              </a:rPr>
              <a:t>Current FEMA Assistance to Washington </a:t>
            </a:r>
            <a:endParaRPr sz="3600">
              <a:solidFill>
                <a:srgbClr val="1155CC"/>
              </a:solidFill>
            </a:endParaRPr>
          </a:p>
        </p:txBody>
      </p:sp>
      <p:sp>
        <p:nvSpPr>
          <p:cNvPr id="170" name="Google Shape;17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Public Assistance:</a:t>
            </a:r>
            <a:r>
              <a:rPr b="1" lang="en" sz="2000">
                <a:solidFill>
                  <a:schemeClr val="dk1"/>
                </a:solidFill>
              </a:rPr>
              <a:t> </a:t>
            </a:r>
            <a:r>
              <a:rPr lang="en" sz="2000">
                <a:solidFill>
                  <a:schemeClr val="dk1"/>
                </a:solidFill>
              </a:rPr>
              <a:t>Emergency protective measures (Category B), including direct federal assistance for all areas in Washington State.</a:t>
            </a:r>
            <a:endParaRPr sz="27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dk1"/>
                </a:solidFill>
              </a:rPr>
              <a:t>Individual Assistance:</a:t>
            </a:r>
            <a:r>
              <a:rPr b="1" lang="en" sz="2000">
                <a:solidFill>
                  <a:schemeClr val="dk1"/>
                </a:solidFill>
              </a:rPr>
              <a:t> </a:t>
            </a:r>
            <a:r>
              <a:rPr lang="en" sz="2000">
                <a:solidFill>
                  <a:schemeClr val="dk1"/>
                </a:solidFill>
              </a:rPr>
              <a:t>limited to crisis counseling program in all areas in the State of Washington.  </a:t>
            </a:r>
            <a:br>
              <a:rPr lang="en" sz="2000">
                <a:solidFill>
                  <a:schemeClr val="dk1"/>
                </a:solidFill>
              </a:rPr>
            </a:br>
            <a:endParaRPr sz="2700"/>
          </a:p>
        </p:txBody>
      </p:sp>
      <p:pic>
        <p:nvPicPr>
          <p:cNvPr id="171" name="Google Shape;17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chemeClr val="dk1"/>
                </a:solidFill>
              </a:rPr>
              <a:t>For more information about Washington state </a:t>
            </a:r>
            <a:endParaRPr b="1"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chemeClr val="dk1"/>
                </a:solidFill>
              </a:rPr>
              <a:t>Public Assistance during COVID-19:</a:t>
            </a:r>
            <a:endParaRPr b="1"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dk1"/>
                </a:solidFill>
              </a:rPr>
              <a:t> </a:t>
            </a:r>
            <a:r>
              <a:rPr b="1" lang="en" sz="2400" u="sng">
                <a:solidFill>
                  <a:schemeClr val="accent5"/>
                </a:solidFill>
                <a:hlinkClick r:id="rId3"/>
              </a:rPr>
              <a:t>https://mil.wa.gov/public-assistance</a:t>
            </a:r>
            <a:endParaRPr b="1" sz="31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7" name="Google Shape;17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19650" y="0"/>
            <a:ext cx="8520600" cy="7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1155CC"/>
                </a:solidFill>
              </a:rPr>
              <a:t>Accessibility for this Presentation</a:t>
            </a:r>
            <a:endParaRPr sz="3900">
              <a:solidFill>
                <a:srgbClr val="1155CC"/>
              </a:solidFill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840525"/>
            <a:ext cx="8520600" cy="40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00"/>
                </a:solidFill>
              </a:rPr>
              <a:t>Sign Language</a:t>
            </a:r>
            <a:r>
              <a:rPr b="1" lang="en" sz="2300">
                <a:solidFill>
                  <a:srgbClr val="000000"/>
                </a:solidFill>
              </a:rPr>
              <a:t> Interpreters: </a:t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D</a:t>
            </a:r>
            <a:r>
              <a:rPr lang="en" sz="2000">
                <a:solidFill>
                  <a:srgbClr val="000000"/>
                </a:solidFill>
              </a:rPr>
              <a:t>rag the frame separating the interpreters from the slides. 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Drag it right or left to adjust the size of the slides and interpreters 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00"/>
                </a:solidFill>
              </a:rPr>
              <a:t>Closed </a:t>
            </a:r>
            <a:r>
              <a:rPr b="1" lang="en" sz="2300">
                <a:solidFill>
                  <a:srgbClr val="000000"/>
                </a:solidFill>
              </a:rPr>
              <a:t>Captions: </a:t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Click the button at the bottom of the screen that says “CC” to </a:t>
            </a:r>
            <a:r>
              <a:rPr lang="en" sz="1900">
                <a:solidFill>
                  <a:srgbClr val="000000"/>
                </a:solidFill>
              </a:rPr>
              <a:t>start captions.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 txBox="1"/>
          <p:nvPr>
            <p:ph idx="1" type="body"/>
          </p:nvPr>
        </p:nvSpPr>
        <p:spPr>
          <a:xfrm>
            <a:off x="311700" y="459500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1155CC"/>
                </a:solidFill>
              </a:rPr>
              <a:t>Potential</a:t>
            </a:r>
            <a:r>
              <a:rPr lang="en" sz="3700">
                <a:solidFill>
                  <a:srgbClr val="1155CC"/>
                </a:solidFill>
              </a:rPr>
              <a:t> D</a:t>
            </a:r>
            <a:r>
              <a:rPr lang="en" sz="3700">
                <a:solidFill>
                  <a:srgbClr val="1155CC"/>
                </a:solidFill>
              </a:rPr>
              <a:t>isability</a:t>
            </a:r>
            <a:r>
              <a:rPr lang="en" sz="3700">
                <a:solidFill>
                  <a:srgbClr val="1155CC"/>
                </a:solidFill>
              </a:rPr>
              <a:t> Rights Violations </a:t>
            </a:r>
            <a:endParaRPr sz="3700">
              <a:solidFill>
                <a:srgbClr val="1155CC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1155CC"/>
                </a:solidFill>
              </a:rPr>
              <a:t>D</a:t>
            </a:r>
            <a:r>
              <a:rPr lang="en" sz="3700">
                <a:solidFill>
                  <a:srgbClr val="1155CC"/>
                </a:solidFill>
              </a:rPr>
              <a:t>uring</a:t>
            </a:r>
            <a:r>
              <a:rPr lang="en" sz="3700">
                <a:solidFill>
                  <a:srgbClr val="1155CC"/>
                </a:solidFill>
              </a:rPr>
              <a:t> the Pandemic</a:t>
            </a:r>
            <a:endParaRPr sz="3700">
              <a:solidFill>
                <a:srgbClr val="1155CC"/>
              </a:solidFill>
            </a:endParaRPr>
          </a:p>
        </p:txBody>
      </p:sp>
      <p:pic>
        <p:nvPicPr>
          <p:cNvPr id="183" name="Google Shape;18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284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/>
          <p:nvPr>
            <p:ph type="title"/>
          </p:nvPr>
        </p:nvSpPr>
        <p:spPr>
          <a:xfrm>
            <a:off x="311700" y="445025"/>
            <a:ext cx="8520600" cy="13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1155CC"/>
                </a:solidFill>
              </a:rPr>
              <a:t>Civil R</a:t>
            </a:r>
            <a:r>
              <a:rPr lang="en" sz="3400">
                <a:solidFill>
                  <a:srgbClr val="1155CC"/>
                </a:solidFill>
              </a:rPr>
              <a:t>ights</a:t>
            </a:r>
            <a:r>
              <a:rPr lang="en" sz="3400">
                <a:solidFill>
                  <a:srgbClr val="1155CC"/>
                </a:solidFill>
              </a:rPr>
              <a:t> A</a:t>
            </a:r>
            <a:r>
              <a:rPr lang="en" sz="3400">
                <a:solidFill>
                  <a:srgbClr val="1155CC"/>
                </a:solidFill>
              </a:rPr>
              <a:t>re Not Suspended During </a:t>
            </a:r>
            <a:endParaRPr sz="34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1155CC"/>
                </a:solidFill>
              </a:rPr>
              <a:t>Public Health</a:t>
            </a:r>
            <a:r>
              <a:rPr lang="en" sz="3400">
                <a:solidFill>
                  <a:srgbClr val="1155CC"/>
                </a:solidFill>
              </a:rPr>
              <a:t> </a:t>
            </a:r>
            <a:r>
              <a:rPr lang="en" sz="3400">
                <a:solidFill>
                  <a:srgbClr val="1155CC"/>
                </a:solidFill>
              </a:rPr>
              <a:t>Emergencies</a:t>
            </a:r>
            <a:r>
              <a:rPr lang="en" sz="3400">
                <a:solidFill>
                  <a:srgbClr val="1155CC"/>
                </a:solidFill>
              </a:rPr>
              <a:t> &amp; </a:t>
            </a:r>
            <a:r>
              <a:rPr lang="en" sz="3400">
                <a:solidFill>
                  <a:srgbClr val="1155CC"/>
                </a:solidFill>
              </a:rPr>
              <a:t>Disasters</a:t>
            </a:r>
            <a:endParaRPr sz="3400">
              <a:solidFill>
                <a:srgbClr val="1155CC"/>
              </a:solidFill>
            </a:endParaRPr>
          </a:p>
        </p:txBody>
      </p:sp>
      <p:sp>
        <p:nvSpPr>
          <p:cNvPr id="189" name="Google Shape;189;p33"/>
          <p:cNvSpPr txBox="1"/>
          <p:nvPr>
            <p:ph idx="1" type="body"/>
          </p:nvPr>
        </p:nvSpPr>
        <p:spPr>
          <a:xfrm>
            <a:off x="387950" y="1803125"/>
            <a:ext cx="8520600" cy="25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2600">
                <a:solidFill>
                  <a:srgbClr val="000000"/>
                </a:solidFill>
              </a:rPr>
              <a:t>ADA including Olmstead Supreme </a:t>
            </a:r>
            <a:r>
              <a:rPr lang="en" sz="2600">
                <a:solidFill>
                  <a:srgbClr val="000000"/>
                </a:solidFill>
              </a:rPr>
              <a:t>Court</a:t>
            </a:r>
            <a:r>
              <a:rPr lang="en" sz="2600">
                <a:solidFill>
                  <a:srgbClr val="000000"/>
                </a:solidFill>
              </a:rPr>
              <a:t> Decision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</a:endParaRPr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2600">
                <a:solidFill>
                  <a:srgbClr val="000000"/>
                </a:solidFill>
              </a:rPr>
              <a:t>Rehab Act applies to all </a:t>
            </a:r>
            <a:r>
              <a:rPr lang="en" sz="2600">
                <a:solidFill>
                  <a:srgbClr val="000000"/>
                </a:solidFill>
              </a:rPr>
              <a:t>recipients</a:t>
            </a:r>
            <a:r>
              <a:rPr lang="en" sz="2600">
                <a:solidFill>
                  <a:srgbClr val="000000"/>
                </a:solidFill>
              </a:rPr>
              <a:t> and </a:t>
            </a:r>
            <a:r>
              <a:rPr lang="en" sz="2600">
                <a:solidFill>
                  <a:srgbClr val="000000"/>
                </a:solidFill>
              </a:rPr>
              <a:t>subrecipients</a:t>
            </a:r>
            <a:r>
              <a:rPr lang="en" sz="2600">
                <a:solidFill>
                  <a:srgbClr val="000000"/>
                </a:solidFill>
              </a:rPr>
              <a:t> of federal funds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90" name="Google Shape;19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155CC"/>
                </a:solidFill>
              </a:rPr>
              <a:t>Disability Rights During the Pandemic</a:t>
            </a:r>
            <a:endParaRPr sz="3500">
              <a:solidFill>
                <a:srgbClr val="1155CC"/>
              </a:solidFill>
            </a:endParaRPr>
          </a:p>
        </p:txBody>
      </p:sp>
      <p:sp>
        <p:nvSpPr>
          <p:cNvPr id="196" name="Google Shape;196;p34"/>
          <p:cNvSpPr txBox="1"/>
          <p:nvPr>
            <p:ph idx="1" type="body"/>
          </p:nvPr>
        </p:nvSpPr>
        <p:spPr>
          <a:xfrm>
            <a:off x="311700" y="11678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Civil rights of people with disabilities were violated during the </a:t>
            </a:r>
            <a:r>
              <a:rPr lang="en" sz="2300">
                <a:solidFill>
                  <a:srgbClr val="000000"/>
                </a:solidFill>
              </a:rPr>
              <a:t>initial outbreak</a:t>
            </a:r>
            <a:r>
              <a:rPr lang="en" sz="2300">
                <a:solidFill>
                  <a:srgbClr val="000000"/>
                </a:solidFill>
              </a:rPr>
              <a:t> of the pandemic.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There is little evidence that they won’t be violated in an outbreak resurgence.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The pandemic  will remain a key planning and response factor in additional disasters.</a:t>
            </a:r>
            <a:endParaRPr sz="2300">
              <a:solidFill>
                <a:srgbClr val="000000"/>
              </a:solidFill>
            </a:endParaRPr>
          </a:p>
        </p:txBody>
      </p:sp>
      <p:pic>
        <p:nvPicPr>
          <p:cNvPr id="197" name="Google Shape;19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5"/>
          <p:cNvSpPr txBox="1"/>
          <p:nvPr>
            <p:ph type="title"/>
          </p:nvPr>
        </p:nvSpPr>
        <p:spPr>
          <a:xfrm>
            <a:off x="254550" y="4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rgbClr val="1155CC"/>
                </a:solidFill>
              </a:rPr>
              <a:t>Examples of P</a:t>
            </a:r>
            <a:r>
              <a:rPr lang="en" sz="3500">
                <a:solidFill>
                  <a:srgbClr val="1155CC"/>
                </a:solidFill>
              </a:rPr>
              <a:t>ossible</a:t>
            </a:r>
            <a:r>
              <a:rPr lang="en" sz="3500">
                <a:solidFill>
                  <a:srgbClr val="1155CC"/>
                </a:solidFill>
              </a:rPr>
              <a:t> Rights Violations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203" name="Google Shape;203;p35"/>
          <p:cNvSpPr txBox="1"/>
          <p:nvPr>
            <p:ph idx="1" type="body"/>
          </p:nvPr>
        </p:nvSpPr>
        <p:spPr>
          <a:xfrm>
            <a:off x="254550" y="1209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Hospitals and congregate settings</a:t>
            </a:r>
            <a:endParaRPr b="1" sz="2200">
              <a:solidFill>
                <a:srgbClr val="000000"/>
              </a:solidFill>
            </a:endParaRPr>
          </a:p>
          <a:p>
            <a:pPr indent="-3492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1900">
                <a:solidFill>
                  <a:srgbClr val="000000"/>
                </a:solidFill>
              </a:rPr>
              <a:t>Not allowing people with disabilities to have visitors in </a:t>
            </a:r>
            <a:r>
              <a:rPr b="1" lang="en" sz="1900">
                <a:solidFill>
                  <a:srgbClr val="000000"/>
                </a:solidFill>
              </a:rPr>
              <a:t>hospitals and </a:t>
            </a:r>
            <a:r>
              <a:rPr b="1" lang="en" sz="1900">
                <a:solidFill>
                  <a:srgbClr val="000000"/>
                </a:solidFill>
              </a:rPr>
              <a:t>congregate</a:t>
            </a:r>
            <a:r>
              <a:rPr b="1" lang="en" sz="1900">
                <a:solidFill>
                  <a:srgbClr val="000000"/>
                </a:solidFill>
              </a:rPr>
              <a:t> facilities</a:t>
            </a:r>
            <a:endParaRPr b="1" sz="1900">
              <a:solidFill>
                <a:srgbClr val="000000"/>
              </a:solidFill>
            </a:endParaRPr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1900">
                <a:solidFill>
                  <a:srgbClr val="000000"/>
                </a:solidFill>
              </a:rPr>
              <a:t>Denying equally effective communication with medical professionals, health care providers and loved ones</a:t>
            </a:r>
            <a:endParaRPr sz="1900">
              <a:solidFill>
                <a:srgbClr val="000000"/>
              </a:solidFill>
            </a:endParaRPr>
          </a:p>
          <a:p>
            <a:pPr indent="-34925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900"/>
              <a:buChar char="●"/>
            </a:pPr>
            <a:r>
              <a:rPr lang="en" sz="1900">
                <a:solidFill>
                  <a:srgbClr val="000000"/>
                </a:solidFill>
              </a:rPr>
              <a:t>Rationing/threatening to ration health care and medical devices</a:t>
            </a:r>
            <a:endParaRPr/>
          </a:p>
        </p:txBody>
      </p:sp>
      <p:pic>
        <p:nvPicPr>
          <p:cNvPr id="204" name="Google Shape;204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400">
                <a:solidFill>
                  <a:srgbClr val="1155CC"/>
                </a:solidFill>
              </a:rPr>
              <a:t>Examples of Possible Rights Violations </a:t>
            </a:r>
            <a:endParaRPr sz="27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6"/>
          <p:cNvSpPr txBox="1"/>
          <p:nvPr>
            <p:ph idx="1" type="body"/>
          </p:nvPr>
        </p:nvSpPr>
        <p:spPr>
          <a:xfrm>
            <a:off x="311700" y="1285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Hospitals and congregate settings</a:t>
            </a:r>
            <a:endParaRPr sz="22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Failing to provide continuity of home and community services and health maintenance, exacerbating health conditions potentially resulting in hospitalization and/or institutionalization</a:t>
            </a:r>
            <a:endParaRPr sz="20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Withholding medical treatment 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Medical experimentation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Waivers of infection and death reporting requirements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11" name="Google Shape;211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rgbClr val="1155CC"/>
                </a:solidFill>
              </a:rPr>
              <a:t>Examples of Possible Rights Violations </a:t>
            </a:r>
            <a:endParaRPr sz="3500">
              <a:solidFill>
                <a:srgbClr val="1155CC"/>
              </a:solidFill>
            </a:endParaRPr>
          </a:p>
        </p:txBody>
      </p:sp>
      <p:sp>
        <p:nvSpPr>
          <p:cNvPr id="217" name="Google Shape;217;p37"/>
          <p:cNvSpPr txBox="1"/>
          <p:nvPr>
            <p:ph idx="1" type="body"/>
          </p:nvPr>
        </p:nvSpPr>
        <p:spPr>
          <a:xfrm>
            <a:off x="311700" y="126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Hospitals and congregate settings</a:t>
            </a:r>
            <a:endParaRPr sz="22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Using waivers in violation of ADA, resulting in denial of the Olmstead mandate most integrated setting 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Direct placement in nursing facilities and other congregate facilities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Waiver of required intake assessments in nursing facilities</a:t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218" name="Google Shape;21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/>
          <p:nvPr>
            <p:ph type="title"/>
          </p:nvPr>
        </p:nvSpPr>
        <p:spPr>
          <a:xfrm>
            <a:off x="1774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1155CC"/>
                </a:solidFill>
              </a:rPr>
              <a:t>Examples of Possible Rights Violations</a:t>
            </a:r>
            <a:endParaRPr sz="3600">
              <a:solidFill>
                <a:srgbClr val="1155CC"/>
              </a:solidFill>
            </a:endParaRPr>
          </a:p>
        </p:txBody>
      </p:sp>
      <p:sp>
        <p:nvSpPr>
          <p:cNvPr id="224" name="Google Shape;224;p38"/>
          <p:cNvSpPr txBox="1"/>
          <p:nvPr>
            <p:ph idx="1" type="body"/>
          </p:nvPr>
        </p:nvSpPr>
        <p:spPr>
          <a:xfrm>
            <a:off x="311700" y="1271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Not providing equally effective communication for people with disabilities.</a:t>
            </a:r>
            <a:endParaRPr b="1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During alerts, warnings, and notifications 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In hospitals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In provision of Telehealth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At testing sites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At food distribution sites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25" name="Google Shape;22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rgbClr val="1155CC"/>
                </a:solidFill>
              </a:rPr>
              <a:t>Examples of Possible Rights Violations</a:t>
            </a:r>
            <a:endParaRPr sz="3500">
              <a:solidFill>
                <a:srgbClr val="1155CC"/>
              </a:solidFill>
            </a:endParaRPr>
          </a:p>
        </p:txBody>
      </p:sp>
      <p:sp>
        <p:nvSpPr>
          <p:cNvPr id="231" name="Google Shape;231;p39"/>
          <p:cNvSpPr txBox="1"/>
          <p:nvPr>
            <p:ph idx="1" type="body"/>
          </p:nvPr>
        </p:nvSpPr>
        <p:spPr>
          <a:xfrm>
            <a:off x="311700" y="1333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O</a:t>
            </a:r>
            <a:r>
              <a:rPr b="1" lang="en" sz="2200">
                <a:solidFill>
                  <a:srgbClr val="000000"/>
                </a:solidFill>
              </a:rPr>
              <a:t>ffering</a:t>
            </a:r>
            <a:r>
              <a:rPr b="1" lang="en" sz="2200">
                <a:solidFill>
                  <a:srgbClr val="000000"/>
                </a:solidFill>
              </a:rPr>
              <a:t> services in places that are not physically accessible</a:t>
            </a:r>
            <a:endParaRPr b="1"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Testing sites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Food distribution sites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Health care facilities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000000"/>
                </a:solidFill>
              </a:rPr>
              <a:t>Institutionalization</a:t>
            </a:r>
            <a:endParaRPr b="1" sz="2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32" name="Google Shape;23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1155CC"/>
                </a:solidFill>
              </a:rPr>
              <a:t>Question</a:t>
            </a:r>
            <a:endParaRPr sz="4400">
              <a:solidFill>
                <a:srgbClr val="1155CC"/>
              </a:solidFill>
            </a:endParaRPr>
          </a:p>
        </p:txBody>
      </p:sp>
      <p:sp>
        <p:nvSpPr>
          <p:cNvPr id="238" name="Google Shape;238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000000"/>
                </a:solidFill>
              </a:rPr>
              <a:t>Can you think of other ways that people’s </a:t>
            </a:r>
            <a:r>
              <a:rPr lang="en" sz="2900">
                <a:solidFill>
                  <a:srgbClr val="000000"/>
                </a:solidFill>
              </a:rPr>
              <a:t>rights</a:t>
            </a:r>
            <a:endParaRPr sz="2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000000"/>
                </a:solidFill>
              </a:rPr>
              <a:t> were, or may have been, violated?</a:t>
            </a:r>
            <a:endParaRPr sz="2900">
              <a:solidFill>
                <a:srgbClr val="000000"/>
              </a:solidFill>
            </a:endParaRPr>
          </a:p>
        </p:txBody>
      </p:sp>
      <p:pic>
        <p:nvPicPr>
          <p:cNvPr id="239" name="Google Shape;23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7154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1"/>
          <p:cNvSpPr txBox="1"/>
          <p:nvPr>
            <p:ph idx="1" type="body"/>
          </p:nvPr>
        </p:nvSpPr>
        <p:spPr>
          <a:xfrm>
            <a:off x="234700" y="1172850"/>
            <a:ext cx="8520600" cy="279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1155CC"/>
                </a:solidFill>
              </a:rPr>
              <a:t>Civil Rights Obligations </a:t>
            </a:r>
            <a:endParaRPr sz="4000">
              <a:solidFill>
                <a:srgbClr val="1155CC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1155CC"/>
                </a:solidFill>
              </a:rPr>
              <a:t>During COVID-19 &amp; </a:t>
            </a:r>
            <a:r>
              <a:rPr lang="en" sz="4000">
                <a:solidFill>
                  <a:srgbClr val="1155CC"/>
                </a:solidFill>
              </a:rPr>
              <a:t>Other</a:t>
            </a:r>
            <a:r>
              <a:rPr lang="en" sz="4000">
                <a:solidFill>
                  <a:srgbClr val="1155CC"/>
                </a:solidFill>
              </a:rPr>
              <a:t> Disasters</a:t>
            </a:r>
            <a:endParaRPr sz="4000">
              <a:solidFill>
                <a:srgbClr val="1155CC"/>
              </a:solidFill>
            </a:endParaRPr>
          </a:p>
        </p:txBody>
      </p:sp>
      <p:pic>
        <p:nvPicPr>
          <p:cNvPr id="245" name="Google Shape;245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669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0"/>
            <a:ext cx="8520600" cy="7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1155CC"/>
                </a:solidFill>
              </a:rPr>
              <a:t>Accessibility for this Presentation</a:t>
            </a:r>
            <a:endParaRPr sz="3900">
              <a:solidFill>
                <a:srgbClr val="1155CC"/>
              </a:solidFill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863550"/>
            <a:ext cx="8520600" cy="40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</a:rPr>
              <a:t>To Participate: </a:t>
            </a:r>
            <a:endParaRPr b="1" sz="2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To ask questions on the presentation: Use the Q&amp;A feature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To respond to questions: “raise your hand” button  </a:t>
            </a:r>
            <a:r>
              <a:rPr lang="en" sz="2100" u="sng">
                <a:solidFill>
                  <a:schemeClr val="dk1"/>
                </a:solidFill>
              </a:rPr>
              <a:t>OR</a:t>
            </a:r>
            <a:r>
              <a:rPr lang="en" sz="2100">
                <a:solidFill>
                  <a:schemeClr val="dk1"/>
                </a:solidFill>
              </a:rPr>
              <a:t> type in chat. </a:t>
            </a:r>
            <a:endParaRPr sz="21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To ask other questions, or alert us to an issue, type in chat/raise hand</a:t>
            </a:r>
            <a:endParaRPr sz="20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en" sz="2100">
                <a:solidFill>
                  <a:schemeClr val="dk1"/>
                </a:solidFill>
              </a:rPr>
              <a:t> Ex. “slow down please” </a:t>
            </a:r>
            <a:endParaRPr b="1" sz="2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rgbClr val="1155CC"/>
                </a:solidFill>
              </a:rPr>
              <a:t>Civil Rights Obligations</a:t>
            </a:r>
            <a:endParaRPr sz="4300">
              <a:solidFill>
                <a:srgbClr val="1155CC"/>
              </a:solidFill>
            </a:endParaRPr>
          </a:p>
        </p:txBody>
      </p:sp>
      <p:sp>
        <p:nvSpPr>
          <p:cNvPr id="251" name="Google Shape;251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</a:rPr>
              <a:t>The civil rights obligations described in the next few slides</a:t>
            </a:r>
            <a:endParaRPr b="1" sz="21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</a:rPr>
              <a:t>always apply- not just </a:t>
            </a:r>
            <a:r>
              <a:rPr b="1" lang="en" sz="2100">
                <a:solidFill>
                  <a:srgbClr val="000000"/>
                </a:solidFill>
              </a:rPr>
              <a:t>during the</a:t>
            </a:r>
            <a:r>
              <a:rPr b="1" lang="en" sz="2100">
                <a:solidFill>
                  <a:srgbClr val="000000"/>
                </a:solidFill>
              </a:rPr>
              <a:t> pandemic. </a:t>
            </a:r>
            <a:endParaRPr b="1"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</a:rPr>
              <a:t>The </a:t>
            </a:r>
            <a:r>
              <a:rPr lang="en" sz="2500">
                <a:solidFill>
                  <a:srgbClr val="000000"/>
                </a:solidFill>
              </a:rPr>
              <a:t>pandemic</a:t>
            </a:r>
            <a:r>
              <a:rPr lang="en" sz="2500">
                <a:solidFill>
                  <a:srgbClr val="000000"/>
                </a:solidFill>
              </a:rPr>
              <a:t> has highlighted awareness </a:t>
            </a:r>
            <a:endParaRPr sz="25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</a:rPr>
              <a:t>for the need to </a:t>
            </a:r>
            <a:r>
              <a:rPr lang="en" sz="2500">
                <a:solidFill>
                  <a:srgbClr val="000000"/>
                </a:solidFill>
              </a:rPr>
              <a:t>protect</a:t>
            </a:r>
            <a:r>
              <a:rPr lang="en" sz="2500">
                <a:solidFill>
                  <a:srgbClr val="000000"/>
                </a:solidFill>
              </a:rPr>
              <a:t> these </a:t>
            </a:r>
            <a:r>
              <a:rPr lang="en" sz="2500">
                <a:solidFill>
                  <a:srgbClr val="000000"/>
                </a:solidFill>
              </a:rPr>
              <a:t>rights.</a:t>
            </a:r>
            <a:endParaRPr sz="2500">
              <a:solidFill>
                <a:srgbClr val="000000"/>
              </a:solidFill>
            </a:endParaRPr>
          </a:p>
        </p:txBody>
      </p:sp>
      <p:pic>
        <p:nvPicPr>
          <p:cNvPr id="252" name="Google Shape;25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258" name="Google Shape;258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Equal a</a:t>
            </a:r>
            <a:r>
              <a:rPr b="1" lang="en" sz="2200">
                <a:solidFill>
                  <a:srgbClr val="000000"/>
                </a:solidFill>
              </a:rPr>
              <a:t>ccess to testing</a:t>
            </a:r>
            <a:endParaRPr b="1" sz="22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b="1" lang="en" sz="2100">
                <a:solidFill>
                  <a:srgbClr val="000000"/>
                </a:solidFill>
              </a:rPr>
              <a:t>Be aware that: </a:t>
            </a:r>
            <a:endParaRPr b="1" sz="2100">
              <a:solidFill>
                <a:srgbClr val="000000"/>
              </a:solidFill>
            </a:endParaRPr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○"/>
            </a:pPr>
            <a:r>
              <a:rPr lang="en" sz="2100">
                <a:solidFill>
                  <a:srgbClr val="000000"/>
                </a:solidFill>
              </a:rPr>
              <a:t>Either on site or remote interpreters are required</a:t>
            </a:r>
            <a:endParaRPr sz="2100">
              <a:solidFill>
                <a:srgbClr val="000000"/>
              </a:solidFill>
            </a:endParaRPr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○"/>
            </a:pPr>
            <a:r>
              <a:rPr lang="en" sz="2100">
                <a:solidFill>
                  <a:srgbClr val="000000"/>
                </a:solidFill>
              </a:rPr>
              <a:t>Tactile</a:t>
            </a:r>
            <a:r>
              <a:rPr lang="en" sz="2100">
                <a:solidFill>
                  <a:srgbClr val="000000"/>
                </a:solidFill>
              </a:rPr>
              <a:t> </a:t>
            </a:r>
            <a:r>
              <a:rPr lang="en" sz="2100">
                <a:solidFill>
                  <a:srgbClr val="000000"/>
                </a:solidFill>
              </a:rPr>
              <a:t>Interpreters</a:t>
            </a:r>
            <a:r>
              <a:rPr lang="en" sz="2100">
                <a:solidFill>
                  <a:srgbClr val="000000"/>
                </a:solidFill>
              </a:rPr>
              <a:t> are required for Deafblind people</a:t>
            </a:r>
            <a:endParaRPr sz="21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b="1" lang="en" sz="2200">
                <a:solidFill>
                  <a:srgbClr val="000000"/>
                </a:solidFill>
              </a:rPr>
              <a:t>Be prepared to:</a:t>
            </a:r>
            <a:endParaRPr b="1"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00"/>
                </a:solidFill>
              </a:rPr>
              <a:t>      Advocate</a:t>
            </a:r>
            <a:r>
              <a:rPr lang="en" sz="2100">
                <a:solidFill>
                  <a:srgbClr val="000000"/>
                </a:solidFill>
              </a:rPr>
              <a:t> for on </a:t>
            </a:r>
            <a:r>
              <a:rPr lang="en" sz="2100">
                <a:solidFill>
                  <a:srgbClr val="000000"/>
                </a:solidFill>
              </a:rPr>
              <a:t>site</a:t>
            </a:r>
            <a:r>
              <a:rPr lang="en" sz="2100">
                <a:solidFill>
                  <a:srgbClr val="000000"/>
                </a:solidFill>
              </a:rPr>
              <a:t> or remote </a:t>
            </a:r>
            <a:r>
              <a:rPr lang="en" sz="2100">
                <a:solidFill>
                  <a:srgbClr val="000000"/>
                </a:solidFill>
              </a:rPr>
              <a:t>interpreters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59" name="Google Shape;259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00">
                <a:solidFill>
                  <a:srgbClr val="1155CC"/>
                </a:solidFill>
              </a:rPr>
              <a:t>Civil Rights Violations During the Pandemic</a:t>
            </a:r>
            <a:endParaRPr sz="3300">
              <a:solidFill>
                <a:srgbClr val="1155CC"/>
              </a:solidFill>
            </a:endParaRPr>
          </a:p>
        </p:txBody>
      </p:sp>
      <p:sp>
        <p:nvSpPr>
          <p:cNvPr id="265" name="Google Shape;265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Equal access to testing (cont.)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aware that: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“Drive-through” testing may not be </a:t>
            </a:r>
            <a:r>
              <a:rPr lang="en">
                <a:solidFill>
                  <a:srgbClr val="000000"/>
                </a:solidFill>
              </a:rPr>
              <a:t>accessible</a:t>
            </a:r>
            <a:r>
              <a:rPr lang="en">
                <a:solidFill>
                  <a:srgbClr val="000000"/>
                </a:solidFill>
              </a:rPr>
              <a:t> to </a:t>
            </a:r>
            <a:r>
              <a:rPr lang="en">
                <a:solidFill>
                  <a:srgbClr val="000000"/>
                </a:solidFill>
              </a:rPr>
              <a:t>people who don’t drive / own cars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</a:t>
            </a:r>
            <a:r>
              <a:rPr b="1" lang="en">
                <a:solidFill>
                  <a:srgbClr val="000000"/>
                </a:solidFill>
              </a:rPr>
              <a:t>prepared</a:t>
            </a:r>
            <a:r>
              <a:rPr b="1" lang="en">
                <a:solidFill>
                  <a:srgbClr val="000000"/>
                </a:solidFill>
              </a:rPr>
              <a:t> to: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Advocate for in-home testing or testing </a:t>
            </a:r>
            <a:r>
              <a:rPr lang="en">
                <a:solidFill>
                  <a:srgbClr val="000000"/>
                </a:solidFill>
              </a:rPr>
              <a:t>dispersed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throughout the</a:t>
            </a:r>
            <a:r>
              <a:rPr lang="en">
                <a:solidFill>
                  <a:srgbClr val="000000"/>
                </a:solidFill>
              </a:rPr>
              <a:t> community in locations where people can get tested while </a:t>
            </a:r>
            <a:r>
              <a:rPr lang="en">
                <a:solidFill>
                  <a:srgbClr val="000000"/>
                </a:solidFill>
              </a:rPr>
              <a:t>maintaining</a:t>
            </a:r>
            <a:r>
              <a:rPr lang="en">
                <a:solidFill>
                  <a:srgbClr val="000000"/>
                </a:solidFill>
              </a:rPr>
              <a:t> social </a:t>
            </a:r>
            <a:r>
              <a:rPr lang="en">
                <a:solidFill>
                  <a:srgbClr val="000000"/>
                </a:solidFill>
              </a:rPr>
              <a:t>distance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266" name="Google Shape;266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272" name="Google Shape;272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Equal</a:t>
            </a:r>
            <a:r>
              <a:rPr b="1" lang="en" sz="2000">
                <a:solidFill>
                  <a:srgbClr val="000000"/>
                </a:solidFill>
              </a:rPr>
              <a:t> access to t</a:t>
            </a:r>
            <a:r>
              <a:rPr b="1" lang="en" sz="2000">
                <a:solidFill>
                  <a:srgbClr val="000000"/>
                </a:solidFill>
              </a:rPr>
              <a:t>esting (cont.) 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aware that: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Accessible</a:t>
            </a:r>
            <a:r>
              <a:rPr lang="en">
                <a:solidFill>
                  <a:srgbClr val="000000"/>
                </a:solidFill>
              </a:rPr>
              <a:t> format is required for forms or other written </a:t>
            </a:r>
            <a:r>
              <a:rPr lang="en">
                <a:solidFill>
                  <a:srgbClr val="000000"/>
                </a:solidFill>
              </a:rPr>
              <a:t>material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Sites must be physically accessible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73" name="Google Shape;27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00"/>
                </a:solidFill>
              </a:rPr>
              <a:t>Equal access to testing (cont.)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00"/>
                </a:solidFill>
              </a:rPr>
              <a:t>Be prepared to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Advocate for all of these accommodations,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Get a seat at planning and implementation tables,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Call on resources to file complaints, and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If necessary, join lawsuits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80" name="Google Shape;28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7"/>
          <p:cNvSpPr txBox="1"/>
          <p:nvPr>
            <p:ph type="title"/>
          </p:nvPr>
        </p:nvSpPr>
        <p:spPr>
          <a:xfrm>
            <a:off x="311700" y="366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286" name="Google Shape;286;p47"/>
          <p:cNvSpPr txBox="1"/>
          <p:nvPr>
            <p:ph idx="1" type="body"/>
          </p:nvPr>
        </p:nvSpPr>
        <p:spPr>
          <a:xfrm>
            <a:off x="311700" y="1085225"/>
            <a:ext cx="8520600" cy="37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Equal </a:t>
            </a:r>
            <a:r>
              <a:rPr b="1" lang="en" sz="2000">
                <a:solidFill>
                  <a:srgbClr val="000000"/>
                </a:solidFill>
              </a:rPr>
              <a:t>access</a:t>
            </a:r>
            <a:r>
              <a:rPr b="1" lang="en" sz="2000">
                <a:solidFill>
                  <a:srgbClr val="000000"/>
                </a:solidFill>
              </a:rPr>
              <a:t> to healthcare 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aware that: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Rationing</a:t>
            </a:r>
            <a:r>
              <a:rPr lang="en">
                <a:solidFill>
                  <a:srgbClr val="000000"/>
                </a:solidFill>
              </a:rPr>
              <a:t> based on disability is </a:t>
            </a:r>
            <a:r>
              <a:rPr lang="en">
                <a:solidFill>
                  <a:srgbClr val="000000"/>
                </a:solidFill>
              </a:rPr>
              <a:t>prohibited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People with disabilities, who have had COVID, have been denied treatment and have received experimental treatment without consent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 prepared to: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advocate against rationing/withholding treatment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educate consumers/participants and health care providers                        about rights of people with disabilities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87" name="Google Shape;287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293" name="Google Shape;293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Access to visitors during hospitalization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aware that:  </a:t>
            </a:r>
            <a:r>
              <a:rPr lang="en">
                <a:solidFill>
                  <a:srgbClr val="000000"/>
                </a:solidFill>
              </a:rPr>
              <a:t>People with </a:t>
            </a:r>
            <a:r>
              <a:rPr lang="en">
                <a:solidFill>
                  <a:srgbClr val="000000"/>
                </a:solidFill>
              </a:rPr>
              <a:t>disabilities</a:t>
            </a:r>
            <a:r>
              <a:rPr lang="en">
                <a:solidFill>
                  <a:srgbClr val="000000"/>
                </a:solidFill>
              </a:rPr>
              <a:t> have been denied visitors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prepared to: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Advocate</a:t>
            </a:r>
            <a:endParaRPr>
              <a:solidFill>
                <a:srgbClr val="000000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On an </a:t>
            </a:r>
            <a:r>
              <a:rPr lang="en" sz="1800">
                <a:solidFill>
                  <a:srgbClr val="000000"/>
                </a:solidFill>
              </a:rPr>
              <a:t>individual</a:t>
            </a:r>
            <a:r>
              <a:rPr lang="en" sz="1800">
                <a:solidFill>
                  <a:srgbClr val="000000"/>
                </a:solidFill>
              </a:rPr>
              <a:t> </a:t>
            </a:r>
            <a:r>
              <a:rPr lang="en" sz="1800">
                <a:solidFill>
                  <a:srgbClr val="000000"/>
                </a:solidFill>
              </a:rPr>
              <a:t>basis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Seek out resources to file complaints and </a:t>
            </a:r>
            <a:r>
              <a:rPr lang="en" sz="1800">
                <a:solidFill>
                  <a:srgbClr val="000000"/>
                </a:solidFill>
              </a:rPr>
              <a:t>lawsuits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94" name="Google Shape;294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9"/>
          <p:cNvSpPr txBox="1"/>
          <p:nvPr>
            <p:ph type="title"/>
          </p:nvPr>
        </p:nvSpPr>
        <p:spPr>
          <a:xfrm>
            <a:off x="210800" y="291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155CC"/>
                </a:solidFill>
              </a:rPr>
              <a:t>Civil Rights Obligations During the Pandemic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300" name="Google Shape;300;p49"/>
          <p:cNvSpPr txBox="1"/>
          <p:nvPr>
            <p:ph idx="1" type="body"/>
          </p:nvPr>
        </p:nvSpPr>
        <p:spPr>
          <a:xfrm>
            <a:off x="323400" y="864600"/>
            <a:ext cx="8586000" cy="367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Institutionalization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Be aware that: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People with disabilities have their right to services in the most integrated setting appropriate to their needs. (Olmstead decision)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42% of COVID-19 deaths come from 0.6% of the U.S. population that lives in nursing facilities and assisted living facilities.</a:t>
            </a:r>
            <a:endParaRPr>
              <a:solidFill>
                <a:srgbClr val="000000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 Bipoc (Black, indigenous and people of color) people, and multiply-marginalized people with disabilities, are disproportionately represented in this death toll.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01" name="Google Shape;301;p49"/>
          <p:cNvSpPr txBox="1"/>
          <p:nvPr/>
        </p:nvSpPr>
        <p:spPr>
          <a:xfrm>
            <a:off x="323400" y="4373525"/>
            <a:ext cx="5004900" cy="6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Source:</a:t>
            </a:r>
            <a:r>
              <a:rPr lang="en" sz="1100" u="sng">
                <a:solidFill>
                  <a:srgbClr val="1155CC"/>
                </a:solidFill>
                <a:hlinkClick r:id="rId3"/>
              </a:rPr>
              <a:t>https://www.forbes.com/sites/theapothecary/2020/05/26/nursing-homes-assisted-living-facilities-0-6-of-the-u-s-population-43-of-u-s-covid-19-deaths/#12a617</a:t>
            </a:r>
            <a:r>
              <a:rPr lang="en" sz="1100">
                <a:solidFill>
                  <a:schemeClr val="dk1"/>
                </a:solidFill>
              </a:rPr>
              <a:t> </a:t>
            </a:r>
            <a:endParaRPr/>
          </a:p>
        </p:txBody>
      </p:sp>
      <p:pic>
        <p:nvPicPr>
          <p:cNvPr id="302" name="Google Shape;302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44450" y="38524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1155CC"/>
                </a:solidFill>
              </a:rPr>
              <a:t>Civil Rights Obligations During the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308" name="Google Shape;308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000000"/>
                </a:solidFill>
              </a:rPr>
              <a:t>Be prepared to Advocate as if  lives depend on it.</a:t>
            </a:r>
            <a:endParaRPr b="1" sz="2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000000"/>
                </a:solidFill>
              </a:rPr>
              <a:t>(Because they do.)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000000"/>
                </a:solidFill>
              </a:rPr>
              <a:t>Our next module will offer advocacy strategies! </a:t>
            </a:r>
            <a:endParaRPr sz="2400">
              <a:solidFill>
                <a:srgbClr val="000000"/>
              </a:solidFill>
            </a:endParaRPr>
          </a:p>
        </p:txBody>
      </p:sp>
      <p:pic>
        <p:nvPicPr>
          <p:cNvPr id="309" name="Google Shape;309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Your Community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315" name="Google Shape;315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000000"/>
                </a:solidFill>
              </a:rPr>
              <a:t>How has this played out in your community?</a:t>
            </a:r>
            <a:endParaRPr sz="3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300">
                <a:solidFill>
                  <a:srgbClr val="000000"/>
                </a:solidFill>
              </a:rPr>
              <a:t>Questions?</a:t>
            </a:r>
            <a:endParaRPr sz="3300">
              <a:solidFill>
                <a:srgbClr val="000000"/>
              </a:solidFill>
            </a:endParaRPr>
          </a:p>
        </p:txBody>
      </p:sp>
      <p:pic>
        <p:nvPicPr>
          <p:cNvPr id="316" name="Google Shape;316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6076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357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1155CC"/>
                </a:solidFill>
              </a:rPr>
              <a:t>Introductions</a:t>
            </a:r>
            <a:endParaRPr sz="4800">
              <a:solidFill>
                <a:srgbClr val="1155CC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900">
                <a:solidFill>
                  <a:srgbClr val="1155CC"/>
                </a:solidFill>
              </a:rPr>
              <a:t>Welcome &amp; About Us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3458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2"/>
          <p:cNvSpPr txBox="1"/>
          <p:nvPr>
            <p:ph idx="1" type="body"/>
          </p:nvPr>
        </p:nvSpPr>
        <p:spPr>
          <a:xfrm>
            <a:off x="311700" y="6750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5800">
                <a:solidFill>
                  <a:srgbClr val="1155CC"/>
                </a:solidFill>
              </a:rPr>
              <a:t>Masks</a:t>
            </a:r>
            <a:endParaRPr sz="5800">
              <a:solidFill>
                <a:srgbClr val="1155CC"/>
              </a:solidFill>
            </a:endParaRPr>
          </a:p>
        </p:txBody>
      </p:sp>
      <p:pic>
        <p:nvPicPr>
          <p:cNvPr id="322" name="Google Shape;322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293902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3"/>
          <p:cNvSpPr txBox="1"/>
          <p:nvPr>
            <p:ph type="title"/>
          </p:nvPr>
        </p:nvSpPr>
        <p:spPr>
          <a:xfrm>
            <a:off x="311700" y="344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500">
                <a:solidFill>
                  <a:srgbClr val="1155CC"/>
                </a:solidFill>
              </a:rPr>
              <a:t>Masks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328" name="Google Shape;328;p53"/>
          <p:cNvSpPr txBox="1"/>
          <p:nvPr>
            <p:ph idx="1" type="body"/>
          </p:nvPr>
        </p:nvSpPr>
        <p:spPr>
          <a:xfrm>
            <a:off x="311700" y="1282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Masks in the Deaf/Hard of Hearing </a:t>
            </a:r>
            <a:r>
              <a:rPr b="1" lang="en" sz="2200">
                <a:solidFill>
                  <a:srgbClr val="000000"/>
                </a:solidFill>
              </a:rPr>
              <a:t>Community</a:t>
            </a:r>
            <a:endParaRPr b="1"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Transparent mask for health care providers and others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Masks for Deaf and Hard of Hearing people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No good solution yet</a:t>
            </a:r>
            <a:endParaRPr sz="2200">
              <a:solidFill>
                <a:srgbClr val="000000"/>
              </a:solidFill>
            </a:endParaRPr>
          </a:p>
          <a:p>
            <a:pPr indent="0" lvl="0" marL="137160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329" name="Google Shape;329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Masks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335" name="Google Shape;335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00"/>
                </a:solidFill>
              </a:rPr>
              <a:t>Alternatives when masks are an access issue</a:t>
            </a:r>
            <a:endParaRPr b="1" sz="20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Scarves or bandanas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Curbside services 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Allowing an individual to wait in a vehicle for an appointment and enter the building when called or texted; or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Appointments by telephone or video calls.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000000"/>
                </a:solidFill>
              </a:rPr>
              <a:t>Source</a:t>
            </a:r>
            <a:r>
              <a:rPr lang="en"/>
              <a:t> </a:t>
            </a:r>
            <a:r>
              <a:rPr lang="en" sz="1100" u="sng">
                <a:solidFill>
                  <a:schemeClr val="accent5"/>
                </a:solidFill>
                <a:hlinkClick r:id="rId3"/>
              </a:rPr>
              <a:t>https://www.adasoutheast.org/ada/publications/legal/ada-and-face-mask-policies.php</a:t>
            </a:r>
            <a:endParaRPr/>
          </a:p>
        </p:txBody>
      </p:sp>
      <p:pic>
        <p:nvPicPr>
          <p:cNvPr id="336" name="Google Shape;336;p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5"/>
          <p:cNvSpPr txBox="1"/>
          <p:nvPr>
            <p:ph idx="1" type="body"/>
          </p:nvPr>
        </p:nvSpPr>
        <p:spPr>
          <a:xfrm>
            <a:off x="311700" y="998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Questions</a:t>
            </a:r>
            <a:r>
              <a:rPr lang="en" sz="4500">
                <a:solidFill>
                  <a:srgbClr val="1155CC"/>
                </a:solidFill>
              </a:rPr>
              <a:t> about masks?</a:t>
            </a:r>
            <a:endParaRPr sz="45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342" name="Google Shape;342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1918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6"/>
          <p:cNvSpPr txBox="1"/>
          <p:nvPr>
            <p:ph idx="1" type="body"/>
          </p:nvPr>
        </p:nvSpPr>
        <p:spPr>
          <a:xfrm>
            <a:off x="311700" y="7982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1155CC"/>
                </a:solidFill>
              </a:rPr>
              <a:t>Continuity of Operations &amp; P</a:t>
            </a:r>
            <a:r>
              <a:rPr lang="en" sz="3200">
                <a:solidFill>
                  <a:srgbClr val="1155CC"/>
                </a:solidFill>
              </a:rPr>
              <a:t>ersonal Planning</a:t>
            </a:r>
            <a:endParaRPr sz="3200">
              <a:solidFill>
                <a:srgbClr val="1155CC"/>
              </a:solidFill>
            </a:endParaRPr>
          </a:p>
        </p:txBody>
      </p:sp>
      <p:pic>
        <p:nvPicPr>
          <p:cNvPr id="348" name="Google Shape;348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0532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7"/>
          <p:cNvSpPr txBox="1"/>
          <p:nvPr>
            <p:ph idx="1" type="body"/>
          </p:nvPr>
        </p:nvSpPr>
        <p:spPr>
          <a:xfrm>
            <a:off x="311700" y="1971300"/>
            <a:ext cx="8520600" cy="120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000000"/>
                </a:solidFill>
              </a:rPr>
              <a:t>Civil rights violations can occur due to </a:t>
            </a:r>
            <a:endParaRPr sz="27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000000"/>
                </a:solidFill>
              </a:rPr>
              <a:t>lack of planning for </a:t>
            </a:r>
            <a:r>
              <a:rPr b="1" lang="en" sz="2700">
                <a:solidFill>
                  <a:srgbClr val="000000"/>
                </a:solidFill>
              </a:rPr>
              <a:t>continuity of operations.</a:t>
            </a:r>
            <a:endParaRPr b="1" sz="2700">
              <a:solidFill>
                <a:srgbClr val="000000"/>
              </a:solidFill>
            </a:endParaRPr>
          </a:p>
        </p:txBody>
      </p:sp>
      <p:sp>
        <p:nvSpPr>
          <p:cNvPr id="354" name="Google Shape;354;p57"/>
          <p:cNvSpPr txBox="1"/>
          <p:nvPr/>
        </p:nvSpPr>
        <p:spPr>
          <a:xfrm>
            <a:off x="311700" y="277075"/>
            <a:ext cx="6837600" cy="8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1155CC"/>
                </a:solidFill>
              </a:rPr>
              <a:t>Continuity</a:t>
            </a:r>
            <a:r>
              <a:rPr lang="en" sz="4800">
                <a:solidFill>
                  <a:srgbClr val="1155CC"/>
                </a:solidFill>
              </a:rPr>
              <a:t> of Operations</a:t>
            </a:r>
            <a:endParaRPr sz="4800">
              <a:solidFill>
                <a:srgbClr val="1155CC"/>
              </a:solidFill>
            </a:endParaRPr>
          </a:p>
        </p:txBody>
      </p:sp>
      <p:pic>
        <p:nvPicPr>
          <p:cNvPr id="355" name="Google Shape;355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8"/>
          <p:cNvSpPr txBox="1"/>
          <p:nvPr>
            <p:ph type="title"/>
          </p:nvPr>
        </p:nvSpPr>
        <p:spPr>
          <a:xfrm>
            <a:off x="311700" y="30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1155CC"/>
                </a:solidFill>
              </a:rPr>
              <a:t>What is Continuity of Operations?</a:t>
            </a:r>
            <a:endParaRPr sz="40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“A Continuity of Operations Plan (COOP) will document how the division or department will perform essential operations during an emergency situation or long-term disruption, which might last from 2 days to several weeks or longer. 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highlight>
                  <a:schemeClr val="lt1"/>
                </a:highlight>
              </a:rPr>
              <a:t>The plan will identify: </a:t>
            </a:r>
            <a:endParaRPr b="1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Mission-critical functions, 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Departmental communication methods, 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Each organization needs a COOP to ensure the provider can respond      effectively to a variety of situations.</a:t>
            </a:r>
            <a:endParaRPr sz="115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chemeClr val="dk1"/>
                </a:solidFill>
                <a:highlight>
                  <a:schemeClr val="lt1"/>
                </a:highlight>
              </a:rPr>
              <a:t>Source:</a:t>
            </a:r>
            <a:r>
              <a:rPr lang="en" sz="115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r>
              <a:rPr lang="en" sz="1150" u="sng">
                <a:solidFill>
                  <a:schemeClr val="accent5"/>
                </a:solidFill>
                <a:highlight>
                  <a:schemeClr val="lt1"/>
                </a:highlight>
                <a:hlinkClick r:id="rId3"/>
              </a:rPr>
              <a:t>https://emergency.princeton.edu/how-to-prepare/continuity-of-operations-plans</a:t>
            </a:r>
            <a:endParaRPr sz="115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58"/>
          <p:cNvSpPr txBox="1"/>
          <p:nvPr/>
        </p:nvSpPr>
        <p:spPr>
          <a:xfrm>
            <a:off x="5035225" y="2620500"/>
            <a:ext cx="3151200" cy="9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highlight>
                  <a:schemeClr val="lt1"/>
                </a:highlight>
              </a:rPr>
              <a:t>Alternate personnel, </a:t>
            </a:r>
            <a:endParaRPr sz="1800">
              <a:highlight>
                <a:schemeClr val="lt1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highlight>
                  <a:schemeClr val="lt1"/>
                </a:highlight>
              </a:rPr>
              <a:t>Systems and locations.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3" name="Google Shape;363;p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682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Continuity of Operations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369" name="Google Shape;369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Well planned and executed continuity of </a:t>
            </a:r>
            <a:r>
              <a:rPr b="1" lang="en" sz="2000">
                <a:solidFill>
                  <a:srgbClr val="000000"/>
                </a:solidFill>
              </a:rPr>
              <a:t>operations planning</a:t>
            </a:r>
            <a:r>
              <a:rPr b="1" lang="en" sz="2000">
                <a:solidFill>
                  <a:srgbClr val="000000"/>
                </a:solidFill>
              </a:rPr>
              <a:t> can:</a:t>
            </a:r>
            <a:endParaRPr b="1" sz="20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 Prevent nursing facilities and other </a:t>
            </a:r>
            <a:r>
              <a:rPr lang="en">
                <a:solidFill>
                  <a:srgbClr val="000000"/>
                </a:solidFill>
              </a:rPr>
              <a:t>institutional placement </a:t>
            </a:r>
            <a:endParaRPr>
              <a:solidFill>
                <a:srgbClr val="000000"/>
              </a:solidFill>
            </a:endParaRPr>
          </a:p>
          <a:p>
            <a:pPr indent="-342900" lvl="1" marL="62865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Regardless of the degree of individual or household emergency planning.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370" name="Google Shape;370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rgbClr val="1155CC"/>
                </a:solidFill>
              </a:rPr>
              <a:t>Personal Emergency Plans</a:t>
            </a:r>
            <a:endParaRPr sz="4300">
              <a:solidFill>
                <a:srgbClr val="1155CC"/>
              </a:solidFill>
            </a:endParaRPr>
          </a:p>
        </p:txBody>
      </p:sp>
      <p:sp>
        <p:nvSpPr>
          <p:cNvPr id="376" name="Google Shape;376;p60"/>
          <p:cNvSpPr txBox="1"/>
          <p:nvPr>
            <p:ph idx="1" type="body"/>
          </p:nvPr>
        </p:nvSpPr>
        <p:spPr>
          <a:xfrm>
            <a:off x="311700" y="1152475"/>
            <a:ext cx="8520600" cy="388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Should be developed so that </a:t>
            </a:r>
            <a:r>
              <a:rPr b="1" lang="en">
                <a:solidFill>
                  <a:srgbClr val="000000"/>
                </a:solidFill>
              </a:rPr>
              <a:t>people</a:t>
            </a:r>
            <a:r>
              <a:rPr b="1" lang="en">
                <a:solidFill>
                  <a:srgbClr val="000000"/>
                </a:solidFill>
              </a:rPr>
              <a:t> with </a:t>
            </a:r>
            <a:r>
              <a:rPr b="1" lang="en">
                <a:solidFill>
                  <a:srgbClr val="000000"/>
                </a:solidFill>
              </a:rPr>
              <a:t>disabilities</a:t>
            </a:r>
            <a:r>
              <a:rPr b="1" lang="en">
                <a:solidFill>
                  <a:srgbClr val="000000"/>
                </a:solidFill>
              </a:rPr>
              <a:t> can have necessary </a:t>
            </a:r>
            <a:r>
              <a:rPr b="1" lang="en">
                <a:solidFill>
                  <a:srgbClr val="000000"/>
                </a:solidFill>
              </a:rPr>
              <a:t>services</a:t>
            </a:r>
            <a:r>
              <a:rPr b="1" lang="en">
                <a:solidFill>
                  <a:srgbClr val="000000"/>
                </a:solidFill>
              </a:rPr>
              <a:t> and supplies to maintain health, safety, independence and dignity.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Including: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interruption of Personal Assistance Services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interruption of services that provide equally effective communication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/>
              <a:t>        </a:t>
            </a:r>
            <a:endParaRPr sz="1500"/>
          </a:p>
        </p:txBody>
      </p:sp>
      <p:pic>
        <p:nvPicPr>
          <p:cNvPr id="377" name="Google Shape;377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300">
                <a:solidFill>
                  <a:srgbClr val="1155CC"/>
                </a:solidFill>
              </a:rPr>
              <a:t>Personal Emergency Plans</a:t>
            </a:r>
            <a:endParaRPr sz="43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61"/>
          <p:cNvSpPr txBox="1"/>
          <p:nvPr>
            <p:ph idx="1" type="body"/>
          </p:nvPr>
        </p:nvSpPr>
        <p:spPr>
          <a:xfrm>
            <a:off x="311700" y="1365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rgbClr val="000000"/>
                </a:solidFill>
              </a:rPr>
              <a:t>Back up personal assistant services or direct support professionals</a:t>
            </a:r>
            <a:endParaRPr b="1" sz="19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They are sick with COVID-19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They do not have childcare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People in their household are sick with COVID-19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They do not have transportation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84" name="Google Shape;384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Ground Rules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3100">
                <a:solidFill>
                  <a:schemeClr val="dk1"/>
                </a:solidFill>
              </a:rPr>
              <a:t>Confidentiality</a:t>
            </a:r>
            <a:endParaRPr sz="31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3100">
                <a:solidFill>
                  <a:schemeClr val="dk1"/>
                </a:solidFill>
              </a:rPr>
              <a:t>Ask questions</a:t>
            </a:r>
            <a:endParaRPr sz="31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3100">
                <a:solidFill>
                  <a:schemeClr val="dk1"/>
                </a:solidFill>
              </a:rPr>
              <a:t>Have Fun!!!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2"/>
          <p:cNvSpPr txBox="1"/>
          <p:nvPr>
            <p:ph type="title"/>
          </p:nvPr>
        </p:nvSpPr>
        <p:spPr>
          <a:xfrm>
            <a:off x="311700" y="347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300">
                <a:solidFill>
                  <a:srgbClr val="1155CC"/>
                </a:solidFill>
              </a:rPr>
              <a:t>Personal Emergency Plans</a:t>
            </a:r>
            <a:endParaRPr sz="43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Back-up sources for alternate communication to sign language interpreters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Interpreters getting sick or not having access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Health maintenance services and durable / consumable medical equipment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Transportation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Food and water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Not having child care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91" name="Google Shape;391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3"/>
          <p:cNvSpPr txBox="1"/>
          <p:nvPr>
            <p:ph idx="1" type="body"/>
          </p:nvPr>
        </p:nvSpPr>
        <p:spPr>
          <a:xfrm>
            <a:off x="311688" y="1185775"/>
            <a:ext cx="8520600" cy="24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5600">
                <a:solidFill>
                  <a:srgbClr val="1155CC"/>
                </a:solidFill>
              </a:rPr>
              <a:t>Questions</a:t>
            </a:r>
            <a:endParaRPr sz="5600">
              <a:solidFill>
                <a:srgbClr val="1155CC"/>
              </a:solidFill>
            </a:endParaRPr>
          </a:p>
        </p:txBody>
      </p:sp>
      <p:pic>
        <p:nvPicPr>
          <p:cNvPr id="397" name="Google Shape;397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0872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4"/>
          <p:cNvSpPr txBox="1"/>
          <p:nvPr>
            <p:ph idx="1" type="body"/>
          </p:nvPr>
        </p:nvSpPr>
        <p:spPr>
          <a:xfrm>
            <a:off x="311700" y="1416775"/>
            <a:ext cx="8520600" cy="250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800">
                <a:solidFill>
                  <a:srgbClr val="1155CC"/>
                </a:solidFill>
              </a:rPr>
              <a:t>The Pandemic &amp; C</a:t>
            </a:r>
            <a:r>
              <a:rPr lang="en" sz="3800">
                <a:solidFill>
                  <a:srgbClr val="1155CC"/>
                </a:solidFill>
              </a:rPr>
              <a:t>oncurrent</a:t>
            </a:r>
            <a:r>
              <a:rPr lang="en" sz="3800">
                <a:solidFill>
                  <a:srgbClr val="1155CC"/>
                </a:solidFill>
              </a:rPr>
              <a:t> D</a:t>
            </a:r>
            <a:r>
              <a:rPr lang="en" sz="3800">
                <a:solidFill>
                  <a:srgbClr val="1155CC"/>
                </a:solidFill>
              </a:rPr>
              <a:t>isasters</a:t>
            </a:r>
            <a:endParaRPr sz="3800">
              <a:solidFill>
                <a:srgbClr val="1155CC"/>
              </a:solidFill>
            </a:endParaRPr>
          </a:p>
        </p:txBody>
      </p:sp>
      <p:pic>
        <p:nvPicPr>
          <p:cNvPr id="403" name="Google Shape;403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3612" y="3361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65"/>
          <p:cNvSpPr txBox="1"/>
          <p:nvPr>
            <p:ph type="title"/>
          </p:nvPr>
        </p:nvSpPr>
        <p:spPr>
          <a:xfrm>
            <a:off x="311700" y="291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1155CC"/>
                </a:solidFill>
              </a:rPr>
              <a:t>Pandemics Continue During Disasters</a:t>
            </a:r>
            <a:endParaRPr sz="3800">
              <a:solidFill>
                <a:srgbClr val="1155CC"/>
              </a:solidFill>
            </a:endParaRPr>
          </a:p>
        </p:txBody>
      </p:sp>
      <p:sp>
        <p:nvSpPr>
          <p:cNvPr id="409" name="Google Shape;409;p65"/>
          <p:cNvSpPr txBox="1"/>
          <p:nvPr>
            <p:ph idx="1" type="body"/>
          </p:nvPr>
        </p:nvSpPr>
        <p:spPr>
          <a:xfrm>
            <a:off x="215725" y="1002325"/>
            <a:ext cx="8520600" cy="34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Two or more d</a:t>
            </a:r>
            <a:r>
              <a:rPr b="1" lang="en">
                <a:solidFill>
                  <a:srgbClr val="000000"/>
                </a:solidFill>
              </a:rPr>
              <a:t>isasters, including</a:t>
            </a:r>
            <a:r>
              <a:rPr b="1" lang="en">
                <a:solidFill>
                  <a:srgbClr val="000000"/>
                </a:solidFill>
              </a:rPr>
              <a:t> pandemics, can happen </a:t>
            </a:r>
            <a:r>
              <a:rPr b="1" lang="en">
                <a:solidFill>
                  <a:srgbClr val="000000"/>
                </a:solidFill>
              </a:rPr>
              <a:t>at the</a:t>
            </a:r>
            <a:r>
              <a:rPr b="1" lang="en">
                <a:solidFill>
                  <a:srgbClr val="000000"/>
                </a:solidFill>
              </a:rPr>
              <a:t> same time.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900">
                <a:solidFill>
                  <a:srgbClr val="000000"/>
                </a:solidFill>
              </a:rPr>
              <a:t>These</a:t>
            </a:r>
            <a:r>
              <a:rPr lang="en" sz="1900">
                <a:solidFill>
                  <a:srgbClr val="000000"/>
                </a:solidFill>
              </a:rPr>
              <a:t> are called </a:t>
            </a:r>
            <a:r>
              <a:rPr b="1" lang="en" sz="1900">
                <a:solidFill>
                  <a:srgbClr val="000000"/>
                </a:solidFill>
              </a:rPr>
              <a:t>concurrent </a:t>
            </a:r>
            <a:r>
              <a:rPr b="1" lang="en" sz="1900">
                <a:solidFill>
                  <a:srgbClr val="000000"/>
                </a:solidFill>
              </a:rPr>
              <a:t>disasters</a:t>
            </a:r>
            <a:r>
              <a:rPr b="1" lang="en" sz="1900">
                <a:solidFill>
                  <a:srgbClr val="000000"/>
                </a:solidFill>
              </a:rPr>
              <a:t>.</a:t>
            </a:r>
            <a:endParaRPr b="1"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In the case of another disaster: </a:t>
            </a:r>
            <a:endParaRPr sz="1900">
              <a:solidFill>
                <a:srgbClr val="000000"/>
              </a:solidFill>
            </a:endParaRPr>
          </a:p>
          <a:p>
            <a:pPr indent="-3492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1900">
                <a:solidFill>
                  <a:srgbClr val="000000"/>
                </a:solidFill>
              </a:rPr>
              <a:t>A</a:t>
            </a:r>
            <a:r>
              <a:rPr lang="en" sz="1900">
                <a:solidFill>
                  <a:srgbClr val="000000"/>
                </a:solidFill>
              </a:rPr>
              <a:t>ll pandemic</a:t>
            </a:r>
            <a:r>
              <a:rPr lang="en" sz="1900">
                <a:solidFill>
                  <a:srgbClr val="000000"/>
                </a:solidFill>
              </a:rPr>
              <a:t> precautions must be kept in place to the </a:t>
            </a:r>
            <a:r>
              <a:rPr lang="en" sz="1900">
                <a:solidFill>
                  <a:srgbClr val="000000"/>
                </a:solidFill>
              </a:rPr>
              <a:t>maximum</a:t>
            </a:r>
            <a:r>
              <a:rPr lang="en" sz="1900">
                <a:solidFill>
                  <a:srgbClr val="000000"/>
                </a:solidFill>
              </a:rPr>
              <a:t> extent possible.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M</a:t>
            </a:r>
            <a:r>
              <a:rPr lang="en" sz="1900">
                <a:solidFill>
                  <a:srgbClr val="000000"/>
                </a:solidFill>
              </a:rPr>
              <a:t>ust advocate for equal access to disaster- related programs and services while using PPE and while  maintaining social distance.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10" name="Google Shape;410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76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1155CC"/>
                </a:solidFill>
              </a:rPr>
              <a:t>Disasters at the Same Time as Pandemics</a:t>
            </a:r>
            <a:endParaRPr sz="3400">
              <a:solidFill>
                <a:srgbClr val="1155CC"/>
              </a:solidFill>
            </a:endParaRPr>
          </a:p>
        </p:txBody>
      </p:sp>
      <p:sp>
        <p:nvSpPr>
          <p:cNvPr id="416" name="Google Shape;416;p66"/>
          <p:cNvSpPr txBox="1"/>
          <p:nvPr>
            <p:ph idx="1" type="body"/>
          </p:nvPr>
        </p:nvSpPr>
        <p:spPr>
          <a:xfrm>
            <a:off x="240604" y="1495557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000000"/>
                </a:solidFill>
              </a:rPr>
              <a:t>All </a:t>
            </a:r>
            <a:r>
              <a:rPr b="1" lang="en" sz="3200">
                <a:solidFill>
                  <a:srgbClr val="000000"/>
                </a:solidFill>
              </a:rPr>
              <a:t>disaster</a:t>
            </a:r>
            <a:r>
              <a:rPr b="1" lang="en" sz="3200">
                <a:solidFill>
                  <a:srgbClr val="000000"/>
                </a:solidFill>
              </a:rPr>
              <a:t> planning must include </a:t>
            </a:r>
            <a:r>
              <a:rPr b="1" lang="en" sz="3200">
                <a:solidFill>
                  <a:srgbClr val="000000"/>
                </a:solidFill>
              </a:rPr>
              <a:t>COVID-19 </a:t>
            </a:r>
            <a:r>
              <a:rPr b="1" lang="en" sz="3200">
                <a:solidFill>
                  <a:srgbClr val="000000"/>
                </a:solidFill>
              </a:rPr>
              <a:t>protective measures</a:t>
            </a:r>
            <a:endParaRPr b="1" sz="3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trike="sngStrike"/>
          </a:p>
        </p:txBody>
      </p:sp>
      <p:pic>
        <p:nvPicPr>
          <p:cNvPr id="417" name="Google Shape;417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7"/>
          <p:cNvSpPr txBox="1"/>
          <p:nvPr>
            <p:ph type="title"/>
          </p:nvPr>
        </p:nvSpPr>
        <p:spPr>
          <a:xfrm>
            <a:off x="212250" y="262800"/>
            <a:ext cx="8719500" cy="5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50">
                <a:solidFill>
                  <a:srgbClr val="1155CC"/>
                </a:solidFill>
              </a:rPr>
              <a:t>Disaster Response: Pandemic &amp; Concurrent D</a:t>
            </a:r>
            <a:r>
              <a:rPr lang="en" sz="2750">
                <a:solidFill>
                  <a:srgbClr val="1155CC"/>
                </a:solidFill>
              </a:rPr>
              <a:t>isasters</a:t>
            </a:r>
            <a:endParaRPr sz="2750">
              <a:solidFill>
                <a:srgbClr val="1155CC"/>
              </a:solidFill>
            </a:endParaRPr>
          </a:p>
        </p:txBody>
      </p:sp>
      <p:sp>
        <p:nvSpPr>
          <p:cNvPr id="423" name="Google Shape;423;p67"/>
          <p:cNvSpPr txBox="1"/>
          <p:nvPr>
            <p:ph idx="1" type="body"/>
          </p:nvPr>
        </p:nvSpPr>
        <p:spPr>
          <a:xfrm>
            <a:off x="180446" y="114532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Social distancing needs to be maintained throughout evacuation and sheltering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Personal protective equipment (PPE) must be provided and used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Sanitation and infection controls must be maintained 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Equal access to disaster-related programs and services must be provided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Mandated disability programs must be maintained                  (special education)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500"/>
          </a:p>
        </p:txBody>
      </p:sp>
      <p:pic>
        <p:nvPicPr>
          <p:cNvPr id="424" name="Google Shape;424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8"/>
          <p:cNvSpPr txBox="1"/>
          <p:nvPr>
            <p:ph type="title"/>
          </p:nvPr>
        </p:nvSpPr>
        <p:spPr>
          <a:xfrm>
            <a:off x="311700" y="382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155CC"/>
                </a:solidFill>
              </a:rPr>
              <a:t>Other Disasters O</a:t>
            </a:r>
            <a:r>
              <a:rPr lang="en" sz="3500">
                <a:solidFill>
                  <a:srgbClr val="1155CC"/>
                </a:solidFill>
              </a:rPr>
              <a:t>ccur</a:t>
            </a:r>
            <a:r>
              <a:rPr lang="en" sz="3500">
                <a:solidFill>
                  <a:srgbClr val="1155CC"/>
                </a:solidFill>
              </a:rPr>
              <a:t> During Pandemics</a:t>
            </a:r>
            <a:endParaRPr sz="3500">
              <a:solidFill>
                <a:srgbClr val="1155CC"/>
              </a:solidFill>
            </a:endParaRPr>
          </a:p>
        </p:txBody>
      </p:sp>
      <p:sp>
        <p:nvSpPr>
          <p:cNvPr id="430" name="Google Shape;430;p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Disasters that have </a:t>
            </a:r>
            <a:r>
              <a:rPr b="1" lang="en">
                <a:solidFill>
                  <a:srgbClr val="000000"/>
                </a:solidFill>
              </a:rPr>
              <a:t>occured</a:t>
            </a:r>
            <a:r>
              <a:rPr b="1" lang="en">
                <a:solidFill>
                  <a:srgbClr val="000000"/>
                </a:solidFill>
              </a:rPr>
              <a:t> during the COVID-19 pandemic (concurrent disasters)</a:t>
            </a:r>
            <a:endParaRPr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600"/>
              </a:spcBef>
              <a:spcAft>
                <a:spcPts val="0"/>
              </a:spcAft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Earthquakes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Extreme weather events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Flooding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Tornadoes</a:t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31" name="Google Shape;431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1155CC"/>
                </a:solidFill>
              </a:rPr>
              <a:t>Other Disasters During COVID-19 Pandemic</a:t>
            </a:r>
            <a:endParaRPr sz="3200">
              <a:solidFill>
                <a:srgbClr val="1155CC"/>
              </a:solidFill>
            </a:endParaRPr>
          </a:p>
        </p:txBody>
      </p:sp>
      <p:sp>
        <p:nvSpPr>
          <p:cNvPr id="437" name="Google Shape;437;p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00"/>
                </a:solidFill>
              </a:rPr>
              <a:t>DIsasters that could occur in Washington state during the pandemic include:</a:t>
            </a:r>
            <a:endParaRPr b="1" sz="17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69"/>
          <p:cNvSpPr txBox="1"/>
          <p:nvPr/>
        </p:nvSpPr>
        <p:spPr>
          <a:xfrm>
            <a:off x="1464200" y="2252625"/>
            <a:ext cx="3579300" cy="18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</a:t>
            </a:r>
            <a:r>
              <a:rPr lang="en" sz="2000"/>
              <a:t>loods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Severe storms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Landslides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Earthquakes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69"/>
          <p:cNvSpPr txBox="1"/>
          <p:nvPr/>
        </p:nvSpPr>
        <p:spPr>
          <a:xfrm>
            <a:off x="4642900" y="2252625"/>
            <a:ext cx="3867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Droughts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Volcanic activity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●"/>
            </a:pPr>
            <a:r>
              <a:rPr lang="en" sz="2000"/>
              <a:t>Fires</a:t>
            </a:r>
            <a:endParaRPr sz="2000"/>
          </a:p>
        </p:txBody>
      </p:sp>
      <p:pic>
        <p:nvPicPr>
          <p:cNvPr id="440" name="Google Shape;440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70"/>
          <p:cNvSpPr txBox="1"/>
          <p:nvPr>
            <p:ph type="title"/>
          </p:nvPr>
        </p:nvSpPr>
        <p:spPr>
          <a:xfrm>
            <a:off x="62575" y="362925"/>
            <a:ext cx="8997900" cy="6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1155CC"/>
                </a:solidFill>
              </a:rPr>
              <a:t>Emergency Management During Pandemics &amp; Concurrent Disasters</a:t>
            </a:r>
            <a:endParaRPr sz="2250">
              <a:solidFill>
                <a:srgbClr val="1155CC"/>
              </a:solidFill>
            </a:endParaRPr>
          </a:p>
        </p:txBody>
      </p:sp>
      <p:sp>
        <p:nvSpPr>
          <p:cNvPr id="446" name="Google Shape;446;p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The focus during concurrent </a:t>
            </a:r>
            <a:r>
              <a:rPr b="1" lang="en" sz="2400">
                <a:solidFill>
                  <a:srgbClr val="000000"/>
                </a:solidFill>
              </a:rPr>
              <a:t>disasters</a:t>
            </a:r>
            <a:r>
              <a:rPr b="1" lang="en" sz="2400">
                <a:solidFill>
                  <a:srgbClr val="000000"/>
                </a:solidFill>
              </a:rPr>
              <a:t> needs to be equal access to disaster-related program and services.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Role of centers and emergency management!</a:t>
            </a:r>
            <a:endParaRPr sz="2400">
              <a:solidFill>
                <a:srgbClr val="000000"/>
              </a:solidFill>
            </a:endParaRPr>
          </a:p>
        </p:txBody>
      </p:sp>
      <p:pic>
        <p:nvPicPr>
          <p:cNvPr id="447" name="Google Shape;447;p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1155CC"/>
                </a:solidFill>
              </a:rPr>
              <a:t>H</a:t>
            </a:r>
            <a:r>
              <a:rPr lang="en" sz="2200">
                <a:solidFill>
                  <a:srgbClr val="1155CC"/>
                </a:solidFill>
              </a:rPr>
              <a:t>ow Does D</a:t>
            </a:r>
            <a:r>
              <a:rPr lang="en" sz="2200">
                <a:solidFill>
                  <a:srgbClr val="1155CC"/>
                </a:solidFill>
              </a:rPr>
              <a:t>isaster</a:t>
            </a:r>
            <a:r>
              <a:rPr lang="en" sz="2200">
                <a:solidFill>
                  <a:srgbClr val="1155CC"/>
                </a:solidFill>
              </a:rPr>
              <a:t> Response Look D</a:t>
            </a:r>
            <a:r>
              <a:rPr lang="en" sz="2200">
                <a:solidFill>
                  <a:srgbClr val="1155CC"/>
                </a:solidFill>
              </a:rPr>
              <a:t>ifferent</a:t>
            </a:r>
            <a:r>
              <a:rPr lang="en" sz="2200">
                <a:solidFill>
                  <a:srgbClr val="1155CC"/>
                </a:solidFill>
              </a:rPr>
              <a:t> During A Pandemic?</a:t>
            </a:r>
            <a:endParaRPr sz="2200">
              <a:solidFill>
                <a:srgbClr val="1155CC"/>
              </a:solidFill>
            </a:endParaRPr>
          </a:p>
        </p:txBody>
      </p:sp>
      <p:sp>
        <p:nvSpPr>
          <p:cNvPr id="453" name="Google Shape;453;p7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Social distance during evacuations as much possible 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Shelters not in </a:t>
            </a:r>
            <a:r>
              <a:rPr lang="en" sz="2200">
                <a:solidFill>
                  <a:srgbClr val="000000"/>
                </a:solidFill>
              </a:rPr>
              <a:t>congregate</a:t>
            </a:r>
            <a:r>
              <a:rPr lang="en" sz="2200">
                <a:solidFill>
                  <a:srgbClr val="000000"/>
                </a:solidFill>
              </a:rPr>
              <a:t> setting (hotel</a:t>
            </a:r>
            <a:r>
              <a:rPr lang="en" sz="2200">
                <a:solidFill>
                  <a:srgbClr val="000000"/>
                </a:solidFill>
              </a:rPr>
              <a:t>s</a:t>
            </a:r>
            <a:r>
              <a:rPr lang="en" sz="2200">
                <a:solidFill>
                  <a:srgbClr val="000000"/>
                </a:solidFill>
              </a:rPr>
              <a:t>, motel, dormitory)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Social distancing at DRC and shelters if congregate shelters must be used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Everyone who can wears a mask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Video Relay </a:t>
            </a:r>
            <a:r>
              <a:rPr lang="en" sz="2200">
                <a:solidFill>
                  <a:srgbClr val="000000"/>
                </a:solidFill>
              </a:rPr>
              <a:t>Interpreting</a:t>
            </a:r>
            <a:r>
              <a:rPr lang="en" sz="2200">
                <a:solidFill>
                  <a:srgbClr val="000000"/>
                </a:solidFill>
              </a:rPr>
              <a:t> used more frequently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54" name="Google Shape;454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1155CC"/>
                </a:solidFill>
              </a:rPr>
              <a:t>Overview of Community Resilience Initiative</a:t>
            </a:r>
            <a:endParaRPr sz="3300">
              <a:solidFill>
                <a:srgbClr val="1155CC"/>
              </a:solidFill>
            </a:endParaRPr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936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Four 90-minute trainings</a:t>
            </a:r>
            <a:endParaRPr b="1" sz="2200">
              <a:solidFill>
                <a:srgbClr val="000000"/>
              </a:solidFill>
            </a:endParaRPr>
          </a:p>
          <a:p>
            <a:pPr indent="-4000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700"/>
              <a:buChar char="●"/>
            </a:pPr>
            <a:r>
              <a:rPr lang="en" sz="2700">
                <a:solidFill>
                  <a:srgbClr val="000000"/>
                </a:solidFill>
              </a:rPr>
              <a:t>Emergency Management Basics</a:t>
            </a:r>
            <a:endParaRPr sz="27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rgbClr val="000000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Char char="●"/>
            </a:pPr>
            <a:r>
              <a:rPr b="1" lang="en" sz="2700">
                <a:solidFill>
                  <a:srgbClr val="000000"/>
                </a:solidFill>
              </a:rPr>
              <a:t>Emergency Management During a Pandemic</a:t>
            </a:r>
            <a:endParaRPr b="1" sz="27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Char char="●"/>
            </a:pPr>
            <a:r>
              <a:rPr lang="en" sz="2700">
                <a:solidFill>
                  <a:srgbClr val="000000"/>
                </a:solidFill>
              </a:rPr>
              <a:t>Continuing IL Work During a Pandemic</a:t>
            </a:r>
            <a:endParaRPr sz="27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Char char="●"/>
            </a:pPr>
            <a:r>
              <a:rPr lang="en" sz="2700">
                <a:solidFill>
                  <a:srgbClr val="000000"/>
                </a:solidFill>
              </a:rPr>
              <a:t>The Hard Truth Staff Need to Know to Prepare</a:t>
            </a:r>
            <a:endParaRPr sz="2700"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0650" y="38524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72"/>
          <p:cNvSpPr txBox="1"/>
          <p:nvPr>
            <p:ph idx="1" type="body"/>
          </p:nvPr>
        </p:nvSpPr>
        <p:spPr>
          <a:xfrm>
            <a:off x="311700" y="1247375"/>
            <a:ext cx="8520600" cy="295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700">
                <a:solidFill>
                  <a:srgbClr val="1155CC"/>
                </a:solidFill>
              </a:rPr>
              <a:t>Questions</a:t>
            </a:r>
            <a:endParaRPr sz="57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60" name="Google Shape;460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0532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1155CC"/>
                </a:solidFill>
              </a:rPr>
              <a:t>How Does D</a:t>
            </a:r>
            <a:r>
              <a:rPr lang="en" sz="2200">
                <a:solidFill>
                  <a:srgbClr val="1155CC"/>
                </a:solidFill>
              </a:rPr>
              <a:t>isaster</a:t>
            </a:r>
            <a:r>
              <a:rPr lang="en" sz="2200">
                <a:solidFill>
                  <a:srgbClr val="1155CC"/>
                </a:solidFill>
              </a:rPr>
              <a:t> Response Look the Same During a Pandemic?</a:t>
            </a:r>
            <a:endParaRPr sz="2200">
              <a:solidFill>
                <a:srgbClr val="1155CC"/>
              </a:solidFill>
            </a:endParaRPr>
          </a:p>
        </p:txBody>
      </p:sp>
      <p:sp>
        <p:nvSpPr>
          <p:cNvPr id="466" name="Google Shape;466;p73"/>
          <p:cNvSpPr txBox="1"/>
          <p:nvPr>
            <p:ph idx="1" type="body"/>
          </p:nvPr>
        </p:nvSpPr>
        <p:spPr>
          <a:xfrm>
            <a:off x="123675" y="1017725"/>
            <a:ext cx="8520600" cy="331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000000"/>
                </a:solidFill>
              </a:rPr>
              <a:t>People</a:t>
            </a:r>
            <a:r>
              <a:rPr b="1" lang="en" sz="1900">
                <a:solidFill>
                  <a:srgbClr val="000000"/>
                </a:solidFill>
              </a:rPr>
              <a:t> with disabilities still have the </a:t>
            </a:r>
            <a:r>
              <a:rPr b="1" lang="en" sz="1900">
                <a:solidFill>
                  <a:srgbClr val="000000"/>
                </a:solidFill>
              </a:rPr>
              <a:t>right</a:t>
            </a:r>
            <a:r>
              <a:rPr b="1" lang="en" sz="1900">
                <a:solidFill>
                  <a:srgbClr val="000000"/>
                </a:solidFill>
              </a:rPr>
              <a:t> to equal access to </a:t>
            </a:r>
            <a:r>
              <a:rPr b="1" lang="en" sz="1900">
                <a:solidFill>
                  <a:srgbClr val="000000"/>
                </a:solidFill>
              </a:rPr>
              <a:t>disaster-</a:t>
            </a:r>
            <a:r>
              <a:rPr b="1" lang="en" sz="1900">
                <a:solidFill>
                  <a:srgbClr val="000000"/>
                </a:solidFill>
              </a:rPr>
              <a:t> related programs and services </a:t>
            </a:r>
            <a:r>
              <a:rPr b="1" lang="en" sz="1900">
                <a:solidFill>
                  <a:srgbClr val="000000"/>
                </a:solidFill>
              </a:rPr>
              <a:t>including: </a:t>
            </a:r>
            <a:endParaRPr b="1" sz="19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Equally</a:t>
            </a:r>
            <a:r>
              <a:rPr lang="en" sz="2200">
                <a:solidFill>
                  <a:srgbClr val="000000"/>
                </a:solidFill>
              </a:rPr>
              <a:t> </a:t>
            </a:r>
            <a:r>
              <a:rPr lang="en" sz="2200">
                <a:solidFill>
                  <a:srgbClr val="000000"/>
                </a:solidFill>
              </a:rPr>
              <a:t>effective</a:t>
            </a:r>
            <a:r>
              <a:rPr lang="en" sz="2200">
                <a:solidFill>
                  <a:srgbClr val="000000"/>
                </a:solidFill>
              </a:rPr>
              <a:t> communication in </a:t>
            </a:r>
            <a:r>
              <a:rPr lang="en" sz="2200">
                <a:solidFill>
                  <a:srgbClr val="000000"/>
                </a:solidFill>
              </a:rPr>
              <a:t>all</a:t>
            </a:r>
            <a:r>
              <a:rPr lang="en" sz="2200">
                <a:solidFill>
                  <a:srgbClr val="000000"/>
                </a:solidFill>
              </a:rPr>
              <a:t> </a:t>
            </a:r>
            <a:r>
              <a:rPr lang="en" sz="2200">
                <a:solidFill>
                  <a:srgbClr val="000000"/>
                </a:solidFill>
              </a:rPr>
              <a:t>disaster-related</a:t>
            </a:r>
            <a:r>
              <a:rPr lang="en" sz="2200">
                <a:solidFill>
                  <a:srgbClr val="000000"/>
                </a:solidFill>
              </a:rPr>
              <a:t> </a:t>
            </a:r>
            <a:r>
              <a:rPr lang="en" sz="2200">
                <a:solidFill>
                  <a:srgbClr val="000000"/>
                </a:solidFill>
              </a:rPr>
              <a:t>programs</a:t>
            </a:r>
            <a:r>
              <a:rPr lang="en" sz="2200">
                <a:solidFill>
                  <a:srgbClr val="000000"/>
                </a:solidFill>
              </a:rPr>
              <a:t> and </a:t>
            </a:r>
            <a:r>
              <a:rPr lang="en" sz="2200">
                <a:solidFill>
                  <a:srgbClr val="000000"/>
                </a:solidFill>
              </a:rPr>
              <a:t>services </a:t>
            </a:r>
            <a:endParaRPr sz="2200">
              <a:solidFill>
                <a:srgbClr val="000000"/>
              </a:solidFill>
            </a:endParaRPr>
          </a:p>
          <a:p>
            <a:pPr indent="-368300" lvl="1" marL="9144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○"/>
            </a:pPr>
            <a:r>
              <a:rPr lang="en" sz="2200">
                <a:solidFill>
                  <a:srgbClr val="000000"/>
                </a:solidFill>
              </a:rPr>
              <a:t>Interpreters, VRI, Print Materials in accessible format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Accessible transportation</a:t>
            </a:r>
            <a:endParaRPr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" sz="2200">
                <a:solidFill>
                  <a:srgbClr val="000000"/>
                </a:solidFill>
              </a:rPr>
              <a:t>Physical access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67" name="Google Shape;467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1155CC"/>
                </a:solidFill>
              </a:rPr>
              <a:t>Disaster-Related Services</a:t>
            </a:r>
            <a:endParaRPr sz="4500">
              <a:solidFill>
                <a:srgbClr val="1155CC"/>
              </a:solidFill>
            </a:endParaRPr>
          </a:p>
        </p:txBody>
      </p:sp>
      <p:sp>
        <p:nvSpPr>
          <p:cNvPr id="473" name="Google Shape;473;p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Services Provided during:</a:t>
            </a:r>
            <a:endParaRPr b="1"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Notification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Evacuation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Sheltering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Recovery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474" name="Google Shape;474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75"/>
          <p:cNvSpPr txBox="1"/>
          <p:nvPr>
            <p:ph idx="1" type="body"/>
          </p:nvPr>
        </p:nvSpPr>
        <p:spPr>
          <a:xfrm>
            <a:off x="311700" y="5826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5200">
                <a:solidFill>
                  <a:srgbClr val="1155CC"/>
                </a:solidFill>
              </a:rPr>
              <a:t>Moving Forward</a:t>
            </a:r>
            <a:endParaRPr sz="5200">
              <a:solidFill>
                <a:srgbClr val="1155CC"/>
              </a:solidFill>
            </a:endParaRPr>
          </a:p>
        </p:txBody>
      </p:sp>
      <p:pic>
        <p:nvPicPr>
          <p:cNvPr id="480" name="Google Shape;480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284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1155CC"/>
                </a:solidFill>
              </a:rPr>
              <a:t>What Can CILs Do Now?</a:t>
            </a:r>
            <a:endParaRPr sz="3900">
              <a:solidFill>
                <a:srgbClr val="1155CC"/>
              </a:solidFill>
            </a:endParaRPr>
          </a:p>
        </p:txBody>
      </p:sp>
      <p:sp>
        <p:nvSpPr>
          <p:cNvPr id="486" name="Google Shape;486;p7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Get a seat at the </a:t>
            </a:r>
            <a:r>
              <a:rPr b="1" lang="en" sz="2200">
                <a:solidFill>
                  <a:srgbClr val="000000"/>
                </a:solidFill>
              </a:rPr>
              <a:t>planning</a:t>
            </a:r>
            <a:r>
              <a:rPr b="1" lang="en" sz="2200">
                <a:solidFill>
                  <a:srgbClr val="000000"/>
                </a:solidFill>
              </a:rPr>
              <a:t> table by</a:t>
            </a:r>
            <a:endParaRPr b="1" sz="22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Attending meetings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Getting</a:t>
            </a:r>
            <a:r>
              <a:rPr lang="en" sz="2100">
                <a:solidFill>
                  <a:srgbClr val="000000"/>
                </a:solidFill>
              </a:rPr>
              <a:t> on the distribution list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Sharing resources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Inviting</a:t>
            </a:r>
            <a:r>
              <a:rPr lang="en" sz="2100">
                <a:solidFill>
                  <a:srgbClr val="000000"/>
                </a:solidFill>
              </a:rPr>
              <a:t> EM community to your events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87" name="Google Shape;487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77"/>
          <p:cNvSpPr txBox="1"/>
          <p:nvPr>
            <p:ph type="title"/>
          </p:nvPr>
        </p:nvSpPr>
        <p:spPr>
          <a:xfrm>
            <a:off x="311700" y="251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1155CC"/>
                </a:solidFill>
              </a:rPr>
              <a:t>What Can CILs Do Now? </a:t>
            </a:r>
            <a:endParaRPr sz="4200">
              <a:solidFill>
                <a:srgbClr val="1155CC"/>
              </a:solidFill>
            </a:endParaRPr>
          </a:p>
        </p:txBody>
      </p:sp>
      <p:sp>
        <p:nvSpPr>
          <p:cNvPr id="493" name="Google Shape;493;p77"/>
          <p:cNvSpPr txBox="1"/>
          <p:nvPr>
            <p:ph idx="1" type="body"/>
          </p:nvPr>
        </p:nvSpPr>
        <p:spPr>
          <a:xfrm>
            <a:off x="311700" y="1152475"/>
            <a:ext cx="8520600" cy="38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</a:rPr>
              <a:t>Advocate and plan for</a:t>
            </a:r>
            <a:endParaRPr b="1" sz="2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Voting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PPE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Alternatives</a:t>
            </a:r>
            <a:r>
              <a:rPr lang="en" sz="2300">
                <a:solidFill>
                  <a:srgbClr val="000000"/>
                </a:solidFill>
              </a:rPr>
              <a:t> to mass care </a:t>
            </a:r>
            <a:r>
              <a:rPr lang="en" sz="2300">
                <a:solidFill>
                  <a:srgbClr val="000000"/>
                </a:solidFill>
              </a:rPr>
              <a:t>shelter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Char char="●"/>
            </a:pPr>
            <a:r>
              <a:rPr lang="en" sz="2300">
                <a:solidFill>
                  <a:srgbClr val="000000"/>
                </a:solidFill>
              </a:rPr>
              <a:t>Accessible transportation while social distancing</a:t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494" name="Google Shape;494;p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78"/>
          <p:cNvSpPr txBox="1"/>
          <p:nvPr>
            <p:ph type="title"/>
          </p:nvPr>
        </p:nvSpPr>
        <p:spPr>
          <a:xfrm>
            <a:off x="311700" y="251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1155CC"/>
                </a:solidFill>
              </a:rPr>
              <a:t>What Can CILs Do Now? </a:t>
            </a:r>
            <a:endParaRPr sz="4200">
              <a:solidFill>
                <a:srgbClr val="1155CC"/>
              </a:solidFill>
            </a:endParaRPr>
          </a:p>
        </p:txBody>
      </p:sp>
      <p:sp>
        <p:nvSpPr>
          <p:cNvPr id="500" name="Google Shape;500;p78"/>
          <p:cNvSpPr txBox="1"/>
          <p:nvPr>
            <p:ph idx="1" type="body"/>
          </p:nvPr>
        </p:nvSpPr>
        <p:spPr>
          <a:xfrm>
            <a:off x="311700" y="1152475"/>
            <a:ext cx="8520600" cy="38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</a:rPr>
              <a:t>Advocate and plan for (cont.)</a:t>
            </a:r>
            <a:endParaRPr b="1" sz="2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Diverting from institutionalization (next module)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Inclusive reopening policies 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Systems and individual advocacy </a:t>
            </a:r>
            <a:endParaRPr sz="2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501" name="Google Shape;501;p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79"/>
          <p:cNvSpPr txBox="1"/>
          <p:nvPr>
            <p:ph type="title"/>
          </p:nvPr>
        </p:nvSpPr>
        <p:spPr>
          <a:xfrm>
            <a:off x="187725" y="445025"/>
            <a:ext cx="8644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1155CC"/>
                </a:solidFill>
              </a:rPr>
              <a:t>CILs During the Pandemic &amp; Concurrent Disasters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507" name="Google Shape;507;p79"/>
          <p:cNvSpPr txBox="1"/>
          <p:nvPr>
            <p:ph idx="1" type="body"/>
          </p:nvPr>
        </p:nvSpPr>
        <p:spPr>
          <a:xfrm>
            <a:off x="311700" y="1232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What can CILs do during a pandemic, outbreak resurgence and concurrent disasters?</a:t>
            </a:r>
            <a:endParaRPr b="1" sz="2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Keep </a:t>
            </a:r>
            <a:r>
              <a:rPr lang="en" sz="2400">
                <a:solidFill>
                  <a:srgbClr val="000000"/>
                </a:solidFill>
              </a:rPr>
              <a:t>supporting</a:t>
            </a:r>
            <a:r>
              <a:rPr lang="en" sz="2400">
                <a:solidFill>
                  <a:srgbClr val="000000"/>
                </a:solidFill>
              </a:rPr>
              <a:t> Independent Living!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More in module 3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Monitor for discrimination during re-opening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508" name="Google Shape;508;p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80"/>
          <p:cNvSpPr txBox="1"/>
          <p:nvPr>
            <p:ph idx="1" type="body"/>
          </p:nvPr>
        </p:nvSpPr>
        <p:spPr>
          <a:xfrm>
            <a:off x="311700" y="945000"/>
            <a:ext cx="8520600" cy="26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5700">
                <a:solidFill>
                  <a:srgbClr val="1155CC"/>
                </a:solidFill>
              </a:rPr>
              <a:t>R</a:t>
            </a:r>
            <a:r>
              <a:rPr lang="en" sz="5700">
                <a:solidFill>
                  <a:srgbClr val="1155CC"/>
                </a:solidFill>
              </a:rPr>
              <a:t>eopening</a:t>
            </a:r>
            <a:endParaRPr sz="5700">
              <a:solidFill>
                <a:srgbClr val="1155CC"/>
              </a:solidFill>
            </a:endParaRPr>
          </a:p>
        </p:txBody>
      </p:sp>
      <p:pic>
        <p:nvPicPr>
          <p:cNvPr id="514" name="Google Shape;514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29478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1155CC"/>
                </a:solidFill>
              </a:rPr>
              <a:t>Disability D</a:t>
            </a:r>
            <a:r>
              <a:rPr lang="en" sz="2600">
                <a:solidFill>
                  <a:srgbClr val="1155CC"/>
                </a:solidFill>
              </a:rPr>
              <a:t>iscrimination May Happen During Reopening</a:t>
            </a:r>
            <a:endParaRPr sz="2600">
              <a:solidFill>
                <a:srgbClr val="1155CC"/>
              </a:solidFill>
            </a:endParaRPr>
          </a:p>
        </p:txBody>
      </p:sp>
      <p:sp>
        <p:nvSpPr>
          <p:cNvPr id="520" name="Google Shape;520;p81"/>
          <p:cNvSpPr txBox="1"/>
          <p:nvPr>
            <p:ph idx="1" type="body"/>
          </p:nvPr>
        </p:nvSpPr>
        <p:spPr>
          <a:xfrm>
            <a:off x="311700" y="1234509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</a:rPr>
              <a:t>Be on the alert for:</a:t>
            </a:r>
            <a:endParaRPr b="1"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People with disabilities being</a:t>
            </a:r>
            <a:endParaRPr sz="20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Told that they should stay home when others are told it is safe to go out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</a:t>
            </a:r>
            <a:r>
              <a:rPr lang="en">
                <a:solidFill>
                  <a:srgbClr val="000000"/>
                </a:solidFill>
              </a:rPr>
              <a:t>ushed out of stores and other places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Denied goods </a:t>
            </a:r>
            <a:r>
              <a:rPr lang="en">
                <a:solidFill>
                  <a:srgbClr val="000000"/>
                </a:solidFill>
              </a:rPr>
              <a:t>and services</a:t>
            </a:r>
            <a:r>
              <a:rPr lang="en">
                <a:solidFill>
                  <a:srgbClr val="000000"/>
                </a:solidFill>
              </a:rPr>
              <a:t> because they can’t wear masks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521" name="Google Shape;521;p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88265" y="39033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rgbClr val="1155CC"/>
                </a:solidFill>
              </a:rPr>
              <a:t>Module 1 Review</a:t>
            </a:r>
            <a:endParaRPr sz="43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Civil Rights are never </a:t>
            </a:r>
            <a:r>
              <a:rPr lang="en" sz="2500"/>
              <a:t>suspended</a:t>
            </a:r>
            <a:r>
              <a:rPr lang="en" sz="2500"/>
              <a:t> during disasters.</a:t>
            </a:r>
            <a:endParaRPr sz="25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There must be equal access to disaster-related programs and services.</a:t>
            </a:r>
            <a:endParaRPr sz="25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  <a:p>
            <a:pPr indent="-3873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Major Disaster &amp; Emergency </a:t>
            </a:r>
            <a:r>
              <a:rPr lang="en" sz="2500"/>
              <a:t>Declarations  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The </a:t>
            </a:r>
            <a:r>
              <a:rPr lang="en" sz="2500"/>
              <a:t>pandemic is a disaster. </a:t>
            </a:r>
            <a:endParaRPr sz="250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155CC"/>
                </a:solidFill>
              </a:rPr>
              <a:t>Disability Discrimination During Reopening (cont.)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527" name="Google Shape;527;p82"/>
          <p:cNvSpPr txBox="1"/>
          <p:nvPr>
            <p:ph idx="1" type="body"/>
          </p:nvPr>
        </p:nvSpPr>
        <p:spPr>
          <a:xfrm>
            <a:off x="246073" y="1168882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Required return to work when they have been </a:t>
            </a:r>
            <a:r>
              <a:rPr lang="en" sz="2000">
                <a:solidFill>
                  <a:srgbClr val="000000"/>
                </a:solidFill>
              </a:rPr>
              <a:t>successfully</a:t>
            </a:r>
            <a:r>
              <a:rPr lang="en" sz="2000">
                <a:solidFill>
                  <a:srgbClr val="000000"/>
                </a:solidFill>
              </a:rPr>
              <a:t> working at home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Not being given reasonable accommodation when they return to work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</a:t>
            </a:r>
            <a:r>
              <a:rPr lang="en" sz="2000">
                <a:solidFill>
                  <a:srgbClr val="000000"/>
                </a:solidFill>
              </a:rPr>
              <a:t>enied</a:t>
            </a:r>
            <a:r>
              <a:rPr lang="en" sz="2000">
                <a:solidFill>
                  <a:srgbClr val="000000"/>
                </a:solidFill>
              </a:rPr>
              <a:t> access to or discouraged from returning to school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Denied </a:t>
            </a:r>
            <a:r>
              <a:rPr lang="en" sz="2000">
                <a:solidFill>
                  <a:srgbClr val="000000"/>
                </a:solidFill>
              </a:rPr>
              <a:t>access</a:t>
            </a:r>
            <a:r>
              <a:rPr lang="en" sz="2000">
                <a:solidFill>
                  <a:srgbClr val="000000"/>
                </a:solidFill>
              </a:rPr>
              <a:t> by outdoor r</a:t>
            </a:r>
            <a:r>
              <a:rPr lang="en" sz="2000">
                <a:solidFill>
                  <a:srgbClr val="000000"/>
                </a:solidFill>
              </a:rPr>
              <a:t>estaurant tables blocking path-of-travel on the sidewalk.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Denied the right to vote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528" name="Google Shape;528;p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000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solidFill>
                  <a:srgbClr val="1155CC"/>
                </a:solidFill>
              </a:rPr>
              <a:t>In Your Communities</a:t>
            </a:r>
            <a:endParaRPr sz="5100">
              <a:solidFill>
                <a:srgbClr val="1155CC"/>
              </a:solidFill>
            </a:endParaRPr>
          </a:p>
        </p:txBody>
      </p:sp>
      <p:sp>
        <p:nvSpPr>
          <p:cNvPr id="534" name="Google Shape;534;p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000000"/>
                </a:solidFill>
              </a:rPr>
              <a:t>How is reopening going for </a:t>
            </a:r>
            <a:endParaRPr b="1" sz="30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000000"/>
                </a:solidFill>
              </a:rPr>
              <a:t>people with disabilities in your communities?</a:t>
            </a:r>
            <a:endParaRPr b="1" sz="3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900">
                <a:solidFill>
                  <a:srgbClr val="000000"/>
                </a:solidFill>
              </a:rPr>
              <a:t>Have you noticed discrimination during reopening?</a:t>
            </a:r>
            <a:endParaRPr sz="2900">
              <a:solidFill>
                <a:srgbClr val="000000"/>
              </a:solidFill>
            </a:endParaRPr>
          </a:p>
        </p:txBody>
      </p:sp>
      <p:pic>
        <p:nvPicPr>
          <p:cNvPr id="535" name="Google Shape;535;p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8386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84"/>
          <p:cNvSpPr txBox="1"/>
          <p:nvPr>
            <p:ph type="title"/>
          </p:nvPr>
        </p:nvSpPr>
        <p:spPr>
          <a:xfrm>
            <a:off x="215025" y="1700225"/>
            <a:ext cx="85206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>
                <a:solidFill>
                  <a:srgbClr val="1155CC"/>
                </a:solidFill>
              </a:rPr>
              <a:t>Questions?</a:t>
            </a:r>
            <a:endParaRPr sz="5600">
              <a:solidFill>
                <a:srgbClr val="1155CC"/>
              </a:solidFill>
            </a:endParaRPr>
          </a:p>
        </p:txBody>
      </p:sp>
      <p:pic>
        <p:nvPicPr>
          <p:cNvPr id="541" name="Google Shape;541;p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130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85"/>
          <p:cNvSpPr txBox="1"/>
          <p:nvPr>
            <p:ph idx="1" type="body"/>
          </p:nvPr>
        </p:nvSpPr>
        <p:spPr>
          <a:xfrm>
            <a:off x="2333250" y="201375"/>
            <a:ext cx="4477500" cy="112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5600">
                <a:solidFill>
                  <a:srgbClr val="1155CC"/>
                </a:solidFill>
              </a:rPr>
              <a:t>Thank you!</a:t>
            </a:r>
            <a:endParaRPr sz="5600">
              <a:solidFill>
                <a:srgbClr val="1155CC"/>
              </a:solidFill>
            </a:endParaRPr>
          </a:p>
        </p:txBody>
      </p:sp>
      <p:sp>
        <p:nvSpPr>
          <p:cNvPr id="547" name="Google Shape;547;p85"/>
          <p:cNvSpPr txBox="1"/>
          <p:nvPr/>
        </p:nvSpPr>
        <p:spPr>
          <a:xfrm>
            <a:off x="338800" y="1462975"/>
            <a:ext cx="8546700" cy="368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Contact Us! </a:t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Presenter: Melissa Marshall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u="sng">
                <a:solidFill>
                  <a:schemeClr val="accent5"/>
                </a:solidFill>
                <a:hlinkClick r:id="rId3"/>
              </a:rPr>
              <a:t>m.melissa@disasterstrategies.org</a:t>
            </a:r>
            <a:r>
              <a:rPr lang="en" sz="2000">
                <a:solidFill>
                  <a:schemeClr val="dk1"/>
                </a:solidFill>
              </a:rPr>
              <a:t>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Co-Executive Directors: Shaylin Sluzalis &amp; Germán Parodi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u="sng">
                <a:solidFill>
                  <a:schemeClr val="accent5"/>
                </a:solidFill>
                <a:hlinkClick r:id="rId4"/>
              </a:rPr>
              <a:t>directors@disasterstrategies.org</a:t>
            </a:r>
            <a:r>
              <a:rPr lang="en" sz="2000">
                <a:solidFill>
                  <a:schemeClr val="dk1"/>
                </a:solidFill>
              </a:rPr>
              <a:t>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Website:</a:t>
            </a:r>
            <a:r>
              <a:rPr lang="en" sz="2000">
                <a:solidFill>
                  <a:schemeClr val="dk1"/>
                </a:solidFill>
              </a:rPr>
              <a:t> </a:t>
            </a:r>
            <a:r>
              <a:rPr lang="en" sz="2000" u="sng">
                <a:solidFill>
                  <a:schemeClr val="accent5"/>
                </a:solidFill>
                <a:hlinkClick r:id="rId5"/>
              </a:rPr>
              <a:t>www.disasterstrategies.org</a:t>
            </a:r>
            <a:r>
              <a:rPr lang="en" sz="2000">
                <a:solidFill>
                  <a:schemeClr val="dk1"/>
                </a:solidFill>
              </a:rPr>
              <a:t>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Disaster Hotline:</a:t>
            </a:r>
            <a:r>
              <a:rPr lang="en" sz="2000">
                <a:solidFill>
                  <a:schemeClr val="dk1"/>
                </a:solidFill>
              </a:rPr>
              <a:t> (800) 626-4959 or </a:t>
            </a:r>
            <a:r>
              <a:rPr lang="en" sz="2000" u="sng">
                <a:solidFill>
                  <a:schemeClr val="accent5"/>
                </a:solidFill>
                <a:hlinkClick r:id="rId6"/>
              </a:rPr>
              <a:t>info@disasterstrategies.org</a:t>
            </a:r>
            <a:r>
              <a:rPr lang="en" sz="2000">
                <a:solidFill>
                  <a:schemeClr val="dk1"/>
                </a:solidFill>
              </a:rPr>
              <a:t> </a:t>
            </a:r>
            <a:endParaRPr sz="2000">
              <a:solidFill>
                <a:schemeClr val="dk1"/>
              </a:solidFill>
            </a:endParaRPr>
          </a:p>
          <a:p>
            <a:pPr indent="0" lvl="0" marL="0" marR="6096" rtl="0" algn="ctr">
              <a:lnSpc>
                <a:spcPct val="115000"/>
              </a:lnSpc>
              <a:spcBef>
                <a:spcPts val="840"/>
              </a:spcBef>
              <a:spcAft>
                <a:spcPts val="0"/>
              </a:spcAft>
              <a:buNone/>
            </a:pPr>
            <a:r>
              <a:t/>
            </a:r>
            <a:endParaRPr b="1" i="1" sz="1600">
              <a:solidFill>
                <a:schemeClr val="dk1"/>
              </a:solidFill>
            </a:endParaRPr>
          </a:p>
          <a:p>
            <a:pPr indent="0" lvl="0" marL="0" marR="6096" rtl="0" algn="ctr">
              <a:lnSpc>
                <a:spcPct val="115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1600">
                <a:solidFill>
                  <a:schemeClr val="dk1"/>
                </a:solidFill>
              </a:rPr>
              <a:t>©</a:t>
            </a:r>
            <a:r>
              <a:rPr i="1" lang="en" sz="1600">
                <a:solidFill>
                  <a:schemeClr val="dk1"/>
                </a:solidFill>
              </a:rPr>
              <a:t>2020 The Partnership for Inclusive Disaster Strategies </a:t>
            </a:r>
            <a:endParaRPr i="1" sz="16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48" name="Google Shape;548;p8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14472" y="974300"/>
            <a:ext cx="1635050" cy="1638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0853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1155CC"/>
                </a:solidFill>
              </a:rPr>
              <a:t>What questions d</a:t>
            </a:r>
            <a:r>
              <a:rPr lang="en" sz="3900">
                <a:solidFill>
                  <a:srgbClr val="1155CC"/>
                </a:solidFill>
              </a:rPr>
              <a:t>o you have </a:t>
            </a:r>
            <a:endParaRPr sz="39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1155CC"/>
                </a:solidFill>
              </a:rPr>
              <a:t>on last week’s training?</a:t>
            </a:r>
            <a:endParaRPr sz="3900">
              <a:solidFill>
                <a:srgbClr val="1155CC"/>
              </a:solidFill>
            </a:endParaRPr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812" y="3623075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500">
                <a:solidFill>
                  <a:srgbClr val="1155CC"/>
                </a:solidFill>
              </a:rPr>
              <a:t>Goals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24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00"/>
                </a:solidFill>
              </a:rPr>
              <a:t>Building your confidence in </a:t>
            </a:r>
            <a:r>
              <a:rPr b="1" lang="en">
                <a:solidFill>
                  <a:srgbClr val="000000"/>
                </a:solidFill>
              </a:rPr>
              <a:t>understanding</a:t>
            </a:r>
            <a:r>
              <a:rPr b="1" lang="en">
                <a:solidFill>
                  <a:srgbClr val="000000"/>
                </a:solidFill>
              </a:rPr>
              <a:t> </a:t>
            </a:r>
            <a:r>
              <a:rPr b="1" lang="en">
                <a:solidFill>
                  <a:srgbClr val="000000"/>
                </a:solidFill>
              </a:rPr>
              <a:t>what</a:t>
            </a:r>
            <a:r>
              <a:rPr b="1" lang="en">
                <a:solidFill>
                  <a:srgbClr val="000000"/>
                </a:solidFill>
              </a:rPr>
              <a:t> CILs need to </a:t>
            </a:r>
            <a:r>
              <a:rPr b="1" lang="en">
                <a:solidFill>
                  <a:srgbClr val="000000"/>
                </a:solidFill>
              </a:rPr>
              <a:t>know</a:t>
            </a:r>
            <a:r>
              <a:rPr b="1" lang="en">
                <a:solidFill>
                  <a:srgbClr val="000000"/>
                </a:solidFill>
              </a:rPr>
              <a:t> about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Equal access to concurrent disaster services while maintaining physical distance </a:t>
            </a:r>
            <a:endParaRPr>
              <a:solidFill>
                <a:srgbClr val="000000"/>
              </a:solidFill>
            </a:endParaRPr>
          </a:p>
          <a:p>
            <a:pPr indent="-317500" lvl="1" marL="685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 sz="1900">
                <a:solidFill>
                  <a:srgbClr val="000000"/>
                </a:solidFill>
              </a:rPr>
              <a:t>(including notification, </a:t>
            </a:r>
            <a:r>
              <a:rPr lang="en" sz="1900">
                <a:solidFill>
                  <a:srgbClr val="000000"/>
                </a:solidFill>
              </a:rPr>
              <a:t>evacuation, </a:t>
            </a:r>
            <a:r>
              <a:rPr lang="en" sz="1900">
                <a:solidFill>
                  <a:srgbClr val="000000"/>
                </a:solidFill>
              </a:rPr>
              <a:t>shelter, housing, transportation, employment ,personal assistance, and durable medical equipment)</a:t>
            </a:r>
            <a:endParaRPr sz="1900"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Civil rights obligations and protections during the pandemic and concurrent disasters.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2050" y="3776250"/>
            <a:ext cx="1302375" cy="13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